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ld Standard TT" panose="020B0604020202020204" charset="-94"/>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0e9e619d17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0e9e619d17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e9e619d17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e9e619d17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0e9e619d17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0e9e619d1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0e9e619d17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0e9e619d17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e9e619d17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e9e619d1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e9e619d1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0e9e619d1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0e9e619d17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0e9e619d17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0e9e619d17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0e9e619d17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0e9e619d17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0e9e619d17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0e9e619d17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0e9e619d17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Clr>
                <a:schemeClr val="dk1"/>
              </a:buClr>
              <a:buSzPts val="1100"/>
              <a:buFont typeface="Arial"/>
              <a:buNone/>
            </a:pPr>
            <a:r>
              <a:rPr lang="tr" sz="2600" b="1">
                <a:solidFill>
                  <a:srgbClr val="FFFFFF"/>
                </a:solidFill>
                <a:highlight>
                  <a:srgbClr val="131417"/>
                </a:highlight>
                <a:latin typeface="Arial"/>
                <a:ea typeface="Arial"/>
                <a:cs typeface="Arial"/>
                <a:sym typeface="Arial"/>
              </a:rPr>
              <a:t>Exponential Search</a:t>
            </a:r>
            <a:endParaRPr sz="2600" b="1">
              <a:solidFill>
                <a:srgbClr val="FFFFFF"/>
              </a:solidFill>
              <a:highlight>
                <a:srgbClr val="131417"/>
              </a:highlight>
              <a:latin typeface="Arial"/>
              <a:ea typeface="Arial"/>
              <a:cs typeface="Arial"/>
              <a:sym typeface="Arial"/>
            </a:endParaRPr>
          </a:p>
          <a:p>
            <a:pPr marL="0" lvl="0" indent="0" algn="l" rtl="0">
              <a:spcBef>
                <a:spcPts val="0"/>
              </a:spcBef>
              <a:spcAft>
                <a:spcPts val="0"/>
              </a:spcAft>
              <a:buNone/>
            </a:pPr>
            <a:endParaRPr/>
          </a:p>
        </p:txBody>
      </p:sp>
      <p:sp>
        <p:nvSpPr>
          <p:cNvPr id="60" name="Google Shape;60;p13"/>
          <p:cNvSpPr txBox="1">
            <a:spLocks noGrp="1"/>
          </p:cNvSpPr>
          <p:nvPr>
            <p:ph type="subTitle" idx="1"/>
          </p:nvPr>
        </p:nvSpPr>
        <p:spPr>
          <a:xfrm>
            <a:off x="358025" y="4204778"/>
            <a:ext cx="7906200" cy="6987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SzPts val="935"/>
              <a:buNone/>
            </a:pPr>
            <a:r>
              <a:rPr lang="tr" sz="1540"/>
              <a:t>Student: Zumrud Mustafazada</a:t>
            </a:r>
            <a:endParaRPr sz="1540"/>
          </a:p>
          <a:p>
            <a:pPr marL="0" lvl="0" indent="0" algn="l" rtl="0">
              <a:lnSpc>
                <a:spcPct val="80000"/>
              </a:lnSpc>
              <a:spcBef>
                <a:spcPts val="0"/>
              </a:spcBef>
              <a:spcAft>
                <a:spcPts val="0"/>
              </a:spcAft>
              <a:buSzPts val="935"/>
              <a:buNone/>
            </a:pPr>
            <a:r>
              <a:rPr lang="tr" sz="1540"/>
              <a:t>Group:PB-503</a:t>
            </a:r>
            <a:endParaRPr sz="154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312088" y="1102725"/>
            <a:ext cx="8629875" cy="2734825"/>
          </a:xfrm>
          <a:prstGeom prst="rect">
            <a:avLst/>
          </a:prstGeom>
          <a:noFill/>
          <a:ln>
            <a:noFill/>
          </a:ln>
        </p:spPr>
      </p:pic>
      <p:sp>
        <p:nvSpPr>
          <p:cNvPr id="121" name="Google Shape;121;p22"/>
          <p:cNvSpPr txBox="1"/>
          <p:nvPr/>
        </p:nvSpPr>
        <p:spPr>
          <a:xfrm>
            <a:off x="289175" y="257075"/>
            <a:ext cx="8675700" cy="5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sz="1800">
                <a:solidFill>
                  <a:schemeClr val="dk1"/>
                </a:solidFill>
                <a:latin typeface="Old Standard TT"/>
                <a:ea typeface="Old Standard TT"/>
                <a:cs typeface="Old Standard TT"/>
                <a:sym typeface="Old Standard TT"/>
              </a:rPr>
              <a:t>Və bu metodla biz axtarılan ədədi tapmış oluruq.</a:t>
            </a:r>
            <a:endParaRPr sz="1800">
              <a:solidFill>
                <a:schemeClr val="dk1"/>
              </a:solidFill>
              <a:latin typeface="Old Standard TT"/>
              <a:ea typeface="Old Standard TT"/>
              <a:cs typeface="Old Standard TT"/>
              <a:sym typeface="Old Standard T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0" y="0"/>
            <a:ext cx="9144001" cy="505400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Whath is exponential search?</a:t>
            </a:r>
            <a:endParaRPr/>
          </a:p>
        </p:txBody>
      </p:sp>
      <p:sp>
        <p:nvSpPr>
          <p:cNvPr id="66" name="Google Shape;66;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tr"/>
              <a:t>Exponential algoritms, tələb olunan elementin mövcud olacağı ehtimal olunan giriş massivinin bir diapazonuna hədəflənir və həmin kiçik diapazondabinary search həyata keçirir. Bu alqoritm "doubling search" və ya "finger search" adları ilə də tanınır.</a:t>
            </a:r>
            <a:endParaRPr/>
          </a:p>
          <a:p>
            <a:pPr marL="0" lvl="0" indent="0" algn="l" rtl="0">
              <a:spcBef>
                <a:spcPts val="1200"/>
              </a:spcBef>
              <a:spcAft>
                <a:spcPts val="0"/>
              </a:spcAft>
              <a:buClr>
                <a:schemeClr val="dk1"/>
              </a:buClr>
              <a:buSzPts val="1100"/>
              <a:buFont typeface="Arial"/>
              <a:buNone/>
            </a:pPr>
            <a:r>
              <a:rPr lang="tr"/>
              <a:t>Bu alqoritm, sıralanmış giriş massivini bir neçə blokda bölərək kiçik miqyaslı axtarış aparmağına görə jump search-a bənzəyir. Ancaq blokları bölmək üçün hesablamaları həyata keçirməkdə və tətbiq olunan kiçik miqyaslı axtarışın növündə (jump search linear search, ekspozisiyalı axtarış isə binary search tətbiq edir) fərqlilik mövcuddur.</a:t>
            </a:r>
            <a:endParaRPr/>
          </a:p>
          <a:p>
            <a:pPr marL="0" lvl="0" indent="0" algn="l" rtl="0">
              <a:spcBef>
                <a:spcPts val="1200"/>
              </a:spcBef>
              <a:spcAft>
                <a:spcPts val="1200"/>
              </a:spcAft>
              <a:buNone/>
            </a:pPr>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body" idx="1"/>
          </p:nvPr>
        </p:nvSpPr>
        <p:spPr>
          <a:xfrm>
            <a:off x="311700" y="1171600"/>
            <a:ext cx="8520600" cy="3397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tr"/>
              <a:t>Exponential search iki addımı əhatə edir:</a:t>
            </a:r>
            <a:endParaRPr/>
          </a:p>
          <a:p>
            <a:pPr marL="457200" lvl="0" indent="-298450" algn="l" rtl="0">
              <a:spcBef>
                <a:spcPts val="1200"/>
              </a:spcBef>
              <a:spcAft>
                <a:spcPts val="0"/>
              </a:spcAft>
              <a:buSzPts val="1100"/>
              <a:buFont typeface="Arial"/>
              <a:buAutoNum type="arabicPeriod"/>
            </a:pPr>
            <a:r>
              <a:rPr lang="tr"/>
              <a:t>Elementin olduğu diapazonu tapmaq;</a:t>
            </a:r>
            <a:endParaRPr/>
          </a:p>
          <a:p>
            <a:pPr marL="457200" lvl="0" indent="-298450" algn="l" rtl="0">
              <a:spcBef>
                <a:spcPts val="0"/>
              </a:spcBef>
              <a:spcAft>
                <a:spcPts val="0"/>
              </a:spcAft>
              <a:buSzPts val="1100"/>
              <a:buFont typeface="Arial"/>
              <a:buAutoNum type="arabicPeriod"/>
            </a:pPr>
            <a:r>
              <a:rPr lang="tr"/>
              <a:t>Tapılan diapazonda binary searchin aparmaq.</a:t>
            </a:r>
            <a:endParaRPr/>
          </a:p>
          <a:p>
            <a:pPr marL="0" lvl="0" indent="0" algn="l" rtl="0">
              <a:spcBef>
                <a:spcPts val="1200"/>
              </a:spcBef>
              <a:spcAft>
                <a:spcPts val="0"/>
              </a:spcAft>
              <a:buNone/>
            </a:pPr>
            <a:r>
              <a:rPr lang="tr"/>
              <a:t>Time Complexity(zaman mürəkkəbliyi): O(Log n) </a:t>
            </a:r>
            <a:endParaRPr/>
          </a:p>
          <a:p>
            <a:pPr marL="0" lvl="0" indent="0" algn="l" rtl="0">
              <a:spcBef>
                <a:spcPts val="1200"/>
              </a:spcBef>
              <a:spcAft>
                <a:spcPts val="1200"/>
              </a:spcAft>
              <a:buNone/>
            </a:pPr>
            <a:r>
              <a:rPr lang="tr"/>
              <a:t>NOTE: Vaxt mürəkkəbliyi O(log⁡n) olan alqoritmlər verilənlər dəstinin ölçüsünün artmasına baxmayaraq, nisbətən sürətli işləyir. Bu mürəkkəblik dərəcəsi böyük verilənlər üzərində işləyən səmərəli alqoritmlər üçün arzuolunandır. </a:t>
            </a:r>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Elementin ola biləcəyi diapazonu necə tapmaq olar?</a:t>
            </a:r>
            <a:endParaRPr/>
          </a:p>
        </p:txBody>
      </p:sp>
      <p:sp>
        <p:nvSpPr>
          <p:cNvPr id="77" name="Google Shape;77;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t>Bu axtarışda elementin ola biləcəyi diapazonu tapmaq üçün ilk öncə axtardığımız elementlə array-in 0-cı indeksi müqaisə olunur. Əgər şərt ödənərsə array[0] return olunur. Əgər ödənməsə bu zaman biz int=i; variable daxil edirik. Burada “i” array-in idekslərini ifadə edir. “i=1”-dən başlayır. 1 ci indeksdəki element axtarılan elementlə eynidirsə, return array[i] olur. Bu şərt də ödənmirsə hər dəfə i-ni 2 qat artıraraq axtarış davam edir. Əgər tapılan i indeksindəki element axtarılan elementdən böyük olarsa, bu zaman binary search-dan istifadə olunaraq element və onun indeksi tapılır.</a:t>
            </a:r>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54325" y="525350"/>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tr" sz="1700">
                <a:latin typeface="Arial"/>
                <a:ea typeface="Arial"/>
                <a:cs typeface="Arial"/>
                <a:sym typeface="Arial"/>
              </a:rPr>
              <a:t>Eksponensial axtarış aşağıdakı sahələrdə geniş tətbiq olunur:</a:t>
            </a:r>
            <a:endParaRPr sz="3600"/>
          </a:p>
        </p:txBody>
      </p:sp>
      <p:sp>
        <p:nvSpPr>
          <p:cNvPr id="83" name="Google Shape;83;p17"/>
          <p:cNvSpPr txBox="1">
            <a:spLocks noGrp="1"/>
          </p:cNvSpPr>
          <p:nvPr>
            <p:ph type="body" idx="1"/>
          </p:nvPr>
        </p:nvSpPr>
        <p:spPr>
          <a:xfrm>
            <a:off x="311700" y="1297825"/>
            <a:ext cx="85206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523"/>
              <a:buFont typeface="Arial"/>
              <a:buNone/>
            </a:pPr>
            <a:r>
              <a:rPr lang="tr" sz="1317" b="1">
                <a:latin typeface="Arial"/>
                <a:ea typeface="Arial"/>
                <a:cs typeface="Arial"/>
                <a:sym typeface="Arial"/>
              </a:rPr>
              <a:t>1. Böyük Məlumat Bazaları</a:t>
            </a:r>
            <a:endParaRPr sz="1317" b="1">
              <a:latin typeface="Arial"/>
              <a:ea typeface="Arial"/>
              <a:cs typeface="Arial"/>
              <a:sym typeface="Arial"/>
            </a:endParaRPr>
          </a:p>
          <a:p>
            <a:pPr marL="457200" lvl="0" indent="-306228" algn="l" rtl="0">
              <a:spcBef>
                <a:spcPts val="1200"/>
              </a:spcBef>
              <a:spcAft>
                <a:spcPts val="0"/>
              </a:spcAft>
              <a:buSzPts val="1223"/>
              <a:buFont typeface="Arial"/>
              <a:buChar char="●"/>
            </a:pPr>
            <a:r>
              <a:rPr lang="tr" sz="1222">
                <a:latin typeface="Arial"/>
                <a:ea typeface="Arial"/>
                <a:cs typeface="Arial"/>
                <a:sym typeface="Arial"/>
              </a:rPr>
              <a:t>Böyük və sıralanmış məlumat bazalarında müəyyən məlumatı tez bir zamanda tapmaq üçün eksponensial axtarışdan istifadə edilir. Məsələn, geniş bir müştəri məlumat bazasında müəyyən bir istifadəçinin məlumatını tapmaq.</a:t>
            </a:r>
            <a:endParaRPr sz="1222">
              <a:latin typeface="Arial"/>
              <a:ea typeface="Arial"/>
              <a:cs typeface="Arial"/>
              <a:sym typeface="Arial"/>
            </a:endParaRPr>
          </a:p>
          <a:p>
            <a:pPr marL="0" lvl="0" indent="0" algn="l" rtl="0">
              <a:spcBef>
                <a:spcPts val="1400"/>
              </a:spcBef>
              <a:spcAft>
                <a:spcPts val="0"/>
              </a:spcAft>
              <a:buClr>
                <a:schemeClr val="dk1"/>
              </a:buClr>
              <a:buSzPts val="523"/>
              <a:buFont typeface="Arial"/>
              <a:buNone/>
            </a:pPr>
            <a:r>
              <a:rPr lang="tr" sz="1317" b="1">
                <a:latin typeface="Arial"/>
                <a:ea typeface="Arial"/>
                <a:cs typeface="Arial"/>
                <a:sym typeface="Arial"/>
              </a:rPr>
              <a:t>2. Axtarış Motorları</a:t>
            </a:r>
            <a:endParaRPr sz="1317" b="1">
              <a:latin typeface="Arial"/>
              <a:ea typeface="Arial"/>
              <a:cs typeface="Arial"/>
              <a:sym typeface="Arial"/>
            </a:endParaRPr>
          </a:p>
          <a:p>
            <a:pPr marL="457200" lvl="0" indent="-306228" algn="l" rtl="0">
              <a:spcBef>
                <a:spcPts val="1200"/>
              </a:spcBef>
              <a:spcAft>
                <a:spcPts val="0"/>
              </a:spcAft>
              <a:buSzPts val="1223"/>
              <a:buFont typeface="Arial"/>
              <a:buChar char="●"/>
            </a:pPr>
            <a:r>
              <a:rPr lang="tr" sz="1222">
                <a:latin typeface="Arial"/>
                <a:ea typeface="Arial"/>
                <a:cs typeface="Arial"/>
                <a:sym typeface="Arial"/>
              </a:rPr>
              <a:t>Axtarış motorlarında böyük məlumat toplularında axtarış aparılarkən müəyyən diapazonları tapmaq üçün eksponensial axtarışdan istifadə edilə bilər. Bu, böyük məlumat dəstlərində sürətli nəticə almağa imkan verir.</a:t>
            </a:r>
            <a:endParaRPr sz="1222">
              <a:latin typeface="Arial"/>
              <a:ea typeface="Arial"/>
              <a:cs typeface="Arial"/>
              <a:sym typeface="Arial"/>
            </a:endParaRPr>
          </a:p>
          <a:p>
            <a:pPr marL="0" lvl="0" indent="0" algn="l" rtl="0">
              <a:spcBef>
                <a:spcPts val="1400"/>
              </a:spcBef>
              <a:spcAft>
                <a:spcPts val="0"/>
              </a:spcAft>
              <a:buClr>
                <a:schemeClr val="dk1"/>
              </a:buClr>
              <a:buSzPts val="523"/>
              <a:buFont typeface="Arial"/>
              <a:buNone/>
            </a:pPr>
            <a:r>
              <a:rPr lang="tr" sz="1317" b="1">
                <a:latin typeface="Arial"/>
                <a:ea typeface="Arial"/>
                <a:cs typeface="Arial"/>
                <a:sym typeface="Arial"/>
              </a:rPr>
              <a:t>3. Real-Zamanlı Sistemlər</a:t>
            </a:r>
            <a:endParaRPr sz="1317" b="1">
              <a:latin typeface="Arial"/>
              <a:ea typeface="Arial"/>
              <a:cs typeface="Arial"/>
              <a:sym typeface="Arial"/>
            </a:endParaRPr>
          </a:p>
          <a:p>
            <a:pPr marL="457200" lvl="0" indent="-306228" algn="l" rtl="0">
              <a:spcBef>
                <a:spcPts val="1200"/>
              </a:spcBef>
              <a:spcAft>
                <a:spcPts val="0"/>
              </a:spcAft>
              <a:buSzPts val="1223"/>
              <a:buFont typeface="Arial"/>
              <a:buChar char="●"/>
            </a:pPr>
            <a:r>
              <a:rPr lang="tr" sz="1222">
                <a:latin typeface="Arial"/>
                <a:ea typeface="Arial"/>
                <a:cs typeface="Arial"/>
                <a:sym typeface="Arial"/>
              </a:rPr>
              <a:t>Real-zamanlı sistemlərdə (məsələn, IoT sistemlərində) sürətli axtarışa ehtiyac olan vəziyyətlərdə eksponensial axtarışdan istifadə edilir. Bu, vaxt məhdudiyyəti olan tətbiqlərdə böyük məlumat üzərində tez axtarış aparmağa imkan verir.</a:t>
            </a:r>
            <a:endParaRPr sz="1222">
              <a:latin typeface="Arial"/>
              <a:ea typeface="Arial"/>
              <a:cs typeface="Arial"/>
              <a:sym typeface="Arial"/>
            </a:endParaRPr>
          </a:p>
          <a:p>
            <a:pPr marL="0" lvl="0" indent="0" algn="l" rtl="0">
              <a:spcBef>
                <a:spcPts val="1200"/>
              </a:spcBef>
              <a:spcAft>
                <a:spcPts val="1200"/>
              </a:spcAft>
              <a:buSzPts val="523"/>
              <a:buNone/>
            </a:pPr>
            <a:endParaRPr sz="1555"/>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95000"/>
              </a:lnSpc>
              <a:spcBef>
                <a:spcPts val="1400"/>
              </a:spcBef>
              <a:spcAft>
                <a:spcPts val="0"/>
              </a:spcAft>
              <a:buClr>
                <a:schemeClr val="dk1"/>
              </a:buClr>
              <a:buSzPts val="523"/>
              <a:buFont typeface="Arial"/>
              <a:buNone/>
            </a:pPr>
            <a:r>
              <a:rPr lang="tr" sz="1417" b="1">
                <a:latin typeface="Arial"/>
                <a:ea typeface="Arial"/>
                <a:cs typeface="Arial"/>
                <a:sym typeface="Arial"/>
              </a:rPr>
              <a:t>4. Fayl Sistemlərində Axtarış</a:t>
            </a:r>
            <a:endParaRPr sz="1417" b="1">
              <a:latin typeface="Arial"/>
              <a:ea typeface="Arial"/>
              <a:cs typeface="Arial"/>
              <a:sym typeface="Arial"/>
            </a:endParaRPr>
          </a:p>
          <a:p>
            <a:pPr marL="457200" lvl="0" indent="-312578" algn="l" rtl="0">
              <a:lnSpc>
                <a:spcPct val="95000"/>
              </a:lnSpc>
              <a:spcBef>
                <a:spcPts val="1200"/>
              </a:spcBef>
              <a:spcAft>
                <a:spcPts val="0"/>
              </a:spcAft>
              <a:buSzPts val="1323"/>
              <a:buFont typeface="Arial"/>
              <a:buChar char="●"/>
            </a:pPr>
            <a:r>
              <a:rPr lang="tr" sz="1322">
                <a:latin typeface="Arial"/>
                <a:ea typeface="Arial"/>
                <a:cs typeface="Arial"/>
                <a:sym typeface="Arial"/>
              </a:rPr>
              <a:t>Fayl sistemlərində böyük həcmli məlumat strukturlarında (məsələn, kataloqlarda və ya indekslərdə) müəyyən faylı tez bir zamanda tapmaq üçün eksponensial axtarışdan istifadə olunur. Bu, xüsusilə sıralanmış fayl siyahılarında faydalıdır.</a:t>
            </a:r>
            <a:endParaRPr sz="1322">
              <a:latin typeface="Arial"/>
              <a:ea typeface="Arial"/>
              <a:cs typeface="Arial"/>
              <a:sym typeface="Arial"/>
            </a:endParaRPr>
          </a:p>
          <a:p>
            <a:pPr marL="0" lvl="0" indent="0" algn="l" rtl="0">
              <a:lnSpc>
                <a:spcPct val="95000"/>
              </a:lnSpc>
              <a:spcBef>
                <a:spcPts val="1400"/>
              </a:spcBef>
              <a:spcAft>
                <a:spcPts val="0"/>
              </a:spcAft>
              <a:buClr>
                <a:schemeClr val="dk1"/>
              </a:buClr>
              <a:buSzPts val="523"/>
              <a:buFont typeface="Arial"/>
              <a:buNone/>
            </a:pPr>
            <a:r>
              <a:rPr lang="tr" sz="1417" b="1">
                <a:latin typeface="Arial"/>
                <a:ea typeface="Arial"/>
                <a:cs typeface="Arial"/>
                <a:sym typeface="Arial"/>
              </a:rPr>
              <a:t>5. Maliyyə Sistemləri</a:t>
            </a:r>
            <a:endParaRPr sz="1417" b="1">
              <a:latin typeface="Arial"/>
              <a:ea typeface="Arial"/>
              <a:cs typeface="Arial"/>
              <a:sym typeface="Arial"/>
            </a:endParaRPr>
          </a:p>
          <a:p>
            <a:pPr marL="457200" lvl="0" indent="-312578" algn="l" rtl="0">
              <a:lnSpc>
                <a:spcPct val="95000"/>
              </a:lnSpc>
              <a:spcBef>
                <a:spcPts val="1200"/>
              </a:spcBef>
              <a:spcAft>
                <a:spcPts val="0"/>
              </a:spcAft>
              <a:buSzPts val="1323"/>
              <a:buFont typeface="Arial"/>
              <a:buChar char="●"/>
            </a:pPr>
            <a:r>
              <a:rPr lang="tr" sz="1322">
                <a:latin typeface="Arial"/>
                <a:ea typeface="Arial"/>
                <a:cs typeface="Arial"/>
                <a:sym typeface="Arial"/>
              </a:rPr>
              <a:t>Sıralanmış verilənlərdən istifadə edilən maliyyə sistemlərində (məsələn, qiymətli kağızlar və ya səhmlər) müəyyən bir dəyərin yerləşdiyi aralığı tez tapmaq üçün eksponensial axtarışdan istifadə edilir.</a:t>
            </a:r>
            <a:endParaRPr sz="1322">
              <a:latin typeface="Arial"/>
              <a:ea typeface="Arial"/>
              <a:cs typeface="Arial"/>
              <a:sym typeface="Arial"/>
            </a:endParaRPr>
          </a:p>
          <a:p>
            <a:pPr marL="0" lvl="0" indent="0" algn="l" rtl="0">
              <a:lnSpc>
                <a:spcPct val="95000"/>
              </a:lnSpc>
              <a:spcBef>
                <a:spcPts val="1200"/>
              </a:spcBef>
              <a:spcAft>
                <a:spcPts val="0"/>
              </a:spcAft>
              <a:buNone/>
            </a:pPr>
            <a:endParaRPr sz="1322">
              <a:latin typeface="Arial"/>
              <a:ea typeface="Arial"/>
              <a:cs typeface="Arial"/>
              <a:sym typeface="Arial"/>
            </a:endParaRPr>
          </a:p>
          <a:p>
            <a:pPr marL="0" lvl="0" indent="0" algn="l" rtl="0">
              <a:lnSpc>
                <a:spcPct val="95000"/>
              </a:lnSpc>
              <a:spcBef>
                <a:spcPts val="1200"/>
              </a:spcBef>
              <a:spcAft>
                <a:spcPts val="0"/>
              </a:spcAft>
              <a:buNone/>
            </a:pPr>
            <a:endParaRPr sz="1322">
              <a:latin typeface="Arial"/>
              <a:ea typeface="Arial"/>
              <a:cs typeface="Arial"/>
              <a:sym typeface="Arial"/>
            </a:endParaRPr>
          </a:p>
          <a:p>
            <a:pPr marL="0" lvl="0" indent="0" algn="l" rtl="0">
              <a:lnSpc>
                <a:spcPct val="95000"/>
              </a:lnSpc>
              <a:spcBef>
                <a:spcPts val="1200"/>
              </a:spcBef>
              <a:spcAft>
                <a:spcPts val="0"/>
              </a:spcAft>
              <a:buClr>
                <a:schemeClr val="dk1"/>
              </a:buClr>
              <a:buSzPts val="523"/>
              <a:buFont typeface="Arial"/>
              <a:buNone/>
            </a:pPr>
            <a:r>
              <a:rPr lang="tr" sz="1322">
                <a:latin typeface="Arial"/>
                <a:ea typeface="Arial"/>
                <a:cs typeface="Arial"/>
                <a:sym typeface="Arial"/>
              </a:rPr>
              <a:t>Eksponensial axtarışın məqsədi, məlumat dəstində uyğun diapazonu tez taparaq axtarışı ikili axtarışa ötürməkdir. Bu da onu böyük və sıralanmış verilənlər üzərində sürətli və effektiv edir.</a:t>
            </a:r>
            <a:endParaRPr sz="1322">
              <a:latin typeface="Arial"/>
              <a:ea typeface="Arial"/>
              <a:cs typeface="Arial"/>
              <a:sym typeface="Arial"/>
            </a:endParaRPr>
          </a:p>
          <a:p>
            <a:pPr marL="0" lvl="0" indent="0" algn="l" rtl="0">
              <a:lnSpc>
                <a:spcPct val="95000"/>
              </a:lnSpc>
              <a:spcBef>
                <a:spcPts val="1200"/>
              </a:spcBef>
              <a:spcAft>
                <a:spcPts val="0"/>
              </a:spcAft>
              <a:buClr>
                <a:schemeClr val="dk1"/>
              </a:buClr>
              <a:buSzPts val="523"/>
              <a:buFont typeface="Arial"/>
              <a:buNone/>
            </a:pPr>
            <a:endParaRPr sz="1654"/>
          </a:p>
          <a:p>
            <a:pPr marL="0" lvl="0" indent="0" algn="l" rtl="0">
              <a:lnSpc>
                <a:spcPct val="95000"/>
              </a:lnSpc>
              <a:spcBef>
                <a:spcPts val="0"/>
              </a:spcBef>
              <a:spcAft>
                <a:spcPts val="1200"/>
              </a:spcAft>
              <a:buNone/>
            </a:pPr>
            <a:endParaRPr sz="2100"/>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2774400" y="136325"/>
            <a:ext cx="6057900" cy="1276350"/>
          </a:xfrm>
          <a:prstGeom prst="rect">
            <a:avLst/>
          </a:prstGeom>
          <a:noFill/>
          <a:ln>
            <a:noFill/>
          </a:ln>
        </p:spPr>
      </p:pic>
      <p:sp>
        <p:nvSpPr>
          <p:cNvPr id="94" name="Google Shape;94;p19"/>
          <p:cNvSpPr txBox="1"/>
          <p:nvPr/>
        </p:nvSpPr>
        <p:spPr>
          <a:xfrm>
            <a:off x="0" y="257050"/>
            <a:ext cx="2774400" cy="110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sz="1800">
                <a:solidFill>
                  <a:schemeClr val="dk1"/>
                </a:solidFill>
                <a:latin typeface="Old Standard TT"/>
                <a:ea typeface="Old Standard TT"/>
                <a:cs typeface="Old Standard TT"/>
                <a:sym typeface="Old Standard TT"/>
              </a:rPr>
              <a:t>exp:Verilən array-da 81-i tapmaq.</a:t>
            </a:r>
            <a:endParaRPr sz="1800">
              <a:solidFill>
                <a:schemeClr val="dk1"/>
              </a:solidFill>
              <a:latin typeface="Old Standard TT"/>
              <a:ea typeface="Old Standard TT"/>
              <a:cs typeface="Old Standard TT"/>
              <a:sym typeface="Old Standard TT"/>
            </a:endParaRPr>
          </a:p>
        </p:txBody>
      </p:sp>
      <p:pic>
        <p:nvPicPr>
          <p:cNvPr id="95" name="Google Shape;95;p19"/>
          <p:cNvPicPr preferRelativeResize="0"/>
          <p:nvPr/>
        </p:nvPicPr>
        <p:blipFill rotWithShape="1">
          <a:blip r:embed="rId4">
            <a:alphaModFix/>
          </a:blip>
          <a:srcRect l="13908" t="-10900" r="13538" b="10899"/>
          <a:stretch/>
        </p:blipFill>
        <p:spPr>
          <a:xfrm>
            <a:off x="2774400" y="1412675"/>
            <a:ext cx="6057900" cy="1839600"/>
          </a:xfrm>
          <a:prstGeom prst="rect">
            <a:avLst/>
          </a:prstGeom>
          <a:noFill/>
          <a:ln>
            <a:noFill/>
          </a:ln>
        </p:spPr>
      </p:pic>
      <p:sp>
        <p:nvSpPr>
          <p:cNvPr id="96" name="Google Shape;96;p19"/>
          <p:cNvSpPr txBox="1"/>
          <p:nvPr/>
        </p:nvSpPr>
        <p:spPr>
          <a:xfrm>
            <a:off x="0" y="1748925"/>
            <a:ext cx="2774400" cy="12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sz="1800">
                <a:solidFill>
                  <a:schemeClr val="dk1"/>
                </a:solidFill>
                <a:latin typeface="Old Standard TT"/>
                <a:ea typeface="Old Standard TT"/>
                <a:cs typeface="Old Standard TT"/>
                <a:sym typeface="Old Standard TT"/>
              </a:rPr>
              <a:t>81-i 0-cı indeksindəki ədədlə müqaisə edir:</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tr" sz="1800">
                <a:solidFill>
                  <a:schemeClr val="dk1"/>
                </a:solidFill>
                <a:latin typeface="Old Standard TT"/>
                <a:ea typeface="Old Standard TT"/>
                <a:cs typeface="Old Standard TT"/>
                <a:sym typeface="Old Standard TT"/>
              </a:rPr>
              <a:t>               6!=81</a:t>
            </a:r>
            <a:endParaRPr sz="1800">
              <a:solidFill>
                <a:schemeClr val="dk1"/>
              </a:solidFill>
              <a:latin typeface="Old Standard TT"/>
              <a:ea typeface="Old Standard TT"/>
              <a:cs typeface="Old Standard TT"/>
              <a:sym typeface="Old Standard TT"/>
            </a:endParaRPr>
          </a:p>
        </p:txBody>
      </p:sp>
      <p:pic>
        <p:nvPicPr>
          <p:cNvPr id="97" name="Google Shape;97;p19"/>
          <p:cNvPicPr preferRelativeResize="0"/>
          <p:nvPr/>
        </p:nvPicPr>
        <p:blipFill>
          <a:blip r:embed="rId5">
            <a:alphaModFix/>
          </a:blip>
          <a:stretch>
            <a:fillRect/>
          </a:stretch>
        </p:blipFill>
        <p:spPr>
          <a:xfrm>
            <a:off x="2774400" y="3378500"/>
            <a:ext cx="6057900" cy="1583675"/>
          </a:xfrm>
          <a:prstGeom prst="rect">
            <a:avLst/>
          </a:prstGeom>
          <a:noFill/>
          <a:ln>
            <a:noFill/>
          </a:ln>
        </p:spPr>
      </p:pic>
      <p:sp>
        <p:nvSpPr>
          <p:cNvPr id="98" name="Google Shape;98;p19"/>
          <p:cNvSpPr txBox="1"/>
          <p:nvPr/>
        </p:nvSpPr>
        <p:spPr>
          <a:xfrm>
            <a:off x="68825" y="3619538"/>
            <a:ext cx="2774400" cy="110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sz="1800">
                <a:solidFill>
                  <a:schemeClr val="dk1"/>
                </a:solidFill>
                <a:latin typeface="Old Standard TT"/>
                <a:ea typeface="Old Standard TT"/>
                <a:cs typeface="Old Standard TT"/>
                <a:sym typeface="Old Standard TT"/>
              </a:rPr>
              <a:t>Daha sonra indeks 2-yə vurulur(1*2) və 2-ci indeksdəki ədədə baxılır.</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tr" sz="1800">
                <a:solidFill>
                  <a:schemeClr val="dk1"/>
                </a:solidFill>
                <a:latin typeface="Old Standard TT"/>
                <a:ea typeface="Old Standard TT"/>
                <a:cs typeface="Old Standard TT"/>
                <a:sym typeface="Old Standard TT"/>
              </a:rPr>
              <a:t>             19!=81</a:t>
            </a:r>
            <a:endParaRPr sz="1800">
              <a:solidFill>
                <a:schemeClr val="dk1"/>
              </a:solidFill>
              <a:latin typeface="Old Standard TT"/>
              <a:ea typeface="Old Standard TT"/>
              <a:cs typeface="Old Standard TT"/>
              <a:sym typeface="Old Standard T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3032850" y="188225"/>
            <a:ext cx="5915025" cy="1629575"/>
          </a:xfrm>
          <a:prstGeom prst="rect">
            <a:avLst/>
          </a:prstGeom>
          <a:noFill/>
          <a:ln>
            <a:noFill/>
          </a:ln>
        </p:spPr>
      </p:pic>
      <p:sp>
        <p:nvSpPr>
          <p:cNvPr id="104" name="Google Shape;104;p20"/>
          <p:cNvSpPr txBox="1"/>
          <p:nvPr/>
        </p:nvSpPr>
        <p:spPr>
          <a:xfrm>
            <a:off x="128525" y="291500"/>
            <a:ext cx="2904300" cy="138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sz="1800">
                <a:solidFill>
                  <a:schemeClr val="dk1"/>
                </a:solidFill>
                <a:latin typeface="Old Standard TT"/>
                <a:ea typeface="Old Standard TT"/>
                <a:cs typeface="Old Standard TT"/>
                <a:sym typeface="Old Standard TT"/>
              </a:rPr>
              <a:t>Burada indeks yenidən 2-ə vurulur və müqaisə edilir:</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tr" sz="1800">
                <a:solidFill>
                  <a:schemeClr val="dk1"/>
                </a:solidFill>
                <a:latin typeface="Old Standard TT"/>
                <a:ea typeface="Old Standard TT"/>
                <a:cs typeface="Old Standard TT"/>
                <a:sym typeface="Old Standard TT"/>
              </a:rPr>
              <a:t>              33!=81 </a:t>
            </a:r>
            <a:endParaRPr sz="1800">
              <a:solidFill>
                <a:schemeClr val="dk1"/>
              </a:solidFill>
              <a:latin typeface="Old Standard TT"/>
              <a:ea typeface="Old Standard TT"/>
              <a:cs typeface="Old Standard TT"/>
              <a:sym typeface="Old Standard TT"/>
            </a:endParaRPr>
          </a:p>
        </p:txBody>
      </p:sp>
      <p:pic>
        <p:nvPicPr>
          <p:cNvPr id="105" name="Google Shape;105;p20"/>
          <p:cNvPicPr preferRelativeResize="0"/>
          <p:nvPr/>
        </p:nvPicPr>
        <p:blipFill>
          <a:blip r:embed="rId4">
            <a:alphaModFix/>
          </a:blip>
          <a:stretch>
            <a:fillRect/>
          </a:stretch>
        </p:blipFill>
        <p:spPr>
          <a:xfrm>
            <a:off x="3032850" y="2001300"/>
            <a:ext cx="5915025" cy="1629575"/>
          </a:xfrm>
          <a:prstGeom prst="rect">
            <a:avLst/>
          </a:prstGeom>
          <a:noFill/>
          <a:ln>
            <a:noFill/>
          </a:ln>
        </p:spPr>
      </p:pic>
      <p:sp>
        <p:nvSpPr>
          <p:cNvPr id="106" name="Google Shape;106;p20"/>
          <p:cNvSpPr txBox="1"/>
          <p:nvPr/>
        </p:nvSpPr>
        <p:spPr>
          <a:xfrm>
            <a:off x="0" y="2001300"/>
            <a:ext cx="3033000" cy="138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sz="1800">
                <a:solidFill>
                  <a:schemeClr val="dk1"/>
                </a:solidFill>
                <a:latin typeface="Old Standard TT"/>
                <a:ea typeface="Old Standard TT"/>
                <a:cs typeface="Old Standard TT"/>
                <a:sym typeface="Old Standard TT"/>
              </a:rPr>
              <a:t>Artıq indeks 4-ə bərabərdirş Biz yenidən indeksi 2-ə vururuq(4*2=8). Müqaisədə isə 94&gt;81 nəticəsini əldə edirik.</a:t>
            </a:r>
            <a:endParaRPr sz="1800">
              <a:solidFill>
                <a:schemeClr val="dk1"/>
              </a:solidFill>
              <a:latin typeface="Old Standard TT"/>
              <a:ea typeface="Old Standard TT"/>
              <a:cs typeface="Old Standard TT"/>
              <a:sym typeface="Old Standard TT"/>
            </a:endParaRPr>
          </a:p>
        </p:txBody>
      </p:sp>
      <p:sp>
        <p:nvSpPr>
          <p:cNvPr id="107" name="Google Shape;107;p20"/>
          <p:cNvSpPr txBox="1"/>
          <p:nvPr/>
        </p:nvSpPr>
        <p:spPr>
          <a:xfrm>
            <a:off x="128525" y="3814375"/>
            <a:ext cx="9015600" cy="12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sz="1800">
                <a:solidFill>
                  <a:schemeClr val="dk1"/>
                </a:solidFill>
                <a:latin typeface="Old Standard TT"/>
                <a:ea typeface="Old Standard TT"/>
                <a:cs typeface="Old Standard TT"/>
                <a:sym typeface="Old Standard TT"/>
              </a:rPr>
              <a:t>Göründüyü kimi biz exponential search vasitəsilə axtarılan elementin diapazonun tapdıq. Bundan sonra isə bir tapılan diapazonda(yəni indeks 4 ilə indek8 arasında)binary search prosesi həyata keçirərək axtarılan elementi tapacayıq.</a:t>
            </a:r>
            <a:endParaRPr sz="1800">
              <a:solidFill>
                <a:schemeClr val="dk1"/>
              </a:solidFill>
              <a:latin typeface="Old Standard TT"/>
              <a:ea typeface="Old Standard TT"/>
              <a:cs typeface="Old Standard TT"/>
              <a:sym typeface="Old Standard T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105575" y="188200"/>
            <a:ext cx="8862600" cy="1480400"/>
          </a:xfrm>
          <a:prstGeom prst="rect">
            <a:avLst/>
          </a:prstGeom>
          <a:noFill/>
          <a:ln>
            <a:noFill/>
          </a:ln>
        </p:spPr>
      </p:pic>
      <p:sp>
        <p:nvSpPr>
          <p:cNvPr id="113" name="Google Shape;113;p21"/>
          <p:cNvSpPr txBox="1"/>
          <p:nvPr/>
        </p:nvSpPr>
        <p:spPr>
          <a:xfrm>
            <a:off x="105575" y="1817775"/>
            <a:ext cx="9038400" cy="13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sz="1800">
                <a:solidFill>
                  <a:schemeClr val="dk1"/>
                </a:solidFill>
                <a:latin typeface="Old Standard TT"/>
                <a:ea typeface="Old Standard TT"/>
                <a:cs typeface="Old Standard TT"/>
                <a:sym typeface="Old Standard TT"/>
              </a:rPr>
              <a:t>Binary search ilə orta indeksin 5 olduğu tapılır. Burada soldakı elementlər axtarılan elementlə müqaisə olunur. Məlum olur ki, soldakı elementlər axtarılan elementdən kiçikdir. Buna görə də axtarışa sağ tərəflə davam edilir.</a:t>
            </a:r>
            <a:endParaRPr sz="1800">
              <a:solidFill>
                <a:schemeClr val="dk1"/>
              </a:solidFill>
              <a:latin typeface="Old Standard TT"/>
              <a:ea typeface="Old Standard TT"/>
              <a:cs typeface="Old Standard TT"/>
              <a:sym typeface="Old Standard TT"/>
            </a:endParaRPr>
          </a:p>
        </p:txBody>
      </p:sp>
      <p:pic>
        <p:nvPicPr>
          <p:cNvPr id="114" name="Google Shape;114;p21"/>
          <p:cNvPicPr preferRelativeResize="0"/>
          <p:nvPr/>
        </p:nvPicPr>
        <p:blipFill>
          <a:blip r:embed="rId4">
            <a:alphaModFix/>
          </a:blip>
          <a:stretch>
            <a:fillRect/>
          </a:stretch>
        </p:blipFill>
        <p:spPr>
          <a:xfrm>
            <a:off x="105575" y="2839250"/>
            <a:ext cx="8862600" cy="1847500"/>
          </a:xfrm>
          <a:prstGeom prst="rect">
            <a:avLst/>
          </a:prstGeom>
          <a:noFill/>
          <a:ln>
            <a:noFill/>
          </a:ln>
        </p:spPr>
      </p:pic>
      <p:sp>
        <p:nvSpPr>
          <p:cNvPr id="115" name="Google Shape;115;p21"/>
          <p:cNvSpPr txBox="1"/>
          <p:nvPr/>
        </p:nvSpPr>
        <p:spPr>
          <a:xfrm>
            <a:off x="105575" y="4640825"/>
            <a:ext cx="8583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sz="1800">
                <a:solidFill>
                  <a:schemeClr val="dk1"/>
                </a:solidFill>
                <a:latin typeface="Old Standard TT"/>
                <a:ea typeface="Old Standard TT"/>
                <a:cs typeface="Old Standard TT"/>
                <a:sym typeface="Old Standard TT"/>
              </a:rPr>
              <a:t>Burada orta indeks 6-dır. Axtarışa sağ tərəflə davam edilir.</a:t>
            </a:r>
            <a:endParaRPr sz="1800">
              <a:solidFill>
                <a:schemeClr val="dk1"/>
              </a:solidFill>
              <a:latin typeface="Old Standard TT"/>
              <a:ea typeface="Old Standard TT"/>
              <a:cs typeface="Old Standard TT"/>
              <a:sym typeface="Old Standard T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653</Words>
  <Application>Microsoft Office PowerPoint</Application>
  <PresentationFormat>On-screen Show (16:9)</PresentationFormat>
  <Paragraphs>39</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Old Standard TT</vt:lpstr>
      <vt:lpstr>Paperback</vt:lpstr>
      <vt:lpstr>Exponential Search </vt:lpstr>
      <vt:lpstr>Whath is exponential search?</vt:lpstr>
      <vt:lpstr>PowerPoint Presentation</vt:lpstr>
      <vt:lpstr>Elementin ola biləcəyi diapazonu necə tapmaq olar?</vt:lpstr>
      <vt:lpstr>Eksponensial axtarış aşağıdakı sahələrdə geniş tətbiq olunur: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Exponential Search </dc:title>
  <cp:lastModifiedBy>zuzu mustafa</cp:lastModifiedBy>
  <cp:revision>1</cp:revision>
  <dcterms:modified xsi:type="dcterms:W3CDTF">2024-10-25T21:17:27Z</dcterms:modified>
</cp:coreProperties>
</file>