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62" r:id="rId4"/>
    <p:sldId id="284" r:id="rId5"/>
    <p:sldId id="264" r:id="rId6"/>
    <p:sldId id="260" r:id="rId7"/>
    <p:sldId id="263" r:id="rId8"/>
    <p:sldId id="286" r:id="rId9"/>
    <p:sldId id="282" r:id="rId10"/>
    <p:sldId id="299" r:id="rId11"/>
    <p:sldId id="287" r:id="rId12"/>
    <p:sldId id="261" r:id="rId13"/>
    <p:sldId id="267" r:id="rId14"/>
    <p:sldId id="265" r:id="rId15"/>
    <p:sldId id="266" r:id="rId16"/>
    <p:sldId id="288" r:id="rId17"/>
    <p:sldId id="268" r:id="rId18"/>
    <p:sldId id="270" r:id="rId19"/>
    <p:sldId id="291" r:id="rId20"/>
    <p:sldId id="289" r:id="rId21"/>
    <p:sldId id="290" r:id="rId22"/>
    <p:sldId id="292" r:id="rId23"/>
    <p:sldId id="296" r:id="rId24"/>
    <p:sldId id="285" r:id="rId25"/>
    <p:sldId id="293" r:id="rId26"/>
    <p:sldId id="294" r:id="rId27"/>
    <p:sldId id="295" r:id="rId28"/>
    <p:sldId id="297" r:id="rId29"/>
    <p:sldId id="298" r:id="rId30"/>
  </p:sldIdLst>
  <p:sldSz cx="9144000" cy="5143500" type="screen16x9"/>
  <p:notesSz cx="6858000" cy="9144000"/>
  <p:embeddedFontLst>
    <p:embeddedFont>
      <p:font typeface="Roboto" charset="0"/>
      <p:regular r:id="rId32"/>
      <p:bold r:id="rId33"/>
      <p:italic r:id="rId34"/>
      <p:boldItalic r:id="rId35"/>
    </p:embeddedFont>
    <p:embeddedFont>
      <p:font typeface="Montserrat" charset="0"/>
      <p:regular r:id="rId36"/>
      <p:bold r:id="rId37"/>
      <p:italic r:id="rId38"/>
      <p:boldItalic r:id="rId39"/>
    </p:embeddedFont>
    <p:embeddedFont>
      <p:font typeface="Microsoft YaHei UI" pitchFamily="34" charset="-122"/>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Teja Lonka" initials="AL" lastIdx="2" clrIdx="0">
    <p:extLst>
      <p:ext uri="{19B8F6BF-5375-455C-9EA6-DF929625EA0E}">
        <p15:presenceInfo xmlns="" xmlns:p15="http://schemas.microsoft.com/office/powerpoint/2012/main" userId="5f96f581dfb2b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2" autoAdjust="0"/>
    <p:restoredTop sz="94660"/>
  </p:normalViewPr>
  <p:slideViewPr>
    <p:cSldViewPr snapToGrid="0">
      <p:cViewPr>
        <p:scale>
          <a:sx n="100" d="100"/>
          <a:sy n="100" d="100"/>
        </p:scale>
        <p:origin x="-714"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2T04:39:13.449" idx="1">
    <p:pos x="1014" y="5172"/>
    <p:text/>
    <p:extLst>
      <p:ext uri="{C676402C-5697-4E1C-873F-D02D1690AC5C}">
        <p15:threadingInfo xmlns="" xmlns:p15="http://schemas.microsoft.com/office/powerpoint/2012/main" timeZoneBias="-330"/>
      </p:ext>
    </p:extLst>
  </p:cm>
  <p:cm authorId="1" dt="2022-04-24T10:56:20.804" idx="2">
    <p:pos x="3730" y="3232"/>
    <p:text/>
    <p:extLst>
      <p:ext uri="{C676402C-5697-4E1C-873F-D02D1690AC5C}">
        <p15:threadingInfo xmlns=""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26384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340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8042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3449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569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9952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6482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Excel_Worksheet1111.xlsx"/><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7.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6.jpg"/><Relationship Id="rId7" Type="http://schemas.openxmlformats.org/officeDocument/2006/relationships/image" Target="../media/image35.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package" Target="../embeddings/Microsoft_Excel_Worksheet12222.xlsx"/><Relationship Id="rId5" Type="http://schemas.openxmlformats.org/officeDocument/2006/relationships/oleObject" Target="../embeddings/oleObject2.bin"/><Relationship Id="rId4" Type="http://schemas.openxmlformats.org/officeDocument/2006/relationships/hyperlink" Target="https://researchoutreach.org/articles/xai-ews-explainable-ai-model-predicting-acute-critical-illnes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39.emf"/><Relationship Id="rId5" Type="http://schemas.openxmlformats.org/officeDocument/2006/relationships/package" Target="../embeddings/Microsoft_Excel_Worksheet23333.xlsx"/><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1.emf"/><Relationship Id="rId4" Type="http://schemas.openxmlformats.org/officeDocument/2006/relationships/package" Target="../embeddings/Microsoft_Excel_Worksheet34444.xlsx"/></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picpedia.org/post-it-note/t/thank-you.html" TargetMode="External"/><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17401"/>
            <a:ext cx="8512500" cy="287366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Project-III</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Cardiovascular Risk predication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Rectangle 3">
            <a:extLst>
              <a:ext uri="{FF2B5EF4-FFF2-40B4-BE49-F238E27FC236}">
                <a16:creationId xmlns="" xmlns:a16="http://schemas.microsoft.com/office/drawing/2014/main" id="{57E99449-4F99-4251-9DB2-BE69A94CE888}"/>
              </a:ext>
            </a:extLst>
          </p:cNvPr>
          <p:cNvSpPr/>
          <p:nvPr/>
        </p:nvSpPr>
        <p:spPr>
          <a:xfrm>
            <a:off x="6350192" y="2814145"/>
            <a:ext cx="2478058" cy="1815591"/>
          </a:xfrm>
          <a:prstGeom prst="rect">
            <a:avLst/>
          </a:prstGeom>
          <a:solidFill>
            <a:schemeClr val="bg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u="sng" dirty="0">
                <a:solidFill>
                  <a:schemeClr val="tx2">
                    <a:lumMod val="10000"/>
                  </a:schemeClr>
                </a:solidFill>
                <a:latin typeface="Montserrat"/>
                <a:ea typeface="Montserrat"/>
                <a:cs typeface="Montserrat"/>
                <a:sym typeface="Montserrat"/>
              </a:rPr>
              <a:t>Team </a:t>
            </a:r>
            <a:r>
              <a:rPr lang="en-GB" sz="2000" b="1" u="sng" dirty="0" smtClean="0">
                <a:solidFill>
                  <a:schemeClr val="tx2">
                    <a:lumMod val="10000"/>
                  </a:schemeClr>
                </a:solidFill>
                <a:latin typeface="Montserrat"/>
                <a:ea typeface="Montserrat"/>
                <a:cs typeface="Montserrat"/>
                <a:sym typeface="Montserrat"/>
              </a:rPr>
              <a:t>Members</a:t>
            </a:r>
            <a:endParaRPr lang="en-GB" sz="1800" b="1" dirty="0" smtClean="0">
              <a:solidFill>
                <a:schemeClr val="tx1"/>
              </a:solidFill>
              <a:latin typeface="Microsoft YaHei UI" panose="020B0503020204020204" pitchFamily="34" charset="-122"/>
              <a:ea typeface="Microsoft YaHei UI" panose="020B0503020204020204" pitchFamily="34" charset="-122"/>
              <a:cs typeface="Montserrat"/>
              <a:sym typeface="Montserrat"/>
            </a:endParaRPr>
          </a:p>
          <a:p>
            <a:r>
              <a:rPr lang="en-GB" sz="1800" b="1" dirty="0" smtClean="0">
                <a:solidFill>
                  <a:schemeClr val="tx1"/>
                </a:solidFill>
                <a:latin typeface="Microsoft YaHei UI" panose="020B0503020204020204" pitchFamily="34" charset="-122"/>
                <a:ea typeface="Microsoft YaHei UI" panose="020B0503020204020204" pitchFamily="34" charset="-122"/>
                <a:cs typeface="Montserrat"/>
                <a:sym typeface="Montserrat"/>
              </a:rPr>
              <a:t>Zunaid</a:t>
            </a:r>
            <a:endParaRPr lang="en-GB" sz="1800" b="1" dirty="0">
              <a:solidFill>
                <a:schemeClr val="tx1"/>
              </a:solidFill>
              <a:latin typeface="Microsoft YaHei UI" panose="020B0503020204020204" pitchFamily="34" charset="-122"/>
              <a:ea typeface="Microsoft YaHei UI" panose="020B0503020204020204" pitchFamily="34" charset="-122"/>
              <a:cs typeface="Montserrat"/>
              <a:sym typeface="Montserrat"/>
            </a:endParaRPr>
          </a:p>
          <a:p>
            <a:r>
              <a:rPr lang="en-GB" sz="1800" b="1" dirty="0">
                <a:solidFill>
                  <a:schemeClr val="tx1"/>
                </a:solidFill>
                <a:latin typeface="Microsoft YaHei UI" panose="020B0503020204020204" pitchFamily="34" charset="-122"/>
                <a:ea typeface="Microsoft YaHei UI" panose="020B0503020204020204" pitchFamily="34" charset="-122"/>
                <a:cs typeface="Montserrat"/>
                <a:sym typeface="Montserrat"/>
              </a:rPr>
              <a:t>ArunTeja Lonka                                                                                                 </a:t>
            </a:r>
            <a:br>
              <a:rPr lang="en-GB" sz="1800" b="1" dirty="0">
                <a:solidFill>
                  <a:schemeClr val="tx1"/>
                </a:solidFill>
                <a:latin typeface="Microsoft YaHei UI" panose="020B0503020204020204" pitchFamily="34" charset="-122"/>
                <a:ea typeface="Microsoft YaHei UI" panose="020B0503020204020204" pitchFamily="34" charset="-122"/>
                <a:cs typeface="Montserrat"/>
                <a:sym typeface="Montserrat"/>
              </a:rPr>
            </a:br>
            <a:r>
              <a:rPr lang="en-GB" sz="1800" b="1" dirty="0">
                <a:solidFill>
                  <a:schemeClr val="tx1"/>
                </a:solidFill>
                <a:latin typeface="Microsoft YaHei UI" panose="020B0503020204020204" pitchFamily="34" charset="-122"/>
                <a:ea typeface="Microsoft YaHei UI" panose="020B0503020204020204" pitchFamily="34" charset="-122"/>
                <a:cs typeface="Montserrat"/>
                <a:sym typeface="Montserrat"/>
              </a:rPr>
              <a:t>Upasana Kumari</a:t>
            </a:r>
          </a:p>
          <a:p>
            <a:r>
              <a:rPr lang="en-GB" sz="1800" b="1" dirty="0">
                <a:solidFill>
                  <a:schemeClr val="tx1"/>
                </a:solidFill>
                <a:latin typeface="Microsoft YaHei UI" panose="020B0503020204020204" pitchFamily="34" charset="-122"/>
                <a:ea typeface="Microsoft YaHei UI" panose="020B0503020204020204" pitchFamily="34" charset="-122"/>
                <a:cs typeface="Montserrat"/>
                <a:sym typeface="Montserrat"/>
              </a:rPr>
              <a:t>Sukesh Shetty</a:t>
            </a:r>
            <a:r>
              <a:rPr lang="en-GB" sz="1400" dirty="0">
                <a:solidFill>
                  <a:schemeClr val="tx2">
                    <a:lumMod val="10000"/>
                  </a:schemeClr>
                </a:solidFill>
                <a:latin typeface="Microsoft YaHei UI" panose="020B0503020204020204" pitchFamily="34" charset="-122"/>
                <a:ea typeface="Microsoft YaHei UI" panose="020B0503020204020204" pitchFamily="34" charset="-122"/>
                <a:cs typeface="Montserrat"/>
                <a:sym typeface="Montserrat"/>
              </a:rPr>
              <a:t/>
            </a:r>
            <a:br>
              <a:rPr lang="en-GB" sz="1400" dirty="0">
                <a:solidFill>
                  <a:schemeClr val="tx2">
                    <a:lumMod val="10000"/>
                  </a:schemeClr>
                </a:solidFill>
                <a:latin typeface="Microsoft YaHei UI" panose="020B0503020204020204" pitchFamily="34" charset="-122"/>
                <a:ea typeface="Microsoft YaHei UI" panose="020B0503020204020204" pitchFamily="34" charset="-122"/>
                <a:cs typeface="Montserrat"/>
                <a:sym typeface="Montserrat"/>
              </a:rPr>
            </a:br>
            <a:endParaRPr lang="en-IN" dirty="0">
              <a:solidFill>
                <a:schemeClr val="tx2">
                  <a:lumMod val="10000"/>
                </a:schemeClr>
              </a:solidFill>
            </a:endParaRPr>
          </a:p>
        </p:txBody>
      </p:sp>
      <p:pic>
        <p:nvPicPr>
          <p:cNvPr id="2" name="Picture 1">
            <a:extLst>
              <a:ext uri="{FF2B5EF4-FFF2-40B4-BE49-F238E27FC236}">
                <a16:creationId xmlns="" xmlns:a16="http://schemas.microsoft.com/office/drawing/2014/main" id="{8A123206-66F1-4366-8BB1-B4DB2AED91C5}"/>
              </a:ext>
            </a:extLst>
          </p:cNvPr>
          <p:cNvPicPr>
            <a:picLocks noChangeAspect="1"/>
          </p:cNvPicPr>
          <p:nvPr/>
        </p:nvPicPr>
        <p:blipFill>
          <a:blip r:embed="rId3"/>
          <a:stretch>
            <a:fillRect/>
          </a:stretch>
        </p:blipFill>
        <p:spPr>
          <a:xfrm>
            <a:off x="230025" y="205354"/>
            <a:ext cx="1541625" cy="1175771"/>
          </a:xfrm>
          <a:prstGeom prst="rect">
            <a:avLst/>
          </a:prstGeom>
        </p:spPr>
      </p:pic>
      <p:pic>
        <p:nvPicPr>
          <p:cNvPr id="5" name="Picture 4">
            <a:extLst>
              <a:ext uri="{FF2B5EF4-FFF2-40B4-BE49-F238E27FC236}">
                <a16:creationId xmlns="" xmlns:a16="http://schemas.microsoft.com/office/drawing/2014/main" id="{6547AB01-A46A-487A-9BF1-78FAF6736277}"/>
              </a:ext>
            </a:extLst>
          </p:cNvPr>
          <p:cNvPicPr>
            <a:picLocks noChangeAspect="1"/>
          </p:cNvPicPr>
          <p:nvPr/>
        </p:nvPicPr>
        <p:blipFill>
          <a:blip r:embed="rId4"/>
          <a:stretch>
            <a:fillRect/>
          </a:stretch>
        </p:blipFill>
        <p:spPr>
          <a:xfrm>
            <a:off x="1143000" y="2714625"/>
            <a:ext cx="3429000" cy="2217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 xmlns:a16="http://schemas.microsoft.com/office/drawing/2014/main" id="{D35933E5-40BF-44AE-B40D-1C79B83390E1}"/>
              </a:ext>
            </a:extLst>
          </p:cNvPr>
          <p:cNvSpPr>
            <a:spLocks noGrp="1"/>
          </p:cNvSpPr>
          <p:nvPr>
            <p:ph type="title"/>
          </p:nvPr>
        </p:nvSpPr>
        <p:spPr>
          <a:xfrm>
            <a:off x="0" y="4278"/>
            <a:ext cx="8537510" cy="437424"/>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latin typeface="+mj-lt"/>
                <a:ea typeface="Arial" panose="020B0604020202020204" pitchFamily="34" charset="0"/>
                <a:cs typeface="Arial" panose="020B0604020202020204" pitchFamily="34" charset="0"/>
              </a:rPr>
              <a:t>Bi-variant analysis</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pic>
        <p:nvPicPr>
          <p:cNvPr id="7170" name="Picture 2">
            <a:extLst>
              <a:ext uri="{FF2B5EF4-FFF2-40B4-BE49-F238E27FC236}">
                <a16:creationId xmlns="" xmlns:a16="http://schemas.microsoft.com/office/drawing/2014/main" id="{E10E0129-4397-4E4F-80B6-1A995116B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37" y="441702"/>
            <a:ext cx="8537510" cy="451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263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 xmlns:a16="http://schemas.microsoft.com/office/drawing/2014/main" id="{D35933E5-40BF-44AE-B40D-1C79B83390E1}"/>
              </a:ext>
            </a:extLst>
          </p:cNvPr>
          <p:cNvSpPr>
            <a:spLocks noGrp="1"/>
          </p:cNvSpPr>
          <p:nvPr>
            <p:ph type="title"/>
          </p:nvPr>
        </p:nvSpPr>
        <p:spPr>
          <a:xfrm>
            <a:off x="0" y="0"/>
            <a:ext cx="8539566" cy="488197"/>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dirty="0">
                <a:solidFill>
                  <a:schemeClr val="bg2"/>
                </a:solidFill>
              </a:rPr>
              <a:t>Conclusions of EDA</a:t>
            </a:r>
          </a:p>
        </p:txBody>
      </p:sp>
      <p:pic>
        <p:nvPicPr>
          <p:cNvPr id="9218" name="Picture 2">
            <a:extLst>
              <a:ext uri="{FF2B5EF4-FFF2-40B4-BE49-F238E27FC236}">
                <a16:creationId xmlns="" xmlns:a16="http://schemas.microsoft.com/office/drawing/2014/main" id="{182518F2-0587-4194-AEF5-01C900C62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4" y="738736"/>
            <a:ext cx="5820260" cy="38425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669CA72-2F8D-4845-9901-FDA64614CCA2}"/>
              </a:ext>
            </a:extLst>
          </p:cNvPr>
          <p:cNvSpPr txBox="1"/>
          <p:nvPr/>
        </p:nvSpPr>
        <p:spPr>
          <a:xfrm>
            <a:off x="6117956" y="1017478"/>
            <a:ext cx="2895600" cy="3108543"/>
          </a:xfrm>
          <a:prstGeom prst="rect">
            <a:avLst/>
          </a:prstGeom>
          <a:noFill/>
        </p:spPr>
        <p:txBody>
          <a:bodyPr wrap="square">
            <a:spAutoFit/>
          </a:bodyPr>
          <a:lstStyle/>
          <a:p>
            <a:r>
              <a:rPr lang="en-GB" dirty="0">
                <a:latin typeface="+mn-lt"/>
              </a:rPr>
              <a:t> • Slightly more males are suffering from CHD than females . </a:t>
            </a:r>
          </a:p>
          <a:p>
            <a:r>
              <a:rPr lang="en-GB" dirty="0">
                <a:latin typeface="+mn-lt"/>
              </a:rPr>
              <a:t>• The people who has high BMI are at risk of CHD . </a:t>
            </a:r>
          </a:p>
          <a:p>
            <a:r>
              <a:rPr lang="en-GB" dirty="0">
                <a:latin typeface="+mn-lt"/>
              </a:rPr>
              <a:t>• The people with hypertension are at high risk of CHD </a:t>
            </a:r>
          </a:p>
          <a:p>
            <a:r>
              <a:rPr lang="en-GB" dirty="0">
                <a:latin typeface="+mn-lt"/>
              </a:rPr>
              <a:t>• The percentage of people who have CHD is almost equal between smokers and non-smokers .</a:t>
            </a:r>
          </a:p>
          <a:p>
            <a:r>
              <a:rPr lang="en-GB" dirty="0">
                <a:latin typeface="+mn-lt"/>
              </a:rPr>
              <a:t> • The uneducated people or the people with basic education are at high risk of CHD compared with well educated .</a:t>
            </a:r>
            <a:endParaRPr lang="en-IN" dirty="0">
              <a:latin typeface="+mn-lt"/>
            </a:endParaRPr>
          </a:p>
        </p:txBody>
      </p:sp>
    </p:spTree>
    <p:extLst>
      <p:ext uri="{BB962C8B-B14F-4D97-AF65-F5344CB8AC3E}">
        <p14:creationId xmlns:p14="http://schemas.microsoft.com/office/powerpoint/2010/main" val="239799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 xmlns:a16="http://schemas.microsoft.com/office/drawing/2014/main" id="{7F559632-8AE5-4BAA-9ABE-5AD9706E2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0" y="561282"/>
            <a:ext cx="8599157" cy="394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 xmlns:a16="http://schemas.microsoft.com/office/drawing/2014/main" id="{7E78B21F-3B0B-410C-AF8F-912355AB633E}"/>
              </a:ext>
            </a:extLst>
          </p:cNvPr>
          <p:cNvSpPr txBox="1"/>
          <p:nvPr/>
        </p:nvSpPr>
        <p:spPr>
          <a:xfrm>
            <a:off x="306547" y="4602323"/>
            <a:ext cx="8548203" cy="461665"/>
          </a:xfrm>
          <a:prstGeom prst="rect">
            <a:avLst/>
          </a:prstGeom>
          <a:noFill/>
        </p:spPr>
        <p:txBody>
          <a:bodyPr wrap="square">
            <a:spAutoFit/>
          </a:bodyPr>
          <a:lstStyle/>
          <a:p>
            <a:pPr algn="l"/>
            <a:r>
              <a:rPr lang="en-GB" sz="1200" i="0" dirty="0">
                <a:solidFill>
                  <a:srgbClr val="212121"/>
                </a:solidFill>
                <a:effectLst/>
                <a:latin typeface="+mn-lt"/>
              </a:rPr>
              <a:t>By the above boxplot we will which features having outliers. cigsPerDay,totChol,sysBP,diaBP,BMI,heartRate,glucose. these features having outliers..</a:t>
            </a:r>
          </a:p>
        </p:txBody>
      </p:sp>
      <p:sp>
        <p:nvSpPr>
          <p:cNvPr id="9" name="Title 4">
            <a:extLst>
              <a:ext uri="{FF2B5EF4-FFF2-40B4-BE49-F238E27FC236}">
                <a16:creationId xmlns="" xmlns:a16="http://schemas.microsoft.com/office/drawing/2014/main" id="{E50CBF10-9B06-42FF-A3C9-B26A35BFE424}"/>
              </a:ext>
            </a:extLst>
          </p:cNvPr>
          <p:cNvSpPr>
            <a:spLocks noGrp="1"/>
          </p:cNvSpPr>
          <p:nvPr>
            <p:ph type="title"/>
          </p:nvPr>
        </p:nvSpPr>
        <p:spPr>
          <a:xfrm>
            <a:off x="0" y="-1"/>
            <a:ext cx="8531817" cy="463589"/>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tabLst>
                <a:tab pos="3135313" algn="l"/>
              </a:tabLst>
            </a:pPr>
            <a:r>
              <a:rPr lang="en-GB" sz="2400" b="1" dirty="0">
                <a:solidFill>
                  <a:schemeClr val="bg2"/>
                </a:solidFill>
              </a:rPr>
              <a:t>Treatment of Missing Values and Outliers </a:t>
            </a:r>
            <a:endParaRPr lang="en-IN" sz="2400" b="1" i="1" dirty="0">
              <a:solidFill>
                <a:schemeClr val="bg2"/>
              </a:solidFill>
            </a:endParaRPr>
          </a:p>
        </p:txBody>
      </p:sp>
    </p:spTree>
    <p:extLst>
      <p:ext uri="{BB962C8B-B14F-4D97-AF65-F5344CB8AC3E}">
        <p14:creationId xmlns:p14="http://schemas.microsoft.com/office/powerpoint/2010/main" val="3284966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58" y="796037"/>
            <a:ext cx="7822432" cy="411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a:extLst>
              <a:ext uri="{FF2B5EF4-FFF2-40B4-BE49-F238E27FC236}">
                <a16:creationId xmlns="" xmlns:a16="http://schemas.microsoft.com/office/drawing/2014/main" id="{47C95743-5CBD-4E98-8C3E-FEB3DD93BF8D}"/>
              </a:ext>
            </a:extLst>
          </p:cNvPr>
          <p:cNvSpPr>
            <a:spLocks noGrp="1"/>
          </p:cNvSpPr>
          <p:nvPr>
            <p:ph type="title"/>
          </p:nvPr>
        </p:nvSpPr>
        <p:spPr>
          <a:xfrm>
            <a:off x="11019" y="1504"/>
            <a:ext cx="8544045" cy="452529"/>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latin typeface="Arial" panose="020B0604020202020204" pitchFamily="34" charset="0"/>
                <a:ea typeface="Arial" panose="020B0604020202020204" pitchFamily="34" charset="0"/>
                <a:cs typeface="Arial" panose="020B0604020202020204" pitchFamily="34" charset="0"/>
              </a:rPr>
              <a:t>After Outlier Treatment</a:t>
            </a:r>
            <a:r>
              <a:rPr lang="en-US" sz="2400" b="1" i="0" dirty="0">
                <a:solidFill>
                  <a:schemeClr val="bg2"/>
                </a:solidFill>
                <a:effectLst/>
                <a:latin typeface="Arial" panose="020B0604020202020204" pitchFamily="34" charset="0"/>
                <a:ea typeface="Arial" panose="020B0604020202020204" pitchFamily="34" charset="0"/>
                <a:cs typeface="Arial" panose="020B0604020202020204" pitchFamily="34" charset="0"/>
              </a:rPr>
              <a:t> </a:t>
            </a:r>
            <a:r>
              <a:rPr lang="en-GB" sz="2400" b="1" dirty="0">
                <a:solidFill>
                  <a:schemeClr val="bg2"/>
                </a:solidFill>
              </a:rPr>
              <a:t>  </a:t>
            </a:r>
            <a:endParaRPr lang="en-IN" sz="2400" b="1" i="1" dirty="0">
              <a:solidFill>
                <a:schemeClr val="bg2"/>
              </a:solidFill>
            </a:endParaRPr>
          </a:p>
        </p:txBody>
      </p:sp>
    </p:spTree>
    <p:extLst>
      <p:ext uri="{BB962C8B-B14F-4D97-AF65-F5344CB8AC3E}">
        <p14:creationId xmlns:p14="http://schemas.microsoft.com/office/powerpoint/2010/main" val="393911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797" y="893555"/>
            <a:ext cx="8428957" cy="3600953"/>
          </a:xfrm>
        </p:spPr>
        <p:txBody>
          <a:bodyPr/>
          <a:lstStyle/>
          <a:p>
            <a:r>
              <a:rPr lang="en-GB" sz="1200" dirty="0">
                <a:solidFill>
                  <a:schemeClr val="accent2"/>
                </a:solidFill>
                <a:latin typeface="+mn-lt"/>
              </a:rPr>
              <a:t>● Feature engineering is the process of selecting, manipulating, and transforming raw data into features that can be used in supervised learning. </a:t>
            </a:r>
          </a:p>
          <a:p>
            <a:endParaRPr lang="en-GB" sz="1200" dirty="0">
              <a:solidFill>
                <a:schemeClr val="accent2"/>
              </a:solidFill>
              <a:latin typeface="+mn-lt"/>
            </a:endParaRPr>
          </a:p>
          <a:p>
            <a:r>
              <a:rPr lang="en-GB" sz="1200" dirty="0">
                <a:solidFill>
                  <a:schemeClr val="accent2"/>
                </a:solidFill>
                <a:latin typeface="+mn-lt"/>
              </a:rPr>
              <a:t>● Feature Engineering consists of various process : </a:t>
            </a:r>
          </a:p>
          <a:p>
            <a:r>
              <a:rPr lang="en-GB" sz="1200" dirty="0">
                <a:solidFill>
                  <a:schemeClr val="accent2"/>
                </a:solidFill>
                <a:latin typeface="+mn-lt"/>
              </a:rPr>
              <a:t> </a:t>
            </a:r>
          </a:p>
          <a:p>
            <a:pPr>
              <a:buFont typeface="+mj-lt"/>
              <a:buAutoNum type="arabicPeriod"/>
            </a:pPr>
            <a:r>
              <a:rPr lang="en-GB" sz="1200" b="1" dirty="0">
                <a:solidFill>
                  <a:schemeClr val="tx2">
                    <a:lumMod val="50000"/>
                  </a:schemeClr>
                </a:solidFill>
                <a:latin typeface="+mn-lt"/>
              </a:rPr>
              <a:t>1. Feature Creation: </a:t>
            </a:r>
            <a:r>
              <a:rPr lang="en-GB" sz="1200" dirty="0">
                <a:solidFill>
                  <a:schemeClr val="accent2"/>
                </a:solidFill>
                <a:latin typeface="+mn-lt"/>
              </a:rPr>
              <a:t>Creating features involves creating new variables which will be most helpful for our model.</a:t>
            </a:r>
          </a:p>
          <a:p>
            <a:endParaRPr lang="en-GB" sz="1200" dirty="0">
              <a:solidFill>
                <a:schemeClr val="accent2"/>
              </a:solidFill>
              <a:latin typeface="+mn-lt"/>
            </a:endParaRPr>
          </a:p>
          <a:p>
            <a:pPr>
              <a:buFont typeface="+mj-lt"/>
              <a:buAutoNum type="arabicPeriod"/>
            </a:pPr>
            <a:r>
              <a:rPr lang="en-GB" sz="1200" b="1" dirty="0">
                <a:solidFill>
                  <a:schemeClr val="tx2">
                    <a:lumMod val="50000"/>
                  </a:schemeClr>
                </a:solidFill>
                <a:latin typeface="+mn-lt"/>
              </a:rPr>
              <a:t>2. Transformations: </a:t>
            </a:r>
            <a:r>
              <a:rPr lang="en-GB" sz="1200" dirty="0">
                <a:solidFill>
                  <a:schemeClr val="accent2"/>
                </a:solidFill>
                <a:latin typeface="+mn-lt"/>
              </a:rPr>
              <a:t>Feature transformation is simply a function that transforms features from one representation to another(Normal distribution). We have used Box-cox and log transformation to convert columns to Normal distribution.</a:t>
            </a:r>
          </a:p>
          <a:p>
            <a:endParaRPr lang="en-GB" sz="1200" dirty="0">
              <a:solidFill>
                <a:schemeClr val="accent2"/>
              </a:solidFill>
              <a:latin typeface="+mn-lt"/>
            </a:endParaRPr>
          </a:p>
          <a:p>
            <a:r>
              <a:rPr lang="en-GB" sz="1200" b="1" dirty="0">
                <a:solidFill>
                  <a:schemeClr val="tx2">
                    <a:lumMod val="50000"/>
                  </a:schemeClr>
                </a:solidFill>
                <a:latin typeface="+mn-lt"/>
              </a:rPr>
              <a:t>3.  Feature Selection: </a:t>
            </a:r>
            <a:r>
              <a:rPr lang="en-GB" sz="1200" dirty="0">
                <a:solidFill>
                  <a:schemeClr val="accent2"/>
                </a:solidFill>
                <a:latin typeface="+mn-lt"/>
              </a:rPr>
              <a:t>Feature extraction is the process of extracting features from a data set to identify useful information. We have used f-regression to do the feature selection</a:t>
            </a:r>
          </a:p>
        </p:txBody>
      </p:sp>
      <p:sp>
        <p:nvSpPr>
          <p:cNvPr id="5" name="Title 4">
            <a:extLst>
              <a:ext uri="{FF2B5EF4-FFF2-40B4-BE49-F238E27FC236}">
                <a16:creationId xmlns="" xmlns:a16="http://schemas.microsoft.com/office/drawing/2014/main" id="{76C91AB2-366E-46B8-9007-B599588AF7E9}"/>
              </a:ext>
            </a:extLst>
          </p:cNvPr>
          <p:cNvSpPr>
            <a:spLocks noGrp="1"/>
          </p:cNvSpPr>
          <p:nvPr>
            <p:ph type="title"/>
          </p:nvPr>
        </p:nvSpPr>
        <p:spPr>
          <a:xfrm>
            <a:off x="0" y="0"/>
            <a:ext cx="8524068" cy="511444"/>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rPr>
              <a:t>Feature Engineering</a:t>
            </a:r>
            <a:endParaRPr lang="en-IN" sz="2400" b="1" i="1" dirty="0">
              <a:solidFill>
                <a:schemeClr val="bg2"/>
              </a:solidFill>
            </a:endParaRPr>
          </a:p>
        </p:txBody>
      </p:sp>
    </p:spTree>
    <p:extLst>
      <p:ext uri="{BB962C8B-B14F-4D97-AF65-F5344CB8AC3E}">
        <p14:creationId xmlns:p14="http://schemas.microsoft.com/office/powerpoint/2010/main" val="416380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2481" y="945929"/>
            <a:ext cx="1249497" cy="307777"/>
          </a:xfrm>
          <a:prstGeom prst="rect">
            <a:avLst/>
          </a:prstGeom>
          <a:noFill/>
        </p:spPr>
        <p:txBody>
          <a:bodyPr wrap="square" rtlCol="0">
            <a:spAutoFit/>
          </a:bodyPr>
          <a:lstStyle/>
          <a:p>
            <a:r>
              <a:rPr lang="en-US" dirty="0"/>
              <a:t>. </a:t>
            </a:r>
          </a:p>
        </p:txBody>
      </p:sp>
      <p:pic>
        <p:nvPicPr>
          <p:cNvPr id="10244" name="Picture 4">
            <a:extLst>
              <a:ext uri="{FF2B5EF4-FFF2-40B4-BE49-F238E27FC236}">
                <a16:creationId xmlns="" xmlns:a16="http://schemas.microsoft.com/office/drawing/2014/main" id="{631D3017-1B17-404D-8668-1F59CB0AF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47" y="730036"/>
            <a:ext cx="7734082" cy="441346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4">
            <a:extLst>
              <a:ext uri="{FF2B5EF4-FFF2-40B4-BE49-F238E27FC236}">
                <a16:creationId xmlns="" xmlns:a16="http://schemas.microsoft.com/office/drawing/2014/main" id="{890CD0F3-EF03-4630-AFA8-A5D79A5AB1E1}"/>
              </a:ext>
            </a:extLst>
          </p:cNvPr>
          <p:cNvSpPr>
            <a:spLocks noGrp="1"/>
          </p:cNvSpPr>
          <p:nvPr>
            <p:ph type="title"/>
          </p:nvPr>
        </p:nvSpPr>
        <p:spPr>
          <a:xfrm>
            <a:off x="0" y="0"/>
            <a:ext cx="8547315" cy="550190"/>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dirty="0">
                <a:solidFill>
                  <a:schemeClr val="bg2"/>
                </a:solidFill>
                <a:effectLst/>
                <a:latin typeface="+mj-lt"/>
                <a:ea typeface="Arial" panose="020B0604020202020204" pitchFamily="34" charset="0"/>
                <a:cs typeface="Arial" panose="020B0604020202020204" pitchFamily="34" charset="0"/>
              </a:rPr>
              <a:t>Multicollinearity</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spTree>
    <p:extLst>
      <p:ext uri="{BB962C8B-B14F-4D97-AF65-F5344CB8AC3E}">
        <p14:creationId xmlns:p14="http://schemas.microsoft.com/office/powerpoint/2010/main" val="2214872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4855" y="945929"/>
            <a:ext cx="2837124" cy="954107"/>
          </a:xfrm>
          <a:prstGeom prst="rect">
            <a:avLst/>
          </a:prstGeom>
          <a:noFill/>
        </p:spPr>
        <p:txBody>
          <a:bodyPr wrap="square" rtlCol="0">
            <a:spAutoFit/>
          </a:bodyPr>
          <a:lstStyle/>
          <a:p>
            <a:r>
              <a:rPr lang="en-US" dirty="0"/>
              <a:t>As we see in heatmap </a:t>
            </a:r>
            <a:r>
              <a:rPr lang="en-US" dirty="0" err="1"/>
              <a:t>sysBp</a:t>
            </a:r>
            <a:r>
              <a:rPr lang="en-US" dirty="0"/>
              <a:t> and </a:t>
            </a:r>
            <a:r>
              <a:rPr lang="en-US" dirty="0" err="1"/>
              <a:t>diaBp</a:t>
            </a:r>
            <a:r>
              <a:rPr lang="en-US" dirty="0"/>
              <a:t> is highly correlated  up to 76 percentage so we have removed that column. </a:t>
            </a:r>
          </a:p>
        </p:txBody>
      </p:sp>
      <p:sp>
        <p:nvSpPr>
          <p:cNvPr id="8" name="Title 4">
            <a:extLst>
              <a:ext uri="{FF2B5EF4-FFF2-40B4-BE49-F238E27FC236}">
                <a16:creationId xmlns="" xmlns:a16="http://schemas.microsoft.com/office/drawing/2014/main" id="{890CD0F3-EF03-4630-AFA8-A5D79A5AB1E1}"/>
              </a:ext>
            </a:extLst>
          </p:cNvPr>
          <p:cNvSpPr>
            <a:spLocks noGrp="1"/>
          </p:cNvSpPr>
          <p:nvPr>
            <p:ph type="title"/>
          </p:nvPr>
        </p:nvSpPr>
        <p:spPr>
          <a:xfrm>
            <a:off x="0" y="0"/>
            <a:ext cx="8555064" cy="495946"/>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dirty="0">
                <a:solidFill>
                  <a:schemeClr val="bg2"/>
                </a:solidFill>
                <a:effectLst/>
                <a:latin typeface="Arial" panose="020B0604020202020204" pitchFamily="34" charset="0"/>
                <a:ea typeface="Arial" panose="020B0604020202020204" pitchFamily="34" charset="0"/>
                <a:cs typeface="Arial" panose="020B0604020202020204" pitchFamily="34" charset="0"/>
              </a:rPr>
              <a:t>Multicollinearity</a:t>
            </a:r>
            <a:endParaRPr lang="en-IN" sz="2400" b="1" i="1" dirty="0">
              <a:solidFill>
                <a:schemeClr val="bg2"/>
              </a:solidFill>
            </a:endParaRPr>
          </a:p>
        </p:txBody>
      </p:sp>
      <p:pic>
        <p:nvPicPr>
          <p:cNvPr id="11266" name="Picture 2">
            <a:extLst>
              <a:ext uri="{FF2B5EF4-FFF2-40B4-BE49-F238E27FC236}">
                <a16:creationId xmlns="" xmlns:a16="http://schemas.microsoft.com/office/drawing/2014/main" id="{2B5ED9F7-6CA3-42C9-AEB3-F8D5BEAD4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4" y="793041"/>
            <a:ext cx="5464417" cy="355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45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 y="1165584"/>
            <a:ext cx="3405352" cy="258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6878" y="4368625"/>
            <a:ext cx="8610243" cy="523220"/>
          </a:xfrm>
          <a:prstGeom prst="rect">
            <a:avLst/>
          </a:prstGeom>
          <a:noFill/>
        </p:spPr>
        <p:txBody>
          <a:bodyPr wrap="square" rtlCol="0">
            <a:spAutoFit/>
          </a:bodyPr>
          <a:lstStyle/>
          <a:p>
            <a:r>
              <a:rPr lang="en-US" dirty="0"/>
              <a:t>We using </a:t>
            </a:r>
            <a:r>
              <a:rPr lang="en-US" b="1" dirty="0"/>
              <a:t>smote technique  </a:t>
            </a:r>
            <a:r>
              <a:rPr lang="en-US" dirty="0"/>
              <a:t>for over sampling we have train set of size 3960 with 3960 samples of each of the class. Our dataset is now ready for training.</a:t>
            </a:r>
          </a:p>
        </p:txBody>
      </p:sp>
      <p:pic>
        <p:nvPicPr>
          <p:cNvPr id="12290" name="Picture 2">
            <a:extLst>
              <a:ext uri="{FF2B5EF4-FFF2-40B4-BE49-F238E27FC236}">
                <a16:creationId xmlns="" xmlns:a16="http://schemas.microsoft.com/office/drawing/2014/main" id="{BBFE47AD-AC15-4BCD-A37E-4168620B5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841" y="667657"/>
            <a:ext cx="4668401" cy="35814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4">
            <a:extLst>
              <a:ext uri="{FF2B5EF4-FFF2-40B4-BE49-F238E27FC236}">
                <a16:creationId xmlns="" xmlns:a16="http://schemas.microsoft.com/office/drawing/2014/main" id="{F47443AB-5BBC-41E8-B0EF-04EAAE8AD96A}"/>
              </a:ext>
            </a:extLst>
          </p:cNvPr>
          <p:cNvSpPr>
            <a:spLocks noGrp="1"/>
          </p:cNvSpPr>
          <p:nvPr>
            <p:ph type="title"/>
          </p:nvPr>
        </p:nvSpPr>
        <p:spPr>
          <a:xfrm>
            <a:off x="0" y="0"/>
            <a:ext cx="8493071" cy="44190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rPr>
              <a:t>Data Balancing</a:t>
            </a:r>
            <a:endParaRPr lang="en-IN" sz="2400" b="1" dirty="0">
              <a:solidFill>
                <a:schemeClr val="bg2"/>
              </a:solidFill>
            </a:endParaRPr>
          </a:p>
        </p:txBody>
      </p:sp>
    </p:spTree>
    <p:extLst>
      <p:ext uri="{BB962C8B-B14F-4D97-AF65-F5344CB8AC3E}">
        <p14:creationId xmlns:p14="http://schemas.microsoft.com/office/powerpoint/2010/main" val="202573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pic>
        <p:nvPicPr>
          <p:cNvPr id="2050" name="Picture 2" descr="machine learning models"/>
          <p:cNvPicPr>
            <a:picLocks noChangeAspect="1" noChangeArrowheads="1"/>
          </p:cNvPicPr>
          <p:nvPr/>
        </p:nvPicPr>
        <p:blipFill rotWithShape="1">
          <a:blip r:embed="rId2">
            <a:extLst>
              <a:ext uri="{28A0092B-C50C-407E-A947-70E740481C1C}">
                <a14:useLocalDpi xmlns:a14="http://schemas.microsoft.com/office/drawing/2010/main" val="0"/>
              </a:ext>
            </a:extLst>
          </a:blip>
          <a:srcRect l="15249" t="2199" r="10924"/>
          <a:stretch/>
        </p:blipFill>
        <p:spPr bwMode="auto">
          <a:xfrm>
            <a:off x="5799439" y="1326291"/>
            <a:ext cx="2776150" cy="2794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D3325DA6-50DD-438D-AE0E-6ED2896866DB}"/>
              </a:ext>
            </a:extLst>
          </p:cNvPr>
          <p:cNvSpPr txBox="1"/>
          <p:nvPr/>
        </p:nvSpPr>
        <p:spPr>
          <a:xfrm>
            <a:off x="131271" y="661513"/>
            <a:ext cx="8521700" cy="4124206"/>
          </a:xfrm>
          <a:prstGeom prst="rect">
            <a:avLst/>
          </a:prstGeom>
          <a:noFill/>
        </p:spPr>
        <p:txBody>
          <a:bodyPr wrap="square">
            <a:spAutoFit/>
          </a:bodyPr>
          <a:lstStyle/>
          <a:p>
            <a:pPr algn="l"/>
            <a:r>
              <a:rPr lang="en-GB" sz="1800" i="0" dirty="0">
                <a:solidFill>
                  <a:srgbClr val="212121"/>
                </a:solidFill>
                <a:effectLst/>
                <a:latin typeface="+mn-lt"/>
              </a:rPr>
              <a:t>Now we start building models for our classification problem. We have used </a:t>
            </a:r>
            <a:r>
              <a:rPr lang="en-GB" sz="1800" dirty="0">
                <a:solidFill>
                  <a:srgbClr val="212121"/>
                </a:solidFill>
                <a:latin typeface="+mn-lt"/>
              </a:rPr>
              <a:t>following ML Algorithms:</a:t>
            </a:r>
            <a:endParaRPr lang="en-GB" sz="1800" i="0" dirty="0">
              <a:solidFill>
                <a:srgbClr val="212121"/>
              </a:solidFill>
              <a:effectLst/>
              <a:latin typeface="+mn-lt"/>
            </a:endParaRPr>
          </a:p>
          <a:p>
            <a:pPr algn="l"/>
            <a:endParaRPr lang="en-GB" sz="1800" i="0" dirty="0">
              <a:solidFill>
                <a:srgbClr val="212121"/>
              </a:solidFill>
              <a:effectLst/>
              <a:latin typeface="+mn-lt"/>
            </a:endParaRPr>
          </a:p>
          <a:p>
            <a:pPr algn="l"/>
            <a:r>
              <a:rPr lang="en-GB" sz="1600" i="0" dirty="0">
                <a:solidFill>
                  <a:srgbClr val="212121"/>
                </a:solidFill>
                <a:effectLst/>
                <a:latin typeface="+mn-lt"/>
              </a:rPr>
              <a:t>(1)Logistic regression</a:t>
            </a:r>
          </a:p>
          <a:p>
            <a:pPr algn="l"/>
            <a:endParaRPr lang="en-GB" sz="1600" i="0" dirty="0">
              <a:solidFill>
                <a:srgbClr val="212121"/>
              </a:solidFill>
              <a:effectLst/>
              <a:latin typeface="+mn-lt"/>
            </a:endParaRPr>
          </a:p>
          <a:p>
            <a:pPr algn="l"/>
            <a:r>
              <a:rPr lang="en-GB" sz="1600" i="0" dirty="0">
                <a:solidFill>
                  <a:srgbClr val="212121"/>
                </a:solidFill>
                <a:effectLst/>
                <a:latin typeface="+mn-lt"/>
              </a:rPr>
              <a:t>(2)Support Vector Machine (SVM)</a:t>
            </a:r>
          </a:p>
          <a:p>
            <a:pPr algn="l"/>
            <a:endParaRPr lang="en-GB" sz="1600" i="0" dirty="0">
              <a:solidFill>
                <a:srgbClr val="212121"/>
              </a:solidFill>
              <a:effectLst/>
              <a:latin typeface="+mn-lt"/>
            </a:endParaRPr>
          </a:p>
          <a:p>
            <a:pPr algn="l"/>
            <a:r>
              <a:rPr lang="en-GB" sz="1600" i="0" dirty="0">
                <a:solidFill>
                  <a:srgbClr val="212121"/>
                </a:solidFill>
                <a:effectLst/>
                <a:latin typeface="+mn-lt"/>
              </a:rPr>
              <a:t>(3)K nearest neighbour (KNN)</a:t>
            </a:r>
          </a:p>
          <a:p>
            <a:pPr algn="l"/>
            <a:endParaRPr lang="en-GB" sz="1600" i="0" dirty="0">
              <a:solidFill>
                <a:srgbClr val="212121"/>
              </a:solidFill>
              <a:effectLst/>
              <a:latin typeface="+mn-lt"/>
            </a:endParaRPr>
          </a:p>
          <a:p>
            <a:pPr algn="l"/>
            <a:r>
              <a:rPr lang="en-GB" sz="1600" i="0" dirty="0">
                <a:solidFill>
                  <a:srgbClr val="212121"/>
                </a:solidFill>
                <a:effectLst/>
                <a:latin typeface="+mn-lt"/>
              </a:rPr>
              <a:t>(4)Naive Bayes</a:t>
            </a:r>
          </a:p>
          <a:p>
            <a:pPr algn="l"/>
            <a:endParaRPr lang="en-GB" sz="1600" i="0" dirty="0">
              <a:solidFill>
                <a:srgbClr val="212121"/>
              </a:solidFill>
              <a:effectLst/>
              <a:latin typeface="+mn-lt"/>
            </a:endParaRPr>
          </a:p>
          <a:p>
            <a:pPr algn="l"/>
            <a:r>
              <a:rPr lang="en-GB" sz="1600" i="0" dirty="0">
                <a:solidFill>
                  <a:srgbClr val="212121"/>
                </a:solidFill>
                <a:effectLst/>
                <a:latin typeface="+mn-lt"/>
              </a:rPr>
              <a:t>(5)Decision Tree</a:t>
            </a:r>
          </a:p>
          <a:p>
            <a:pPr algn="l"/>
            <a:endParaRPr lang="en-GB" sz="1600" i="0" dirty="0">
              <a:solidFill>
                <a:srgbClr val="212121"/>
              </a:solidFill>
              <a:effectLst/>
              <a:latin typeface="+mn-lt"/>
            </a:endParaRPr>
          </a:p>
          <a:p>
            <a:pPr algn="l"/>
            <a:r>
              <a:rPr lang="en-GB" sz="1600" i="0" dirty="0">
                <a:solidFill>
                  <a:srgbClr val="212121"/>
                </a:solidFill>
                <a:effectLst/>
                <a:latin typeface="+mn-lt"/>
              </a:rPr>
              <a:t>(6)Adaboost</a:t>
            </a:r>
          </a:p>
          <a:p>
            <a:pPr algn="l"/>
            <a:endParaRPr lang="en-GB" sz="1600" i="0" dirty="0">
              <a:solidFill>
                <a:srgbClr val="212121"/>
              </a:solidFill>
              <a:effectLst/>
              <a:latin typeface="+mn-lt"/>
            </a:endParaRPr>
          </a:p>
          <a:p>
            <a:pPr algn="l"/>
            <a:r>
              <a:rPr lang="en-GB" sz="1600" i="0" dirty="0">
                <a:solidFill>
                  <a:srgbClr val="212121"/>
                </a:solidFill>
                <a:effectLst/>
                <a:latin typeface="+mn-lt"/>
              </a:rPr>
              <a:t>(7)Random Forest</a:t>
            </a: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3264"/>
            <a:ext cx="852169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rPr>
              <a:t>Model development</a:t>
            </a:r>
            <a:endParaRPr lang="en-IN" sz="2400" b="1" dirty="0">
              <a:solidFill>
                <a:schemeClr val="bg2"/>
              </a:solidFill>
            </a:endParaRPr>
          </a:p>
        </p:txBody>
      </p:sp>
    </p:spTree>
    <p:extLst>
      <p:ext uri="{BB962C8B-B14F-4D97-AF65-F5344CB8AC3E}">
        <p14:creationId xmlns:p14="http://schemas.microsoft.com/office/powerpoint/2010/main" val="1719019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8" y="1846925"/>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0" y="-2799"/>
            <a:ext cx="8539566"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l"/>
            <a:r>
              <a:rPr lang="en-IN" sz="2800" b="1" i="0" dirty="0">
                <a:solidFill>
                  <a:srgbClr val="212121"/>
                </a:solidFill>
                <a:effectLst/>
                <a:latin typeface="Roboto" panose="02000000000000000000" pitchFamily="2" charset="0"/>
              </a:rPr>
              <a:t> </a:t>
            </a:r>
            <a:r>
              <a:rPr lang="en-IN" sz="2400" b="1" i="0" dirty="0">
                <a:solidFill>
                  <a:schemeClr val="bg2"/>
                </a:solidFill>
                <a:effectLst/>
                <a:latin typeface="+mj-lt"/>
              </a:rPr>
              <a:t>Confusion</a:t>
            </a:r>
            <a:r>
              <a:rPr lang="en-IN" sz="2400" b="1" i="0" dirty="0">
                <a:solidFill>
                  <a:schemeClr val="bg2"/>
                </a:solidFill>
                <a:effectLst/>
                <a:latin typeface="Montserrat" panose="00000500000000000000" pitchFamily="2" charset="0"/>
              </a:rPr>
              <a:t> Matrix</a:t>
            </a:r>
            <a:endParaRPr lang="en-IN" sz="2400" b="0" i="0" dirty="0">
              <a:solidFill>
                <a:schemeClr val="bg2"/>
              </a:solidFill>
              <a:effectLst/>
              <a:latin typeface="Montserrat" panose="00000500000000000000" pitchFamily="2" charset="0"/>
            </a:endParaRPr>
          </a:p>
        </p:txBody>
      </p:sp>
      <p:pic>
        <p:nvPicPr>
          <p:cNvPr id="9" name="Picture 2">
            <a:extLst>
              <a:ext uri="{FF2B5EF4-FFF2-40B4-BE49-F238E27FC236}">
                <a16:creationId xmlns="" xmlns:a16="http://schemas.microsoft.com/office/drawing/2014/main" id="{00873EFB-2855-4B3A-A907-8A6A4753B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28" y="571209"/>
            <a:ext cx="7803886" cy="23495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1">
            <a:extLst>
              <a:ext uri="{FF2B5EF4-FFF2-40B4-BE49-F238E27FC236}">
                <a16:creationId xmlns="" xmlns:a16="http://schemas.microsoft.com/office/drawing/2014/main" id="{2AD9C93B-2824-4E5D-9145-4FADACA5C2CD}"/>
              </a:ext>
            </a:extLst>
          </p:cNvPr>
          <p:cNvGraphicFramePr>
            <a:graphicFrameLocks noChangeAspect="1"/>
          </p:cNvGraphicFramePr>
          <p:nvPr>
            <p:extLst>
              <p:ext uri="{D42A27DB-BD31-4B8C-83A1-F6EECF244321}">
                <p14:modId xmlns:p14="http://schemas.microsoft.com/office/powerpoint/2010/main" val="915316420"/>
              </p:ext>
            </p:extLst>
          </p:nvPr>
        </p:nvGraphicFramePr>
        <p:xfrm>
          <a:off x="174813" y="3047254"/>
          <a:ext cx="7858125" cy="1533525"/>
        </p:xfrm>
        <a:graphic>
          <a:graphicData uri="http://schemas.openxmlformats.org/presentationml/2006/ole">
            <mc:AlternateContent xmlns:mc="http://schemas.openxmlformats.org/markup-compatibility/2006">
              <mc:Choice xmlns:v="urn:schemas-microsoft-com:vml" Requires="v">
                <p:oleObj spid="_x0000_s4109" name="Worksheet" r:id="rId5" imgW="7858061" imgH="1533655" progId="Excel.Sheet.12">
                  <p:embed/>
                </p:oleObj>
              </mc:Choice>
              <mc:Fallback>
                <p:oleObj name="Worksheet" r:id="rId5" imgW="7858061" imgH="1533655" progId="Excel.Sheet.12">
                  <p:embed/>
                  <p:pic>
                    <p:nvPicPr>
                      <p:cNvPr id="0" name=""/>
                      <p:cNvPicPr/>
                      <p:nvPr/>
                    </p:nvPicPr>
                    <p:blipFill>
                      <a:blip r:embed="rId6"/>
                      <a:stretch>
                        <a:fillRect/>
                      </a:stretch>
                    </p:blipFill>
                    <p:spPr>
                      <a:xfrm>
                        <a:off x="174813" y="3047254"/>
                        <a:ext cx="7858125" cy="1533525"/>
                      </a:xfrm>
                      <a:prstGeom prst="rect">
                        <a:avLst/>
                      </a:prstGeom>
                    </p:spPr>
                  </p:pic>
                </p:oleObj>
              </mc:Fallback>
            </mc:AlternateContent>
          </a:graphicData>
        </a:graphic>
      </p:graphicFrame>
    </p:spTree>
    <p:extLst>
      <p:ext uri="{BB962C8B-B14F-4D97-AF65-F5344CB8AC3E}">
        <p14:creationId xmlns:p14="http://schemas.microsoft.com/office/powerpoint/2010/main" val="17291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250" y="214604"/>
            <a:ext cx="8212316" cy="4326346"/>
          </a:xfrm>
        </p:spPr>
        <p:txBody>
          <a:bodyPr/>
          <a:lstStyle/>
          <a:p>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
        <p:nvSpPr>
          <p:cNvPr id="8" name="Rectangle: Rounded Corners 7">
            <a:extLst>
              <a:ext uri="{FF2B5EF4-FFF2-40B4-BE49-F238E27FC236}">
                <a16:creationId xmlns="" xmlns:a16="http://schemas.microsoft.com/office/drawing/2014/main" id="{C1B528C3-0B58-4512-AEB3-F3DF271C9728}"/>
              </a:ext>
            </a:extLst>
          </p:cNvPr>
          <p:cNvSpPr/>
          <p:nvPr/>
        </p:nvSpPr>
        <p:spPr>
          <a:xfrm>
            <a:off x="862789" y="783772"/>
            <a:ext cx="4540945"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dirty="0"/>
              <a:t>             </a:t>
            </a:r>
            <a:r>
              <a:rPr lang="en-US" sz="1800" b="1" dirty="0">
                <a:solidFill>
                  <a:srgbClr val="CC0000"/>
                </a:solidFill>
                <a:latin typeface="Arial" panose="020B0604020202020204" pitchFamily="34" charset="0"/>
                <a:cs typeface="Arial" panose="020B0604020202020204" pitchFamily="34" charset="0"/>
              </a:rPr>
              <a:t>I</a:t>
            </a:r>
            <a:r>
              <a:rPr lang="en-US" sz="1800" b="1" i="0" dirty="0">
                <a:solidFill>
                  <a:srgbClr val="CC0000"/>
                </a:solidFill>
                <a:effectLst/>
                <a:latin typeface="Arial" panose="020B0604020202020204" pitchFamily="34" charset="0"/>
                <a:ea typeface="Arial" panose="020B0604020202020204" pitchFamily="34" charset="0"/>
                <a:cs typeface="Arial" panose="020B0604020202020204" pitchFamily="34" charset="0"/>
              </a:rPr>
              <a:t>ntroduction </a:t>
            </a:r>
            <a:r>
              <a:rPr lang="en-GB" sz="1800" b="1" dirty="0"/>
              <a:t>  </a:t>
            </a:r>
            <a:endParaRPr lang="en-IN" sz="1800" b="1" i="1" dirty="0">
              <a:solidFill>
                <a:schemeClr val="accent2"/>
              </a:solidFill>
            </a:endParaRPr>
          </a:p>
        </p:txBody>
      </p:sp>
      <p:pic>
        <p:nvPicPr>
          <p:cNvPr id="12" name="Graphic 13" descr="Head with gears">
            <a:extLst>
              <a:ext uri="{FF2B5EF4-FFF2-40B4-BE49-F238E27FC236}">
                <a16:creationId xmlns="" xmlns:a16="http://schemas.microsoft.com/office/drawing/2014/main" id="{99115230-531E-4FF7-8D71-3C9D0912066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83165" y="783771"/>
            <a:ext cx="510183" cy="361201"/>
          </a:xfrm>
          <a:prstGeom prst="rect">
            <a:avLst/>
          </a:prstGeom>
        </p:spPr>
      </p:pic>
      <p:sp>
        <p:nvSpPr>
          <p:cNvPr id="16" name="Rectangle: Rounded Corners 15">
            <a:extLst>
              <a:ext uri="{FF2B5EF4-FFF2-40B4-BE49-F238E27FC236}">
                <a16:creationId xmlns="" xmlns:a16="http://schemas.microsoft.com/office/drawing/2014/main" id="{850A2B2A-0642-4EF7-AFD4-FB3441C53C23}"/>
              </a:ext>
            </a:extLst>
          </p:cNvPr>
          <p:cNvSpPr/>
          <p:nvPr/>
        </p:nvSpPr>
        <p:spPr>
          <a:xfrm>
            <a:off x="862790" y="1465806"/>
            <a:ext cx="4540946"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dirty="0"/>
              <a:t>             </a:t>
            </a:r>
            <a:r>
              <a:rPr lang="en-GB" sz="1800" b="1" dirty="0">
                <a:solidFill>
                  <a:schemeClr val="tx1"/>
                </a:solidFill>
              </a:rPr>
              <a:t>Exploratory Data Analysis</a:t>
            </a:r>
            <a:endParaRPr lang="en-IN" sz="1800" b="1" dirty="0">
              <a:solidFill>
                <a:schemeClr val="tx1"/>
              </a:solidFill>
            </a:endParaRPr>
          </a:p>
        </p:txBody>
      </p:sp>
      <p:sp>
        <p:nvSpPr>
          <p:cNvPr id="18" name="Rectangle: Rounded Corners 17">
            <a:extLst>
              <a:ext uri="{FF2B5EF4-FFF2-40B4-BE49-F238E27FC236}">
                <a16:creationId xmlns="" xmlns:a16="http://schemas.microsoft.com/office/drawing/2014/main" id="{3177A812-9AAC-4CD9-ABFA-F2F81C378F8D}"/>
              </a:ext>
            </a:extLst>
          </p:cNvPr>
          <p:cNvSpPr/>
          <p:nvPr/>
        </p:nvSpPr>
        <p:spPr>
          <a:xfrm>
            <a:off x="920908" y="2220037"/>
            <a:ext cx="4482825"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i="1" dirty="0">
                <a:solidFill>
                  <a:schemeClr val="accent2"/>
                </a:solidFill>
              </a:rPr>
              <a:t>            </a:t>
            </a:r>
            <a:r>
              <a:rPr lang="en-GB" sz="1800" b="1" dirty="0">
                <a:solidFill>
                  <a:schemeClr val="tx1"/>
                </a:solidFill>
              </a:rPr>
              <a:t>Feature Processing</a:t>
            </a:r>
            <a:endParaRPr lang="en-IN" sz="1800" b="1" dirty="0">
              <a:solidFill>
                <a:schemeClr val="tx1"/>
              </a:solidFill>
            </a:endParaRPr>
          </a:p>
        </p:txBody>
      </p:sp>
      <p:sp>
        <p:nvSpPr>
          <p:cNvPr id="19" name="Rectangle: Rounded Corners 18">
            <a:extLst>
              <a:ext uri="{FF2B5EF4-FFF2-40B4-BE49-F238E27FC236}">
                <a16:creationId xmlns="" xmlns:a16="http://schemas.microsoft.com/office/drawing/2014/main" id="{8B0BC5AB-6985-4BEC-81B3-EA7228C9D541}"/>
              </a:ext>
            </a:extLst>
          </p:cNvPr>
          <p:cNvSpPr/>
          <p:nvPr/>
        </p:nvSpPr>
        <p:spPr>
          <a:xfrm>
            <a:off x="920909" y="2954959"/>
            <a:ext cx="4482824"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dirty="0">
                <a:solidFill>
                  <a:schemeClr val="tx1"/>
                </a:solidFill>
              </a:rPr>
              <a:t>           ML </a:t>
            </a:r>
            <a:r>
              <a:rPr lang="en-US" sz="1800" b="1" dirty="0">
                <a:solidFill>
                  <a:srgbClr val="CC0000"/>
                </a:solidFill>
                <a:latin typeface="Arial" panose="020B0604020202020204" pitchFamily="34" charset="0"/>
                <a:cs typeface="Arial" panose="020B0604020202020204" pitchFamily="34" charset="0"/>
              </a:rPr>
              <a:t>Model development</a:t>
            </a:r>
            <a:r>
              <a:rPr lang="en-GB" sz="1800" b="1" dirty="0"/>
              <a:t>  </a:t>
            </a:r>
            <a:endParaRPr lang="en-IN" sz="1800" b="1" i="1" dirty="0">
              <a:solidFill>
                <a:schemeClr val="accent2"/>
              </a:solidFill>
            </a:endParaRPr>
          </a:p>
        </p:txBody>
      </p:sp>
      <p:sp>
        <p:nvSpPr>
          <p:cNvPr id="20" name="Rectangle: Rounded Corners 19">
            <a:extLst>
              <a:ext uri="{FF2B5EF4-FFF2-40B4-BE49-F238E27FC236}">
                <a16:creationId xmlns="" xmlns:a16="http://schemas.microsoft.com/office/drawing/2014/main" id="{CAF05F5B-7C3A-42C6-9338-E9FC1DDA7FBD}"/>
              </a:ext>
            </a:extLst>
          </p:cNvPr>
          <p:cNvSpPr/>
          <p:nvPr/>
        </p:nvSpPr>
        <p:spPr>
          <a:xfrm>
            <a:off x="950717" y="4454632"/>
            <a:ext cx="4412747"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1800" b="1" dirty="0">
                <a:solidFill>
                  <a:schemeClr val="tx1"/>
                </a:solidFill>
              </a:rPr>
              <a:t>           Challenges Faced </a:t>
            </a:r>
            <a:endParaRPr lang="en-IN" sz="1800" b="1" dirty="0">
              <a:solidFill>
                <a:schemeClr val="tx1"/>
              </a:solidFill>
            </a:endParaRPr>
          </a:p>
        </p:txBody>
      </p:sp>
      <p:sp>
        <p:nvSpPr>
          <p:cNvPr id="21" name="Rectangle: Rounded Corners 20">
            <a:extLst>
              <a:ext uri="{FF2B5EF4-FFF2-40B4-BE49-F238E27FC236}">
                <a16:creationId xmlns="" xmlns:a16="http://schemas.microsoft.com/office/drawing/2014/main" id="{9B739740-15A8-4180-94DB-640D087D94A3}"/>
              </a:ext>
            </a:extLst>
          </p:cNvPr>
          <p:cNvSpPr/>
          <p:nvPr/>
        </p:nvSpPr>
        <p:spPr>
          <a:xfrm>
            <a:off x="920908" y="3775293"/>
            <a:ext cx="4412748" cy="444425"/>
          </a:xfrm>
          <a:prstGeom prst="roundRect">
            <a:avLst/>
          </a:prstGeom>
          <a:solidFill>
            <a:schemeClr val="bg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1800" b="1" dirty="0">
                <a:solidFill>
                  <a:srgbClr val="CC0000"/>
                </a:solidFill>
                <a:latin typeface="Arial" panose="020B0604020202020204" pitchFamily="34" charset="0"/>
                <a:cs typeface="Arial" panose="020B0604020202020204" pitchFamily="34" charset="0"/>
              </a:rPr>
              <a:t>            Results &amp; Conclusions</a:t>
            </a:r>
            <a:endParaRPr lang="en-IN" sz="1800" b="1" i="1" dirty="0">
              <a:solidFill>
                <a:schemeClr val="accent2"/>
              </a:solidFill>
            </a:endParaRPr>
          </a:p>
        </p:txBody>
      </p:sp>
      <p:pic>
        <p:nvPicPr>
          <p:cNvPr id="22" name="Graphic 16" descr="Magnifying glass">
            <a:extLst>
              <a:ext uri="{FF2B5EF4-FFF2-40B4-BE49-F238E27FC236}">
                <a16:creationId xmlns="" xmlns:a16="http://schemas.microsoft.com/office/drawing/2014/main" id="{8719AA9D-049C-4E8E-85B9-03D99B842FC3}"/>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20908" y="1502788"/>
            <a:ext cx="510183" cy="361201"/>
          </a:xfrm>
          <a:prstGeom prst="rect">
            <a:avLst/>
          </a:prstGeom>
        </p:spPr>
      </p:pic>
      <p:pic>
        <p:nvPicPr>
          <p:cNvPr id="28" name="Graphic 27" descr="Key">
            <a:extLst>
              <a:ext uri="{FF2B5EF4-FFF2-40B4-BE49-F238E27FC236}">
                <a16:creationId xmlns="" xmlns:a16="http://schemas.microsoft.com/office/drawing/2014/main" id="{94B9438E-FA53-4780-BE99-E3E81112EFAE}"/>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1041284" y="2263828"/>
            <a:ext cx="593526" cy="392338"/>
          </a:xfrm>
          <a:prstGeom prst="rect">
            <a:avLst/>
          </a:prstGeom>
        </p:spPr>
      </p:pic>
      <p:pic>
        <p:nvPicPr>
          <p:cNvPr id="29" name="Graphic 22" descr="Gears">
            <a:extLst>
              <a:ext uri="{FF2B5EF4-FFF2-40B4-BE49-F238E27FC236}">
                <a16:creationId xmlns="" xmlns:a16="http://schemas.microsoft.com/office/drawing/2014/main" id="{DEC7CD27-521B-42B5-8EF4-3E52C190C224}"/>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956441" y="3003574"/>
            <a:ext cx="520240" cy="368321"/>
          </a:xfrm>
          <a:prstGeom prst="rect">
            <a:avLst/>
          </a:prstGeom>
        </p:spPr>
      </p:pic>
      <p:pic>
        <p:nvPicPr>
          <p:cNvPr id="30" name="Graphic 35" descr="Warning">
            <a:extLst>
              <a:ext uri="{FF2B5EF4-FFF2-40B4-BE49-F238E27FC236}">
                <a16:creationId xmlns="" xmlns:a16="http://schemas.microsoft.com/office/drawing/2014/main" id="{FAEADE90-B1C2-4585-BE5A-C1A5BC1610E9}"/>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1041284" y="4477360"/>
            <a:ext cx="503252" cy="356294"/>
          </a:xfrm>
          <a:prstGeom prst="rect">
            <a:avLst/>
          </a:prstGeom>
        </p:spPr>
      </p:pic>
      <p:pic>
        <p:nvPicPr>
          <p:cNvPr id="31" name="Graphic 26" descr="Bullseye">
            <a:extLst>
              <a:ext uri="{FF2B5EF4-FFF2-40B4-BE49-F238E27FC236}">
                <a16:creationId xmlns="" xmlns:a16="http://schemas.microsoft.com/office/drawing/2014/main" id="{D46211E4-06DB-4378-BB04-A6E1803ED3B3}"/>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997781" y="3802631"/>
            <a:ext cx="567150" cy="389747"/>
          </a:xfrm>
          <a:prstGeom prst="rect">
            <a:avLst/>
          </a:prstGeom>
        </p:spPr>
      </p:pic>
      <p:sp>
        <p:nvSpPr>
          <p:cNvPr id="25" name="Rectangle: Rounded Corners 24">
            <a:extLst>
              <a:ext uri="{FF2B5EF4-FFF2-40B4-BE49-F238E27FC236}">
                <a16:creationId xmlns="" xmlns:a16="http://schemas.microsoft.com/office/drawing/2014/main" id="{142446DF-A94F-46DE-9D1C-88B7F415FE1E}"/>
              </a:ext>
            </a:extLst>
          </p:cNvPr>
          <p:cNvSpPr/>
          <p:nvPr/>
        </p:nvSpPr>
        <p:spPr>
          <a:xfrm>
            <a:off x="-1" y="-18232"/>
            <a:ext cx="8531817" cy="569167"/>
          </a:xfrm>
          <a:prstGeom prst="round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dirty="0">
                <a:solidFill>
                  <a:schemeClr val="bg2"/>
                </a:solidFill>
                <a:latin typeface="Arial" panose="020B0604020202020204" pitchFamily="34" charset="0"/>
                <a:cs typeface="Arial" panose="020B0604020202020204" pitchFamily="34" charset="0"/>
              </a:rPr>
              <a:t>Game Plan</a:t>
            </a:r>
            <a:endParaRPr lang="en-IN" sz="2400" b="1" i="1" dirty="0">
              <a:solidFill>
                <a:schemeClr val="bg2"/>
              </a:solidFill>
            </a:endParaRPr>
          </a:p>
        </p:txBody>
      </p:sp>
    </p:spTree>
    <p:extLst>
      <p:ext uri="{BB962C8B-B14F-4D97-AF65-F5344CB8AC3E}">
        <p14:creationId xmlns:p14="http://schemas.microsoft.com/office/powerpoint/2010/main" val="3266534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0"/>
            <a:ext cx="8531817"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l"/>
            <a:r>
              <a:rPr lang="en-IN" sz="2400" b="1" i="0" dirty="0">
                <a:solidFill>
                  <a:schemeClr val="bg2"/>
                </a:solidFill>
                <a:effectLst/>
                <a:latin typeface="+mj-lt"/>
              </a:rPr>
              <a:t>Results &amp; </a:t>
            </a:r>
            <a:r>
              <a:rPr lang="en-IN" sz="2400" b="1" dirty="0">
                <a:solidFill>
                  <a:schemeClr val="bg2"/>
                </a:solidFill>
                <a:latin typeface="+mj-lt"/>
              </a:rPr>
              <a:t>Model Performance</a:t>
            </a:r>
            <a:endParaRPr lang="en-IN" sz="2400" b="0" i="0" dirty="0">
              <a:solidFill>
                <a:schemeClr val="bg2"/>
              </a:solidFill>
              <a:effectLst/>
              <a:latin typeface="+mj-lt"/>
            </a:endParaRPr>
          </a:p>
        </p:txBody>
      </p:sp>
      <p:pic>
        <p:nvPicPr>
          <p:cNvPr id="4" name="Picture 3">
            <a:extLst>
              <a:ext uri="{FF2B5EF4-FFF2-40B4-BE49-F238E27FC236}">
                <a16:creationId xmlns="" xmlns:a16="http://schemas.microsoft.com/office/drawing/2014/main" id="{D91ACDA1-671D-4229-9BCD-CD32B04FEFD8}"/>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168391" y="1568121"/>
            <a:ext cx="2856945" cy="2268669"/>
          </a:xfrm>
          <a:prstGeom prst="rect">
            <a:avLst/>
          </a:prstGeom>
        </p:spPr>
      </p:pic>
      <p:graphicFrame>
        <p:nvGraphicFramePr>
          <p:cNvPr id="7" name="Object 6">
            <a:extLst>
              <a:ext uri="{FF2B5EF4-FFF2-40B4-BE49-F238E27FC236}">
                <a16:creationId xmlns="" xmlns:a16="http://schemas.microsoft.com/office/drawing/2014/main" id="{937F743F-B03E-40D3-A1DC-E876A23AEAF9}"/>
              </a:ext>
            </a:extLst>
          </p:cNvPr>
          <p:cNvGraphicFramePr>
            <a:graphicFrameLocks noChangeAspect="1"/>
          </p:cNvGraphicFramePr>
          <p:nvPr>
            <p:extLst>
              <p:ext uri="{D42A27DB-BD31-4B8C-83A1-F6EECF244321}">
                <p14:modId xmlns:p14="http://schemas.microsoft.com/office/powerpoint/2010/main" val="2342517596"/>
              </p:ext>
            </p:extLst>
          </p:nvPr>
        </p:nvGraphicFramePr>
        <p:xfrm>
          <a:off x="3195146" y="1148598"/>
          <a:ext cx="5457825" cy="3107716"/>
        </p:xfrm>
        <a:graphic>
          <a:graphicData uri="http://schemas.openxmlformats.org/presentationml/2006/ole">
            <mc:AlternateContent xmlns:mc="http://schemas.openxmlformats.org/markup-compatibility/2006">
              <mc:Choice xmlns:v="urn:schemas-microsoft-com:vml" Requires="v">
                <p:oleObj spid="_x0000_s5133" name="Worksheet" r:id="rId6" imgW="5457946" imgH="1533655" progId="Excel.Sheet.12">
                  <p:embed/>
                </p:oleObj>
              </mc:Choice>
              <mc:Fallback>
                <p:oleObj name="Worksheet" r:id="rId6" imgW="5457946" imgH="1533655" progId="Excel.Sheet.12">
                  <p:embed/>
                  <p:pic>
                    <p:nvPicPr>
                      <p:cNvPr id="0" name=""/>
                      <p:cNvPicPr/>
                      <p:nvPr/>
                    </p:nvPicPr>
                    <p:blipFill>
                      <a:blip r:embed="rId7"/>
                      <a:stretch>
                        <a:fillRect/>
                      </a:stretch>
                    </p:blipFill>
                    <p:spPr>
                      <a:xfrm>
                        <a:off x="3195146" y="1148598"/>
                        <a:ext cx="5457825" cy="3107716"/>
                      </a:xfrm>
                      <a:prstGeom prst="rect">
                        <a:avLst/>
                      </a:prstGeom>
                    </p:spPr>
                  </p:pic>
                </p:oleObj>
              </mc:Fallback>
            </mc:AlternateContent>
          </a:graphicData>
        </a:graphic>
      </p:graphicFrame>
    </p:spTree>
    <p:extLst>
      <p:ext uri="{BB962C8B-B14F-4D97-AF65-F5344CB8AC3E}">
        <p14:creationId xmlns:p14="http://schemas.microsoft.com/office/powerpoint/2010/main" val="4183572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0" y="0"/>
            <a:ext cx="8539566"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bg2"/>
                </a:solidFill>
              </a:rPr>
              <a:t>Conclusions:</a:t>
            </a:r>
            <a:endParaRPr lang="en-IN" sz="2000" b="1" i="1" dirty="0">
              <a:solidFill>
                <a:schemeClr val="bg2"/>
              </a:solidFill>
            </a:endParaRPr>
          </a:p>
        </p:txBody>
      </p:sp>
      <p:pic>
        <p:nvPicPr>
          <p:cNvPr id="2" name="Picture 1">
            <a:extLst>
              <a:ext uri="{FF2B5EF4-FFF2-40B4-BE49-F238E27FC236}">
                <a16:creationId xmlns="" xmlns:a16="http://schemas.microsoft.com/office/drawing/2014/main" id="{B6B9A3FD-6942-417A-9267-4CD486CA87CF}"/>
              </a:ext>
            </a:extLst>
          </p:cNvPr>
          <p:cNvPicPr>
            <a:picLocks noChangeAspect="1"/>
          </p:cNvPicPr>
          <p:nvPr/>
        </p:nvPicPr>
        <p:blipFill>
          <a:blip r:embed="rId2"/>
          <a:stretch>
            <a:fillRect/>
          </a:stretch>
        </p:blipFill>
        <p:spPr>
          <a:xfrm>
            <a:off x="290022" y="795386"/>
            <a:ext cx="6361149" cy="4081414"/>
          </a:xfrm>
          <a:prstGeom prst="rect">
            <a:avLst/>
          </a:prstGeom>
        </p:spPr>
      </p:pic>
      <p:sp>
        <p:nvSpPr>
          <p:cNvPr id="7" name="TextBox 6">
            <a:extLst>
              <a:ext uri="{FF2B5EF4-FFF2-40B4-BE49-F238E27FC236}">
                <a16:creationId xmlns="" xmlns:a16="http://schemas.microsoft.com/office/drawing/2014/main" id="{B9A00729-1A03-4DD2-9BAB-91679093F220}"/>
              </a:ext>
            </a:extLst>
          </p:cNvPr>
          <p:cNvSpPr txBox="1"/>
          <p:nvPr/>
        </p:nvSpPr>
        <p:spPr>
          <a:xfrm>
            <a:off x="6629401" y="1292707"/>
            <a:ext cx="2224578" cy="2893100"/>
          </a:xfrm>
          <a:prstGeom prst="rect">
            <a:avLst/>
          </a:prstGeom>
          <a:noFill/>
        </p:spPr>
        <p:txBody>
          <a:bodyPr wrap="square">
            <a:spAutoFit/>
          </a:bodyPr>
          <a:lstStyle/>
          <a:p>
            <a:pPr marL="285750" indent="-285750">
              <a:buFont typeface="Arial" panose="020B0604020202020204" pitchFamily="34" charset="0"/>
              <a:buChar char="•"/>
            </a:pPr>
            <a:r>
              <a:rPr lang="en-GB" i="0" dirty="0">
                <a:solidFill>
                  <a:srgbClr val="212121"/>
                </a:solidFill>
                <a:effectLst/>
                <a:latin typeface="+mn-lt"/>
              </a:rPr>
              <a:t>We already had concluded that ada boost, Logistic Regression are performing well.</a:t>
            </a:r>
          </a:p>
          <a:p>
            <a:pPr marL="285750" indent="-285750">
              <a:buFont typeface="Arial" panose="020B0604020202020204" pitchFamily="34" charset="0"/>
              <a:buChar char="•"/>
            </a:pPr>
            <a:endParaRPr lang="en-GB" i="0" dirty="0">
              <a:solidFill>
                <a:srgbClr val="212121"/>
              </a:solidFill>
              <a:effectLst/>
              <a:latin typeface="+mn-lt"/>
            </a:endParaRPr>
          </a:p>
          <a:p>
            <a:pPr marL="285750" indent="-285750">
              <a:buFont typeface="Arial" panose="020B0604020202020204" pitchFamily="34" charset="0"/>
              <a:buChar char="•"/>
            </a:pPr>
            <a:r>
              <a:rPr lang="en-GB" i="0" dirty="0">
                <a:solidFill>
                  <a:srgbClr val="212121"/>
                </a:solidFill>
                <a:effectLst/>
                <a:latin typeface="+mn-lt"/>
              </a:rPr>
              <a:t> Let's just try all other models with hyperparameter tuning and we will try to observe the performance of these models.</a:t>
            </a:r>
            <a:endParaRPr lang="en-IN" dirty="0">
              <a:latin typeface="+mn-lt"/>
            </a:endParaRPr>
          </a:p>
        </p:txBody>
      </p:sp>
    </p:spTree>
    <p:extLst>
      <p:ext uri="{BB962C8B-B14F-4D97-AF65-F5344CB8AC3E}">
        <p14:creationId xmlns:p14="http://schemas.microsoft.com/office/powerpoint/2010/main" val="120238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0"/>
            <a:ext cx="8547315"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bg2"/>
                </a:solidFill>
              </a:rPr>
              <a:t>ROC Curves</a:t>
            </a:r>
            <a:endParaRPr lang="en-IN" sz="2000" b="1" i="1" dirty="0">
              <a:solidFill>
                <a:schemeClr val="bg2"/>
              </a:solidFill>
            </a:endParaRPr>
          </a:p>
        </p:txBody>
      </p:sp>
      <p:pic>
        <p:nvPicPr>
          <p:cNvPr id="19458" name="Picture 2">
            <a:extLst>
              <a:ext uri="{FF2B5EF4-FFF2-40B4-BE49-F238E27FC236}">
                <a16:creationId xmlns="" xmlns:a16="http://schemas.microsoft.com/office/drawing/2014/main" id="{DC58EF2D-B084-4D04-97DF-9BD2CBA86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094" y="873287"/>
            <a:ext cx="6466114" cy="395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029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14035"/>
            <a:ext cx="858194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l"/>
            <a:r>
              <a:rPr lang="en-IN" sz="2000" b="1" i="0" dirty="0">
                <a:solidFill>
                  <a:schemeClr val="bg2"/>
                </a:solidFill>
                <a:effectLst/>
                <a:latin typeface="+mj-lt"/>
              </a:rPr>
              <a:t>Confusion Metric after </a:t>
            </a:r>
            <a:r>
              <a:rPr lang="en-IN" sz="2000" b="1" i="0" dirty="0">
                <a:solidFill>
                  <a:schemeClr val="tx2"/>
                </a:solidFill>
                <a:effectLst/>
                <a:latin typeface="+mj-lt"/>
              </a:rPr>
              <a:t>Hyperparameter Tuning for all models</a:t>
            </a:r>
            <a:endParaRPr lang="en-IN" sz="2000" b="0" i="0" dirty="0">
              <a:solidFill>
                <a:schemeClr val="tx2"/>
              </a:solidFill>
              <a:effectLst/>
              <a:latin typeface="+mj-lt"/>
            </a:endParaRPr>
          </a:p>
        </p:txBody>
      </p:sp>
      <p:pic>
        <p:nvPicPr>
          <p:cNvPr id="1026" name="Picture 2">
            <a:extLst>
              <a:ext uri="{FF2B5EF4-FFF2-40B4-BE49-F238E27FC236}">
                <a16:creationId xmlns="" xmlns:a16="http://schemas.microsoft.com/office/drawing/2014/main" id="{2E97710D-F7AB-42C0-BE63-2E21A3875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25" y="789307"/>
            <a:ext cx="8581949" cy="23951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1">
            <a:extLst>
              <a:ext uri="{FF2B5EF4-FFF2-40B4-BE49-F238E27FC236}">
                <a16:creationId xmlns="" xmlns:a16="http://schemas.microsoft.com/office/drawing/2014/main" id="{2BB85369-5744-4F27-A744-0434C9EB15F4}"/>
              </a:ext>
            </a:extLst>
          </p:cNvPr>
          <p:cNvGraphicFramePr>
            <a:graphicFrameLocks noChangeAspect="1"/>
          </p:cNvGraphicFramePr>
          <p:nvPr>
            <p:extLst>
              <p:ext uri="{D42A27DB-BD31-4B8C-83A1-F6EECF244321}">
                <p14:modId xmlns:p14="http://schemas.microsoft.com/office/powerpoint/2010/main" val="227419200"/>
              </p:ext>
            </p:extLst>
          </p:nvPr>
        </p:nvGraphicFramePr>
        <p:xfrm>
          <a:off x="393375" y="3251933"/>
          <a:ext cx="7858125" cy="1533525"/>
        </p:xfrm>
        <a:graphic>
          <a:graphicData uri="http://schemas.openxmlformats.org/presentationml/2006/ole">
            <mc:AlternateContent xmlns:mc="http://schemas.openxmlformats.org/markup-compatibility/2006">
              <mc:Choice xmlns:v="urn:schemas-microsoft-com:vml" Requires="v">
                <p:oleObj spid="_x0000_s1038" name="Worksheet" r:id="rId5" imgW="7858061" imgH="1533655" progId="Excel.Sheet.12">
                  <p:embed/>
                </p:oleObj>
              </mc:Choice>
              <mc:Fallback>
                <p:oleObj name="Worksheet" r:id="rId5" imgW="7858061" imgH="1533655" progId="Excel.Sheet.12">
                  <p:embed/>
                  <p:pic>
                    <p:nvPicPr>
                      <p:cNvPr id="0" name=""/>
                      <p:cNvPicPr/>
                      <p:nvPr/>
                    </p:nvPicPr>
                    <p:blipFill>
                      <a:blip r:embed="rId6"/>
                      <a:stretch>
                        <a:fillRect/>
                      </a:stretch>
                    </p:blipFill>
                    <p:spPr>
                      <a:xfrm>
                        <a:off x="393375" y="3251933"/>
                        <a:ext cx="7858125" cy="1533525"/>
                      </a:xfrm>
                      <a:prstGeom prst="rect">
                        <a:avLst/>
                      </a:prstGeom>
                    </p:spPr>
                  </p:pic>
                </p:oleObj>
              </mc:Fallback>
            </mc:AlternateContent>
          </a:graphicData>
        </a:graphic>
      </p:graphicFrame>
    </p:spTree>
    <p:extLst>
      <p:ext uri="{BB962C8B-B14F-4D97-AF65-F5344CB8AC3E}">
        <p14:creationId xmlns:p14="http://schemas.microsoft.com/office/powerpoint/2010/main" val="3746116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 xmlns:a16="http://schemas.microsoft.com/office/drawing/2014/main" id="{D35933E5-40BF-44AE-B40D-1C79B83390E1}"/>
              </a:ext>
            </a:extLst>
          </p:cNvPr>
          <p:cNvSpPr>
            <a:spLocks noGrp="1"/>
          </p:cNvSpPr>
          <p:nvPr>
            <p:ph type="title"/>
          </p:nvPr>
        </p:nvSpPr>
        <p:spPr>
          <a:xfrm>
            <a:off x="0" y="0"/>
            <a:ext cx="8508569" cy="488197"/>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IN" sz="2000" b="1" i="0" dirty="0">
                <a:solidFill>
                  <a:schemeClr val="bg2"/>
                </a:solidFill>
                <a:effectLst/>
                <a:latin typeface="+mj-lt"/>
              </a:rPr>
              <a:t>Results &amp; Model Performance after </a:t>
            </a:r>
            <a:r>
              <a:rPr lang="en-IN" sz="2000" b="1" i="0" dirty="0">
                <a:solidFill>
                  <a:schemeClr val="tx2"/>
                </a:solidFill>
                <a:effectLst/>
                <a:latin typeface="+mj-lt"/>
              </a:rPr>
              <a:t>Hyperparameter Tuning </a:t>
            </a:r>
            <a:endParaRPr lang="en-IN" sz="2000" b="1" i="1" dirty="0">
              <a:solidFill>
                <a:schemeClr val="bg2"/>
              </a:solidFill>
              <a:latin typeface="+mj-lt"/>
            </a:endParaRPr>
          </a:p>
        </p:txBody>
      </p:sp>
      <p:graphicFrame>
        <p:nvGraphicFramePr>
          <p:cNvPr id="2" name="Object 1">
            <a:extLst>
              <a:ext uri="{FF2B5EF4-FFF2-40B4-BE49-F238E27FC236}">
                <a16:creationId xmlns="" xmlns:a16="http://schemas.microsoft.com/office/drawing/2014/main" id="{B514F8B8-E8BE-4770-AD59-0E4DF0ABFBC6}"/>
              </a:ext>
            </a:extLst>
          </p:cNvPr>
          <p:cNvGraphicFramePr>
            <a:graphicFrameLocks noChangeAspect="1"/>
          </p:cNvGraphicFramePr>
          <p:nvPr>
            <p:extLst>
              <p:ext uri="{D42A27DB-BD31-4B8C-83A1-F6EECF244321}">
                <p14:modId xmlns:p14="http://schemas.microsoft.com/office/powerpoint/2010/main" val="2806436145"/>
              </p:ext>
            </p:extLst>
          </p:nvPr>
        </p:nvGraphicFramePr>
        <p:xfrm>
          <a:off x="0" y="843791"/>
          <a:ext cx="8887633" cy="3985384"/>
        </p:xfrm>
        <a:graphic>
          <a:graphicData uri="http://schemas.openxmlformats.org/presentationml/2006/ole">
            <mc:AlternateContent xmlns:mc="http://schemas.openxmlformats.org/markup-compatibility/2006">
              <mc:Choice xmlns:v="urn:schemas-microsoft-com:vml" Requires="v">
                <p:oleObj spid="_x0000_s6157" name="Worksheet" r:id="rId4" imgW="7267717" imgH="2866882" progId="Excel.Sheet.12">
                  <p:embed/>
                </p:oleObj>
              </mc:Choice>
              <mc:Fallback>
                <p:oleObj name="Worksheet" r:id="rId4" imgW="7267717" imgH="2866882" progId="Excel.Sheet.12">
                  <p:embed/>
                  <p:pic>
                    <p:nvPicPr>
                      <p:cNvPr id="0" name=""/>
                      <p:cNvPicPr/>
                      <p:nvPr/>
                    </p:nvPicPr>
                    <p:blipFill>
                      <a:blip r:embed="rId5"/>
                      <a:stretch>
                        <a:fillRect/>
                      </a:stretch>
                    </p:blipFill>
                    <p:spPr>
                      <a:xfrm>
                        <a:off x="0" y="843791"/>
                        <a:ext cx="8887633" cy="3985384"/>
                      </a:xfrm>
                      <a:prstGeom prst="rect">
                        <a:avLst/>
                      </a:prstGeom>
                    </p:spPr>
                  </p:pic>
                </p:oleObj>
              </mc:Fallback>
            </mc:AlternateContent>
          </a:graphicData>
        </a:graphic>
      </p:graphicFrame>
    </p:spTree>
    <p:extLst>
      <p:ext uri="{BB962C8B-B14F-4D97-AF65-F5344CB8AC3E}">
        <p14:creationId xmlns:p14="http://schemas.microsoft.com/office/powerpoint/2010/main" val="4061141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586" y="2132449"/>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0"/>
            <a:ext cx="850856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bg2"/>
                </a:solidFill>
              </a:rPr>
              <a:t>Conclusions:</a:t>
            </a:r>
            <a:endParaRPr lang="en-IN" sz="2000" b="1" i="1" dirty="0">
              <a:solidFill>
                <a:schemeClr val="bg2"/>
              </a:solidFill>
            </a:endParaRPr>
          </a:p>
        </p:txBody>
      </p:sp>
      <p:pic>
        <p:nvPicPr>
          <p:cNvPr id="2050" name="Picture 2">
            <a:extLst>
              <a:ext uri="{FF2B5EF4-FFF2-40B4-BE49-F238E27FC236}">
                <a16:creationId xmlns="" xmlns:a16="http://schemas.microsoft.com/office/drawing/2014/main" id="{B464CB02-5420-4D23-95E1-0A8CE63FF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82" y="657225"/>
            <a:ext cx="805815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5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0"/>
            <a:ext cx="8493071"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bg2"/>
                </a:solidFill>
              </a:rPr>
              <a:t>ROC Curves after </a:t>
            </a:r>
            <a:r>
              <a:rPr lang="en-IN" sz="2000" b="1" i="0" dirty="0">
                <a:solidFill>
                  <a:schemeClr val="tx2"/>
                </a:solidFill>
                <a:effectLst/>
                <a:latin typeface="Roboto" panose="02000000000000000000" pitchFamily="2" charset="0"/>
              </a:rPr>
              <a:t>Hyperparameter Tuning for all models</a:t>
            </a:r>
            <a:endParaRPr lang="en-IN" sz="2000" b="1" i="1" dirty="0">
              <a:solidFill>
                <a:schemeClr val="bg2"/>
              </a:solidFill>
            </a:endParaRPr>
          </a:p>
        </p:txBody>
      </p:sp>
      <p:pic>
        <p:nvPicPr>
          <p:cNvPr id="3074" name="Picture 2">
            <a:extLst>
              <a:ext uri="{FF2B5EF4-FFF2-40B4-BE49-F238E27FC236}">
                <a16:creationId xmlns="" xmlns:a16="http://schemas.microsoft.com/office/drawing/2014/main" id="{1A3484FF-04A9-479B-966B-E6E8BE15B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53" y="1037762"/>
            <a:ext cx="6270449" cy="393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16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1029" y="1803837"/>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0" y="0"/>
            <a:ext cx="8539566"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tx2"/>
                </a:solidFill>
              </a:rPr>
              <a:t>Results &amp; Conclusions</a:t>
            </a:r>
            <a:r>
              <a:rPr lang="en-GB" sz="2000" b="1" i="1" dirty="0">
                <a:solidFill>
                  <a:schemeClr val="accent2"/>
                </a:solidFill>
              </a:rPr>
              <a:t>:</a:t>
            </a:r>
            <a:endParaRPr lang="en-IN" sz="2000" b="1" i="1" dirty="0">
              <a:solidFill>
                <a:schemeClr val="bg2"/>
              </a:solidFill>
            </a:endParaRPr>
          </a:p>
        </p:txBody>
      </p:sp>
      <p:sp>
        <p:nvSpPr>
          <p:cNvPr id="5" name="TextBox 4">
            <a:extLst>
              <a:ext uri="{FF2B5EF4-FFF2-40B4-BE49-F238E27FC236}">
                <a16:creationId xmlns="" xmlns:a16="http://schemas.microsoft.com/office/drawing/2014/main" id="{3DEB0345-3CC8-461C-B021-2BDEDBCFB754}"/>
              </a:ext>
            </a:extLst>
          </p:cNvPr>
          <p:cNvSpPr txBox="1"/>
          <p:nvPr/>
        </p:nvSpPr>
        <p:spPr>
          <a:xfrm>
            <a:off x="121298" y="1079033"/>
            <a:ext cx="8247788" cy="2985433"/>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000000"/>
                </a:solidFill>
                <a:effectLst/>
                <a:latin typeface="+mn-lt"/>
              </a:rPr>
              <a:t>Even though the accuracy of some models were increased after hyper parameter tuning,  </a:t>
            </a:r>
            <a:r>
              <a:rPr lang="en-GB" sz="1600" dirty="0" err="1">
                <a:solidFill>
                  <a:srgbClr val="000000"/>
                </a:solidFill>
                <a:effectLst/>
                <a:latin typeface="+mn-lt"/>
              </a:rPr>
              <a:t>adaboost</a:t>
            </a:r>
            <a:r>
              <a:rPr lang="en-GB" sz="1600" dirty="0">
                <a:solidFill>
                  <a:srgbClr val="000000"/>
                </a:solidFill>
                <a:effectLst/>
                <a:latin typeface="+mn-lt"/>
              </a:rPr>
              <a:t>, svm and Random forest are the best performing  models.</a:t>
            </a:r>
          </a:p>
          <a:p>
            <a:pPr marL="285750" indent="-285750">
              <a:buFont typeface="Arial" panose="020B0604020202020204" pitchFamily="34" charset="0"/>
              <a:buChar char="•"/>
            </a:pPr>
            <a:endParaRPr lang="en-GB" sz="1600" dirty="0">
              <a:solidFill>
                <a:srgbClr val="000000"/>
              </a:solidFill>
              <a:effectLst/>
              <a:latin typeface="+mn-lt"/>
            </a:endParaRPr>
          </a:p>
          <a:p>
            <a:pPr marL="285750" indent="-285750">
              <a:buFont typeface="Arial" panose="020B0604020202020204" pitchFamily="34" charset="0"/>
              <a:buChar char="•"/>
            </a:pPr>
            <a:r>
              <a:rPr lang="en-GB" sz="1600" dirty="0">
                <a:solidFill>
                  <a:srgbClr val="000000"/>
                </a:solidFill>
                <a:effectLst/>
                <a:latin typeface="+mn-lt"/>
              </a:rPr>
              <a:t>Between those if we compare tuned svm,Random forest and Adaboost with the accuracy and recall, tuned SVM, Adaboost are the best performance model for training data as well as test data.</a:t>
            </a:r>
          </a:p>
          <a:p>
            <a:pPr marL="285750" indent="-285750">
              <a:buFont typeface="Arial" panose="020B0604020202020204" pitchFamily="34" charset="0"/>
              <a:buChar char="•"/>
            </a:pPr>
            <a:endParaRPr lang="en-GB" sz="1600" dirty="0">
              <a:solidFill>
                <a:srgbClr val="000000"/>
              </a:solidFill>
              <a:effectLst/>
              <a:latin typeface="+mn-lt"/>
            </a:endParaRPr>
          </a:p>
          <a:p>
            <a:pPr marL="285750" indent="-285750">
              <a:buFont typeface="Arial" panose="020B0604020202020204" pitchFamily="34" charset="0"/>
              <a:buChar char="•"/>
            </a:pPr>
            <a:r>
              <a:rPr lang="en-GB" sz="1600" dirty="0">
                <a:solidFill>
                  <a:srgbClr val="000000"/>
                </a:solidFill>
                <a:effectLst/>
                <a:latin typeface="+mn-lt"/>
              </a:rPr>
              <a:t>After Hyperparameter tuning also, we saw some models are  facing  overfitting (i.e., Random Forest and Decision Tree)</a:t>
            </a:r>
          </a:p>
          <a:p>
            <a:r>
              <a:rPr lang="en-GB" dirty="0">
                <a:solidFill>
                  <a:srgbClr val="000000"/>
                </a:solidFill>
                <a:effectLst/>
                <a:latin typeface="+mn-lt"/>
              </a:rPr>
              <a:t/>
            </a:r>
            <a:br>
              <a:rPr lang="en-GB" dirty="0">
                <a:solidFill>
                  <a:srgbClr val="000000"/>
                </a:solidFill>
                <a:effectLst/>
                <a:latin typeface="+mn-lt"/>
              </a:rPr>
            </a:br>
            <a:endParaRPr lang="en-GB" dirty="0">
              <a:solidFill>
                <a:srgbClr val="000000"/>
              </a:solidFill>
              <a:effectLst/>
              <a:latin typeface="+mn-lt"/>
            </a:endParaRPr>
          </a:p>
        </p:txBody>
      </p:sp>
    </p:spTree>
    <p:extLst>
      <p:ext uri="{BB962C8B-B14F-4D97-AF65-F5344CB8AC3E}">
        <p14:creationId xmlns:p14="http://schemas.microsoft.com/office/powerpoint/2010/main" val="1559437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4711" y="1599651"/>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1" y="0"/>
            <a:ext cx="851631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bg2"/>
                </a:solidFill>
              </a:rPr>
              <a:t>Challenges faced</a:t>
            </a:r>
            <a:endParaRPr lang="en-IN" sz="2000" b="1" i="1" dirty="0">
              <a:solidFill>
                <a:schemeClr val="bg2"/>
              </a:solidFill>
            </a:endParaRPr>
          </a:p>
        </p:txBody>
      </p:sp>
      <p:sp>
        <p:nvSpPr>
          <p:cNvPr id="5" name="TextBox 4">
            <a:extLst>
              <a:ext uri="{FF2B5EF4-FFF2-40B4-BE49-F238E27FC236}">
                <a16:creationId xmlns="" xmlns:a16="http://schemas.microsoft.com/office/drawing/2014/main" id="{0875F262-5F8E-44D1-B64A-14CE3EE6884F}"/>
              </a:ext>
            </a:extLst>
          </p:cNvPr>
          <p:cNvSpPr txBox="1"/>
          <p:nvPr/>
        </p:nvSpPr>
        <p:spPr>
          <a:xfrm>
            <a:off x="131271" y="974995"/>
            <a:ext cx="8873244" cy="2769989"/>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mn-lt"/>
              </a:rPr>
              <a:t>The dependent variable has very few data labelled as ‘1’. So we can observe in all models that precision is more. As the models did not had much of two classes ‘0’ and ‘1’ to learn from the data, the models are failing to predict the data as ‘1’.</a:t>
            </a:r>
          </a:p>
          <a:p>
            <a:endParaRPr lang="en-GB" sz="1600" dirty="0">
              <a:latin typeface="+mn-lt"/>
            </a:endParaRPr>
          </a:p>
          <a:p>
            <a:pPr marL="285750" indent="-285750">
              <a:buFont typeface="Arial" panose="020B0604020202020204" pitchFamily="34" charset="0"/>
              <a:buChar char="•"/>
            </a:pPr>
            <a:r>
              <a:rPr lang="en-GB" sz="1600" dirty="0">
                <a:latin typeface="+mn-lt"/>
              </a:rPr>
              <a:t>Due to this class imbalance, several models are overfitting. Even though we have treated the class imbalance, we could not come over it. We were only able to reduce it</a:t>
            </a:r>
          </a:p>
          <a:p>
            <a:pPr marL="285750" indent="-285750">
              <a:buFont typeface="Arial" panose="020B0604020202020204" pitchFamily="34" charset="0"/>
              <a:buChar char="•"/>
            </a:pPr>
            <a:endParaRPr lang="en-GB" sz="1600" dirty="0">
              <a:latin typeface="+mn-lt"/>
            </a:endParaRPr>
          </a:p>
          <a:p>
            <a:pPr marL="285750" indent="-285750">
              <a:buFont typeface="Arial" panose="020B0604020202020204" pitchFamily="34" charset="0"/>
              <a:buChar char="•"/>
            </a:pPr>
            <a:r>
              <a:rPr lang="en-IN" sz="1600" dirty="0">
                <a:latin typeface="+mn-lt"/>
              </a:rPr>
              <a:t>Machine learning models usually required high computation power</a:t>
            </a:r>
          </a:p>
          <a:p>
            <a:endParaRPr lang="en-IN" sz="1600" dirty="0">
              <a:latin typeface="+mn-lt"/>
            </a:endParaRPr>
          </a:p>
          <a:p>
            <a:pPr marL="285750" indent="-285750">
              <a:buFont typeface="Arial" panose="020B0604020202020204" pitchFamily="34" charset="0"/>
              <a:buChar char="•"/>
            </a:pPr>
            <a:r>
              <a:rPr lang="en-IN" sz="1600" dirty="0">
                <a:latin typeface="+mn-lt"/>
              </a:rPr>
              <a:t>We are doing hyper parameter tuning for all models so, it takes lot of time to run the Code.</a:t>
            </a:r>
          </a:p>
          <a:p>
            <a:endParaRPr lang="en-GB" dirty="0">
              <a:latin typeface="+mn-lt"/>
            </a:endParaRPr>
          </a:p>
        </p:txBody>
      </p:sp>
    </p:spTree>
    <p:extLst>
      <p:ext uri="{BB962C8B-B14F-4D97-AF65-F5344CB8AC3E}">
        <p14:creationId xmlns:p14="http://schemas.microsoft.com/office/powerpoint/2010/main" val="642010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7524" y="1850894"/>
            <a:ext cx="5068615" cy="1200329"/>
          </a:xfrm>
          <a:prstGeom prst="rect">
            <a:avLst/>
          </a:prstGeom>
          <a:noFill/>
        </p:spPr>
        <p:txBody>
          <a:bodyPr wrap="square" rtlCol="0">
            <a:spAutoFit/>
          </a:bodyPr>
          <a:lstStyle/>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a:p>
            <a:pPr marL="285750" indent="-285750">
              <a:buFont typeface="Arial" pitchFamily="34" charset="0"/>
              <a:buChar char="•"/>
            </a:pPr>
            <a:endParaRPr lang="en-US" sz="2400" b="1" dirty="0">
              <a:solidFill>
                <a:schemeClr val="bg1"/>
              </a:solidFill>
            </a:endParaRPr>
          </a:p>
        </p:txBody>
      </p:sp>
      <p:sp>
        <p:nvSpPr>
          <p:cNvPr id="8" name="Title 4">
            <a:extLst>
              <a:ext uri="{FF2B5EF4-FFF2-40B4-BE49-F238E27FC236}">
                <a16:creationId xmlns="" xmlns:a16="http://schemas.microsoft.com/office/drawing/2014/main" id="{FC254501-C35D-4C2B-A5F3-3D5EDB388B32}"/>
              </a:ext>
            </a:extLst>
          </p:cNvPr>
          <p:cNvSpPr>
            <a:spLocks noGrp="1"/>
          </p:cNvSpPr>
          <p:nvPr>
            <p:ph type="title"/>
          </p:nvPr>
        </p:nvSpPr>
        <p:spPr>
          <a:xfrm>
            <a:off x="0" y="-6697"/>
            <a:ext cx="8516319" cy="510758"/>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000" b="1" i="1" dirty="0">
                <a:solidFill>
                  <a:schemeClr val="tx2"/>
                </a:solidFill>
              </a:rPr>
              <a:t>Refences and links</a:t>
            </a:r>
            <a:endParaRPr lang="en-IN" sz="2000" b="1" i="1" dirty="0">
              <a:solidFill>
                <a:schemeClr val="tx2"/>
              </a:solidFill>
            </a:endParaRPr>
          </a:p>
        </p:txBody>
      </p:sp>
      <p:sp>
        <p:nvSpPr>
          <p:cNvPr id="4" name="TextBox 3">
            <a:extLst>
              <a:ext uri="{FF2B5EF4-FFF2-40B4-BE49-F238E27FC236}">
                <a16:creationId xmlns="" xmlns:a16="http://schemas.microsoft.com/office/drawing/2014/main" id="{4985441B-B47B-407F-A919-5762F94B17BC}"/>
              </a:ext>
            </a:extLst>
          </p:cNvPr>
          <p:cNvSpPr txBox="1"/>
          <p:nvPr/>
        </p:nvSpPr>
        <p:spPr>
          <a:xfrm>
            <a:off x="867847" y="1266118"/>
            <a:ext cx="3069772" cy="116955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ontserrat" panose="00000500000000000000" pitchFamily="2" charset="0"/>
              </a:rPr>
              <a:t>Alma better</a:t>
            </a:r>
          </a:p>
          <a:p>
            <a:pPr marL="285750" indent="-285750">
              <a:buFont typeface="Arial" panose="020B0604020202020204" pitchFamily="34" charset="0"/>
              <a:buChar char="•"/>
            </a:pPr>
            <a:r>
              <a:rPr lang="en-IN" dirty="0">
                <a:latin typeface="Montserrat" panose="00000500000000000000" pitchFamily="2" charset="0"/>
              </a:rPr>
              <a:t>Analytics Vidhya</a:t>
            </a:r>
          </a:p>
          <a:p>
            <a:pPr marL="285750" indent="-285750">
              <a:buFont typeface="Arial" panose="020B0604020202020204" pitchFamily="34" charset="0"/>
              <a:buChar char="•"/>
            </a:pPr>
            <a:r>
              <a:rPr lang="en-IN" dirty="0">
                <a:latin typeface="Montserrat" panose="00000500000000000000" pitchFamily="2" charset="0"/>
              </a:rPr>
              <a:t>Kaggle</a:t>
            </a:r>
          </a:p>
          <a:p>
            <a:pPr marL="285750" indent="-285750">
              <a:buFont typeface="Arial" panose="020B0604020202020204" pitchFamily="34" charset="0"/>
              <a:buChar char="•"/>
            </a:pPr>
            <a:r>
              <a:rPr lang="en-IN" dirty="0">
                <a:latin typeface="Montserrat" panose="00000500000000000000" pitchFamily="2" charset="0"/>
              </a:rPr>
              <a:t>Quora</a:t>
            </a:r>
          </a:p>
          <a:p>
            <a:pPr marL="285750" indent="-285750">
              <a:buFont typeface="Arial" panose="020B0604020202020204" pitchFamily="34" charset="0"/>
              <a:buChar char="•"/>
            </a:pPr>
            <a:r>
              <a:rPr lang="en-IN" dirty="0">
                <a:latin typeface="Montserrat" panose="00000500000000000000" pitchFamily="2" charset="0"/>
              </a:rPr>
              <a:t>Stack over flow</a:t>
            </a:r>
          </a:p>
        </p:txBody>
      </p:sp>
      <p:pic>
        <p:nvPicPr>
          <p:cNvPr id="5" name="Picture 4">
            <a:extLst>
              <a:ext uri="{FF2B5EF4-FFF2-40B4-BE49-F238E27FC236}">
                <a16:creationId xmlns="" xmlns:a16="http://schemas.microsoft.com/office/drawing/2014/main" id="{7B87AD8C-31AF-45E7-9B48-A9DED7BB1CD1}"/>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5053168" y="1097511"/>
            <a:ext cx="3845443" cy="3612259"/>
          </a:xfrm>
          <a:prstGeom prst="rect">
            <a:avLst/>
          </a:prstGeom>
        </p:spPr>
      </p:pic>
      <p:sp>
        <p:nvSpPr>
          <p:cNvPr id="2" name="TextBox 1">
            <a:extLst>
              <a:ext uri="{FF2B5EF4-FFF2-40B4-BE49-F238E27FC236}">
                <a16:creationId xmlns="" xmlns:a16="http://schemas.microsoft.com/office/drawing/2014/main" id="{76B7C5F2-E733-4B30-8DA5-22848B8AF297}"/>
              </a:ext>
            </a:extLst>
          </p:cNvPr>
          <p:cNvSpPr txBox="1"/>
          <p:nvPr/>
        </p:nvSpPr>
        <p:spPr>
          <a:xfrm>
            <a:off x="245389" y="859524"/>
            <a:ext cx="1415772" cy="338554"/>
          </a:xfrm>
          <a:prstGeom prst="rect">
            <a:avLst/>
          </a:prstGeom>
          <a:noFill/>
        </p:spPr>
        <p:txBody>
          <a:bodyPr wrap="none" rtlCol="0">
            <a:spAutoFit/>
          </a:bodyPr>
          <a:lstStyle/>
          <a:p>
            <a:r>
              <a:rPr lang="en-US" sz="1600" b="1" dirty="0">
                <a:solidFill>
                  <a:schemeClr val="tx1"/>
                </a:solidFill>
              </a:rPr>
              <a:t>References: </a:t>
            </a:r>
            <a:endParaRPr lang="en-IN" sz="1600" b="1" dirty="0">
              <a:solidFill>
                <a:schemeClr val="tx1"/>
              </a:solidFill>
            </a:endParaRPr>
          </a:p>
        </p:txBody>
      </p:sp>
    </p:spTree>
    <p:extLst>
      <p:ext uri="{BB962C8B-B14F-4D97-AF65-F5344CB8AC3E}">
        <p14:creationId xmlns:p14="http://schemas.microsoft.com/office/powerpoint/2010/main" val="2427048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endParaRPr lang="en-US" dirty="0"/>
          </a:p>
        </p:txBody>
      </p:sp>
      <p:sp>
        <p:nvSpPr>
          <p:cNvPr id="9" name="Rectangle: Rounded Corners 8">
            <a:extLst>
              <a:ext uri="{FF2B5EF4-FFF2-40B4-BE49-F238E27FC236}">
                <a16:creationId xmlns="" xmlns:a16="http://schemas.microsoft.com/office/drawing/2014/main" id="{5742B71B-05FB-4BE7-BB0E-8A9E3DFEFC7F}"/>
              </a:ext>
            </a:extLst>
          </p:cNvPr>
          <p:cNvSpPr/>
          <p:nvPr/>
        </p:nvSpPr>
        <p:spPr>
          <a:xfrm>
            <a:off x="0" y="12919"/>
            <a:ext cx="8444098" cy="572700"/>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dirty="0">
                <a:solidFill>
                  <a:schemeClr val="bg2"/>
                </a:solidFill>
                <a:latin typeface="+mj-lt"/>
                <a:cs typeface="Arial" panose="020B0604020202020204" pitchFamily="34" charset="0"/>
              </a:rPr>
              <a:t>I</a:t>
            </a:r>
            <a:r>
              <a:rPr lang="en-US" sz="2400" b="1" i="0" dirty="0">
                <a:solidFill>
                  <a:schemeClr val="bg2"/>
                </a:solidFill>
                <a:effectLst/>
                <a:latin typeface="+mj-lt"/>
                <a:ea typeface="Arial" panose="020B0604020202020204" pitchFamily="34" charset="0"/>
                <a:cs typeface="Arial" panose="020B0604020202020204" pitchFamily="34" charset="0"/>
              </a:rPr>
              <a:t>ntroduction</a:t>
            </a:r>
            <a:r>
              <a:rPr lang="en-US" sz="2400" b="1" i="0" dirty="0">
                <a:solidFill>
                  <a:schemeClr val="tx1"/>
                </a:solidFill>
                <a:effectLst/>
                <a:latin typeface="+mj-lt"/>
                <a:ea typeface="Arial" panose="020B0604020202020204" pitchFamily="34" charset="0"/>
                <a:cs typeface="Arial" panose="020B0604020202020204" pitchFamily="34" charset="0"/>
              </a:rPr>
              <a:t> </a:t>
            </a:r>
            <a:r>
              <a:rPr lang="en-GB" sz="2400" b="1" dirty="0">
                <a:solidFill>
                  <a:schemeClr val="tx1"/>
                </a:solidFill>
                <a:latin typeface="+mj-lt"/>
              </a:rPr>
              <a:t>  </a:t>
            </a:r>
            <a:endParaRPr lang="en-IN" sz="2400" b="1" i="1" dirty="0">
              <a:solidFill>
                <a:schemeClr val="tx1"/>
              </a:solidFill>
              <a:latin typeface="+mj-lt"/>
            </a:endParaRPr>
          </a:p>
        </p:txBody>
      </p:sp>
      <p:sp>
        <p:nvSpPr>
          <p:cNvPr id="12" name="TextBox 11">
            <a:extLst>
              <a:ext uri="{FF2B5EF4-FFF2-40B4-BE49-F238E27FC236}">
                <a16:creationId xmlns="" xmlns:a16="http://schemas.microsoft.com/office/drawing/2014/main" id="{6E8C9F6A-9F9F-4D78-AA7B-D38247678C22}"/>
              </a:ext>
            </a:extLst>
          </p:cNvPr>
          <p:cNvSpPr txBox="1"/>
          <p:nvPr/>
        </p:nvSpPr>
        <p:spPr>
          <a:xfrm>
            <a:off x="249156" y="987673"/>
            <a:ext cx="4166994" cy="3570208"/>
          </a:xfrm>
          <a:prstGeom prst="rect">
            <a:avLst/>
          </a:prstGeom>
          <a:noFill/>
        </p:spPr>
        <p:txBody>
          <a:bodyPr wrap="square">
            <a:spAutoFit/>
          </a:bodyPr>
          <a:lstStyle/>
          <a:p>
            <a:pPr algn="l">
              <a:buFont typeface="Arial" panose="020B0604020202020204" pitchFamily="34" charset="0"/>
              <a:buChar char="•"/>
            </a:pPr>
            <a:r>
              <a:rPr lang="en-GB" sz="1600" i="0" dirty="0">
                <a:solidFill>
                  <a:schemeClr val="accent2"/>
                </a:solidFill>
                <a:effectLst/>
                <a:latin typeface="+mn-lt"/>
              </a:rPr>
              <a:t>Cardiovascular Heart diseases (CHDs) are the leading cause of death globally.</a:t>
            </a:r>
          </a:p>
          <a:p>
            <a:pPr algn="l">
              <a:buFont typeface="Arial" panose="020B0604020202020204" pitchFamily="34" charset="0"/>
              <a:buChar char="•"/>
            </a:pPr>
            <a:endParaRPr lang="en-GB" sz="1600" i="0" dirty="0">
              <a:solidFill>
                <a:schemeClr val="accent2"/>
              </a:solidFill>
              <a:effectLst/>
              <a:latin typeface="+mn-lt"/>
            </a:endParaRPr>
          </a:p>
          <a:p>
            <a:pPr algn="l">
              <a:buFont typeface="Arial" panose="020B0604020202020204" pitchFamily="34" charset="0"/>
              <a:buChar char="•"/>
            </a:pPr>
            <a:r>
              <a:rPr lang="en-GB" sz="1600" i="0" dirty="0">
                <a:solidFill>
                  <a:schemeClr val="accent2"/>
                </a:solidFill>
                <a:effectLst/>
                <a:latin typeface="+mn-lt"/>
              </a:rPr>
              <a:t>An estimated 17.9 million people died from CHDs in 2019, representing 32% of all global deaths. Of these deaths, 85% were due to heart attack and stroke.</a:t>
            </a:r>
          </a:p>
          <a:p>
            <a:pPr algn="l">
              <a:buFont typeface="Arial" panose="020B0604020202020204" pitchFamily="34" charset="0"/>
              <a:buChar char="•"/>
            </a:pPr>
            <a:endParaRPr lang="en-GB" sz="1600" i="0" dirty="0">
              <a:solidFill>
                <a:schemeClr val="accent2"/>
              </a:solidFill>
              <a:effectLst/>
              <a:latin typeface="+mn-lt"/>
            </a:endParaRPr>
          </a:p>
          <a:p>
            <a:pPr algn="l">
              <a:buFont typeface="Arial" panose="020B0604020202020204" pitchFamily="34" charset="0"/>
              <a:buChar char="•"/>
            </a:pPr>
            <a:r>
              <a:rPr lang="en-GB" sz="1600" i="0" dirty="0">
                <a:solidFill>
                  <a:schemeClr val="accent2"/>
                </a:solidFill>
                <a:effectLst/>
                <a:latin typeface="+mn-lt"/>
              </a:rPr>
              <a:t>Most cardiovascular diseases can be prevented by addressing behavioural risk factors such as tobacco use, unhealthy diet and obesity, physical inactivity and harmful use of alcohol.</a:t>
            </a:r>
          </a:p>
          <a:p>
            <a:pPr marL="285750" indent="-285750">
              <a:buFont typeface="Arial" panose="020B0604020202020204" pitchFamily="34" charset="0"/>
              <a:buChar char="•"/>
            </a:pPr>
            <a:endParaRPr lang="en-IN" sz="1800" dirty="0">
              <a:solidFill>
                <a:schemeClr val="bg1"/>
              </a:solidFill>
              <a:latin typeface="+mn-lt"/>
            </a:endParaRPr>
          </a:p>
        </p:txBody>
      </p:sp>
      <p:pic>
        <p:nvPicPr>
          <p:cNvPr id="1028" name="Picture 4" descr="Cardiovascular disease its Symptoms, Risk Factors and Treatment | Sprint  Medical">
            <a:extLst>
              <a:ext uri="{FF2B5EF4-FFF2-40B4-BE49-F238E27FC236}">
                <a16:creationId xmlns="" xmlns:a16="http://schemas.microsoft.com/office/drawing/2014/main" id="{15F0566D-5A97-4E9E-872E-DA56AB27EA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9" t="-1565" r="1907" b="3527"/>
          <a:stretch/>
        </p:blipFill>
        <p:spPr bwMode="auto">
          <a:xfrm>
            <a:off x="4727852" y="731375"/>
            <a:ext cx="4295531" cy="42852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837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endParaRPr lang="en-US" dirty="0"/>
          </a:p>
        </p:txBody>
      </p:sp>
      <p:sp>
        <p:nvSpPr>
          <p:cNvPr id="5" name="Rectangle: Rounded Corners 4">
            <a:extLst>
              <a:ext uri="{FF2B5EF4-FFF2-40B4-BE49-F238E27FC236}">
                <a16:creationId xmlns="" xmlns:a16="http://schemas.microsoft.com/office/drawing/2014/main" id="{503805B6-A2D0-476C-8D6D-E9CDC4B07DDF}"/>
              </a:ext>
            </a:extLst>
          </p:cNvPr>
          <p:cNvSpPr/>
          <p:nvPr/>
        </p:nvSpPr>
        <p:spPr>
          <a:xfrm>
            <a:off x="0" y="0"/>
            <a:ext cx="8444098" cy="572700"/>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dirty="0">
                <a:solidFill>
                  <a:schemeClr val="bg2"/>
                </a:solidFill>
                <a:latin typeface="+mj-lt"/>
                <a:cs typeface="Arial" panose="020B0604020202020204" pitchFamily="34" charset="0"/>
              </a:rPr>
              <a:t>Problem Statement</a:t>
            </a:r>
            <a:r>
              <a:rPr lang="en-US" sz="2400" b="1" i="0" dirty="0">
                <a:solidFill>
                  <a:schemeClr val="tx1"/>
                </a:solidFill>
                <a:effectLst/>
                <a:latin typeface="+mj-lt"/>
                <a:ea typeface="Arial" panose="020B0604020202020204" pitchFamily="34" charset="0"/>
                <a:cs typeface="Arial" panose="020B0604020202020204" pitchFamily="34" charset="0"/>
              </a:rPr>
              <a:t> </a:t>
            </a:r>
            <a:r>
              <a:rPr lang="en-GB" sz="2400" b="1" dirty="0">
                <a:solidFill>
                  <a:schemeClr val="tx1"/>
                </a:solidFill>
                <a:latin typeface="+mj-lt"/>
              </a:rPr>
              <a:t>  </a:t>
            </a:r>
            <a:endParaRPr lang="en-IN" sz="2400" b="1" i="1" dirty="0">
              <a:solidFill>
                <a:schemeClr val="tx1"/>
              </a:solidFill>
              <a:latin typeface="+mj-lt"/>
            </a:endParaRPr>
          </a:p>
        </p:txBody>
      </p:sp>
      <p:sp>
        <p:nvSpPr>
          <p:cNvPr id="7" name="TextBox 6">
            <a:extLst>
              <a:ext uri="{FF2B5EF4-FFF2-40B4-BE49-F238E27FC236}">
                <a16:creationId xmlns="" xmlns:a16="http://schemas.microsoft.com/office/drawing/2014/main" id="{3DFABA78-0CDD-4578-847A-361117A7F414}"/>
              </a:ext>
            </a:extLst>
          </p:cNvPr>
          <p:cNvSpPr txBox="1"/>
          <p:nvPr/>
        </p:nvSpPr>
        <p:spPr>
          <a:xfrm>
            <a:off x="311700" y="907282"/>
            <a:ext cx="7927230" cy="3046988"/>
          </a:xfrm>
          <a:prstGeom prst="rect">
            <a:avLst/>
          </a:prstGeom>
          <a:noFill/>
        </p:spPr>
        <p:txBody>
          <a:bodyPr wrap="square">
            <a:spAutoFit/>
          </a:bodyPr>
          <a:lstStyle/>
          <a:p>
            <a:pPr marL="285750" indent="-285750">
              <a:buFont typeface="Wingdings" panose="05000000000000000000" pitchFamily="2" charset="2"/>
              <a:buChar char="q"/>
            </a:pPr>
            <a:r>
              <a:rPr lang="en-GB" sz="1600" i="0" dirty="0">
                <a:solidFill>
                  <a:srgbClr val="212121"/>
                </a:solidFill>
                <a:effectLst/>
                <a:latin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a:t>
            </a:r>
          </a:p>
          <a:p>
            <a:pPr marL="285750" indent="-285750">
              <a:buFont typeface="Wingdings" panose="05000000000000000000" pitchFamily="2" charset="2"/>
              <a:buChar char="q"/>
            </a:pPr>
            <a:endParaRPr lang="en-GB" sz="1600" i="0" dirty="0">
              <a:solidFill>
                <a:srgbClr val="212121"/>
              </a:solidFill>
              <a:effectLst/>
              <a:latin typeface="+mn-lt"/>
            </a:endParaRPr>
          </a:p>
          <a:p>
            <a:pPr marL="285750" indent="-285750">
              <a:buFont typeface="Wingdings" panose="05000000000000000000" pitchFamily="2" charset="2"/>
              <a:buChar char="q"/>
            </a:pPr>
            <a:r>
              <a:rPr lang="en-GB" sz="1600" dirty="0">
                <a:solidFill>
                  <a:schemeClr val="tx1"/>
                </a:solidFill>
                <a:latin typeface="+mn-lt"/>
              </a:rPr>
              <a:t>Numerical columns: </a:t>
            </a:r>
            <a:r>
              <a:rPr lang="en-GB" sz="1600" dirty="0">
                <a:latin typeface="+mn-lt"/>
              </a:rPr>
              <a:t>id, age, totChol, sysBP, diaBP, BMI, heartrate, glucose</a:t>
            </a:r>
          </a:p>
          <a:p>
            <a:r>
              <a:rPr lang="en-GB" sz="1600" dirty="0">
                <a:latin typeface="+mn-lt"/>
              </a:rPr>
              <a:t> </a:t>
            </a:r>
          </a:p>
          <a:p>
            <a:pPr marL="285750" indent="-285750">
              <a:buFont typeface="Wingdings" panose="05000000000000000000" pitchFamily="2" charset="2"/>
              <a:buChar char="q"/>
            </a:pPr>
            <a:r>
              <a:rPr lang="en-GB" sz="1600" dirty="0">
                <a:solidFill>
                  <a:schemeClr val="tx1"/>
                </a:solidFill>
                <a:latin typeface="+mn-lt"/>
              </a:rPr>
              <a:t>Categorical columns: </a:t>
            </a:r>
            <a:r>
              <a:rPr lang="en-GB" sz="1600" dirty="0">
                <a:latin typeface="+mn-lt"/>
              </a:rPr>
              <a:t>education, cigsPerDay, sex, is smoking, BPMed, prevalent Stroke,  prevalentHyp, diabetes, TenYearCHD.</a:t>
            </a:r>
          </a:p>
          <a:p>
            <a:endParaRPr lang="en-GB" sz="1600" dirty="0">
              <a:latin typeface="+mn-lt"/>
            </a:endParaRPr>
          </a:p>
          <a:p>
            <a:pPr marL="285750" indent="-285750">
              <a:buFont typeface="Wingdings" panose="05000000000000000000" pitchFamily="2" charset="2"/>
              <a:buChar char="q"/>
            </a:pPr>
            <a:r>
              <a:rPr lang="en-GB" sz="1600" dirty="0">
                <a:latin typeface="+mn-lt"/>
              </a:rPr>
              <a:t> </a:t>
            </a:r>
            <a:r>
              <a:rPr lang="en-GB" sz="1600" dirty="0">
                <a:solidFill>
                  <a:schemeClr val="tx1"/>
                </a:solidFill>
                <a:latin typeface="+mn-lt"/>
              </a:rPr>
              <a:t>Dataset shape</a:t>
            </a:r>
            <a:r>
              <a:rPr lang="en-GB" sz="1600" dirty="0">
                <a:latin typeface="+mn-lt"/>
              </a:rPr>
              <a:t>: 3390 Rows and,17 Columns/Features</a:t>
            </a:r>
          </a:p>
          <a:p>
            <a:pPr marL="285750" indent="-285750">
              <a:buFont typeface="Wingdings" panose="05000000000000000000" pitchFamily="2" charset="2"/>
              <a:buChar char="q"/>
            </a:pPr>
            <a:endParaRPr lang="en-IN" sz="1600" dirty="0">
              <a:latin typeface="+mn-lt"/>
            </a:endParaRPr>
          </a:p>
        </p:txBody>
      </p:sp>
    </p:spTree>
    <p:extLst>
      <p:ext uri="{BB962C8B-B14F-4D97-AF65-F5344CB8AC3E}">
        <p14:creationId xmlns:p14="http://schemas.microsoft.com/office/powerpoint/2010/main" val="772430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2726D3C-433D-423D-9B4B-16BC851DC59B}"/>
              </a:ext>
            </a:extLst>
          </p:cNvPr>
          <p:cNvSpPr>
            <a:spLocks noGrp="1"/>
          </p:cNvSpPr>
          <p:nvPr>
            <p:ph type="title"/>
          </p:nvPr>
        </p:nvSpPr>
        <p:spPr>
          <a:xfrm>
            <a:off x="0" y="-11871"/>
            <a:ext cx="8549376" cy="594170"/>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i="0" dirty="0">
                <a:solidFill>
                  <a:schemeClr val="bg2"/>
                </a:solidFill>
                <a:effectLst/>
                <a:latin typeface="+mj-lt"/>
                <a:ea typeface="Arial" panose="020B0604020202020204" pitchFamily="34" charset="0"/>
                <a:cs typeface="Arial" panose="020B0604020202020204" pitchFamily="34" charset="0"/>
              </a:rPr>
              <a:t>Flow of the Project</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sp>
        <p:nvSpPr>
          <p:cNvPr id="6" name="Rectangle: Rounded Corners 5">
            <a:extLst>
              <a:ext uri="{FF2B5EF4-FFF2-40B4-BE49-F238E27FC236}">
                <a16:creationId xmlns="" xmlns:a16="http://schemas.microsoft.com/office/drawing/2014/main" id="{2AC27AE5-E5FD-4E16-A031-DFA01B18623C}"/>
              </a:ext>
            </a:extLst>
          </p:cNvPr>
          <p:cNvSpPr/>
          <p:nvPr/>
        </p:nvSpPr>
        <p:spPr>
          <a:xfrm>
            <a:off x="54109" y="2158336"/>
            <a:ext cx="1009858" cy="7219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Load the Data</a:t>
            </a:r>
            <a:endParaRPr lang="en-IN" dirty="0">
              <a:solidFill>
                <a:schemeClr val="bg2"/>
              </a:solidFill>
            </a:endParaRPr>
          </a:p>
        </p:txBody>
      </p:sp>
      <p:sp>
        <p:nvSpPr>
          <p:cNvPr id="8" name="Text Placeholder 7">
            <a:extLst>
              <a:ext uri="{FF2B5EF4-FFF2-40B4-BE49-F238E27FC236}">
                <a16:creationId xmlns="" xmlns:a16="http://schemas.microsoft.com/office/drawing/2014/main" id="{47BB22B6-4FFC-4628-BDCA-A3E408CC0DC5}"/>
              </a:ext>
            </a:extLst>
          </p:cNvPr>
          <p:cNvSpPr>
            <a:spLocks noGrp="1"/>
          </p:cNvSpPr>
          <p:nvPr>
            <p:ph type="body" idx="1"/>
          </p:nvPr>
        </p:nvSpPr>
        <p:spPr>
          <a:xfrm>
            <a:off x="1571173" y="2158335"/>
            <a:ext cx="1266132" cy="7781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GB" sz="1400" dirty="0">
                <a:solidFill>
                  <a:schemeClr val="bg2"/>
                </a:solidFill>
                <a:latin typeface="+mn-lt"/>
              </a:rPr>
              <a:t>Data Wrangling</a:t>
            </a:r>
            <a:endParaRPr lang="en-IN" sz="1400" dirty="0">
              <a:solidFill>
                <a:schemeClr val="bg2"/>
              </a:solidFill>
              <a:latin typeface="+mn-lt"/>
            </a:endParaRPr>
          </a:p>
        </p:txBody>
      </p:sp>
      <p:sp>
        <p:nvSpPr>
          <p:cNvPr id="9" name="Rectangle: Rounded Corners 8">
            <a:extLst>
              <a:ext uri="{FF2B5EF4-FFF2-40B4-BE49-F238E27FC236}">
                <a16:creationId xmlns="" xmlns:a16="http://schemas.microsoft.com/office/drawing/2014/main" id="{AEEFBB06-188B-4DF6-8D3F-F42262ECE9E3}"/>
              </a:ext>
            </a:extLst>
          </p:cNvPr>
          <p:cNvSpPr/>
          <p:nvPr/>
        </p:nvSpPr>
        <p:spPr>
          <a:xfrm>
            <a:off x="3126894" y="2153450"/>
            <a:ext cx="935718" cy="78305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EDA</a:t>
            </a:r>
            <a:endParaRPr lang="en-IN" dirty="0">
              <a:solidFill>
                <a:schemeClr val="bg2"/>
              </a:solidFill>
            </a:endParaRPr>
          </a:p>
        </p:txBody>
      </p:sp>
      <p:sp>
        <p:nvSpPr>
          <p:cNvPr id="10" name="Rectangle: Rounded Corners 9">
            <a:extLst>
              <a:ext uri="{FF2B5EF4-FFF2-40B4-BE49-F238E27FC236}">
                <a16:creationId xmlns="" xmlns:a16="http://schemas.microsoft.com/office/drawing/2014/main" id="{AFE8A6CA-B2A5-44B4-BC7E-552C9A8EF3EC}"/>
              </a:ext>
            </a:extLst>
          </p:cNvPr>
          <p:cNvSpPr/>
          <p:nvPr/>
        </p:nvSpPr>
        <p:spPr>
          <a:xfrm>
            <a:off x="7037406" y="1300843"/>
            <a:ext cx="1315619" cy="5730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Model Development</a:t>
            </a:r>
            <a:endParaRPr lang="en-IN" dirty="0">
              <a:solidFill>
                <a:schemeClr val="bg2"/>
              </a:solidFill>
            </a:endParaRPr>
          </a:p>
        </p:txBody>
      </p:sp>
      <p:sp>
        <p:nvSpPr>
          <p:cNvPr id="11" name="Rectangle: Rounded Corners 10">
            <a:extLst>
              <a:ext uri="{FF2B5EF4-FFF2-40B4-BE49-F238E27FC236}">
                <a16:creationId xmlns="" xmlns:a16="http://schemas.microsoft.com/office/drawing/2014/main" id="{5896B59E-11DA-49F7-95AE-54B4D1E3EFCB}"/>
              </a:ext>
            </a:extLst>
          </p:cNvPr>
          <p:cNvSpPr/>
          <p:nvPr/>
        </p:nvSpPr>
        <p:spPr>
          <a:xfrm>
            <a:off x="5818201" y="3429657"/>
            <a:ext cx="958408" cy="60686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Testing</a:t>
            </a:r>
            <a:r>
              <a:rPr lang="en-GB" dirty="0"/>
              <a:t> </a:t>
            </a:r>
            <a:endParaRPr lang="en-IN" dirty="0"/>
          </a:p>
        </p:txBody>
      </p:sp>
      <p:sp>
        <p:nvSpPr>
          <p:cNvPr id="12" name="Rectangle: Rounded Corners 11">
            <a:extLst>
              <a:ext uri="{FF2B5EF4-FFF2-40B4-BE49-F238E27FC236}">
                <a16:creationId xmlns="" xmlns:a16="http://schemas.microsoft.com/office/drawing/2014/main" id="{B7F2F0F6-32DD-4594-8355-4BD2A4CCCFBE}"/>
              </a:ext>
            </a:extLst>
          </p:cNvPr>
          <p:cNvSpPr/>
          <p:nvPr/>
        </p:nvSpPr>
        <p:spPr>
          <a:xfrm>
            <a:off x="5614317" y="1336588"/>
            <a:ext cx="1031724" cy="5103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Training</a:t>
            </a:r>
            <a:endParaRPr lang="en-IN" dirty="0">
              <a:solidFill>
                <a:schemeClr val="bg2"/>
              </a:solidFill>
            </a:endParaRPr>
          </a:p>
        </p:txBody>
      </p:sp>
      <p:sp>
        <p:nvSpPr>
          <p:cNvPr id="13" name="Rectangle: Rounded Corners 12">
            <a:extLst>
              <a:ext uri="{FF2B5EF4-FFF2-40B4-BE49-F238E27FC236}">
                <a16:creationId xmlns="" xmlns:a16="http://schemas.microsoft.com/office/drawing/2014/main" id="{1538EAB3-256D-4204-A720-9A2DF7103939}"/>
              </a:ext>
            </a:extLst>
          </p:cNvPr>
          <p:cNvSpPr/>
          <p:nvPr/>
        </p:nvSpPr>
        <p:spPr>
          <a:xfrm>
            <a:off x="4317450" y="2180607"/>
            <a:ext cx="1326689" cy="69969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2"/>
                </a:solidFill>
              </a:rPr>
              <a:t>Feature Engineering</a:t>
            </a:r>
            <a:endParaRPr lang="en-IN" b="1" dirty="0">
              <a:solidFill>
                <a:schemeClr val="bg2"/>
              </a:solidFill>
            </a:endParaRPr>
          </a:p>
        </p:txBody>
      </p:sp>
      <p:sp>
        <p:nvSpPr>
          <p:cNvPr id="14" name="Rectangle: Rounded Corners 13">
            <a:extLst>
              <a:ext uri="{FF2B5EF4-FFF2-40B4-BE49-F238E27FC236}">
                <a16:creationId xmlns="" xmlns:a16="http://schemas.microsoft.com/office/drawing/2014/main" id="{7B46C75C-9B1D-4FE8-B697-534BF370BFB0}"/>
              </a:ext>
            </a:extLst>
          </p:cNvPr>
          <p:cNvSpPr/>
          <p:nvPr/>
        </p:nvSpPr>
        <p:spPr>
          <a:xfrm>
            <a:off x="6997757" y="3446544"/>
            <a:ext cx="1200846" cy="57308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Model Evaluation</a:t>
            </a:r>
            <a:endParaRPr lang="en-IN" dirty="0">
              <a:solidFill>
                <a:schemeClr val="bg2"/>
              </a:solidFill>
            </a:endParaRPr>
          </a:p>
        </p:txBody>
      </p:sp>
      <p:sp>
        <p:nvSpPr>
          <p:cNvPr id="15" name="Oval 14">
            <a:extLst>
              <a:ext uri="{FF2B5EF4-FFF2-40B4-BE49-F238E27FC236}">
                <a16:creationId xmlns="" xmlns:a16="http://schemas.microsoft.com/office/drawing/2014/main" id="{D5C754B1-D5B5-4F5D-9BB2-5A5B9E9EFE68}"/>
              </a:ext>
            </a:extLst>
          </p:cNvPr>
          <p:cNvSpPr/>
          <p:nvPr/>
        </p:nvSpPr>
        <p:spPr>
          <a:xfrm rot="5400000">
            <a:off x="8085160" y="2304047"/>
            <a:ext cx="1234183" cy="6718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Results</a:t>
            </a:r>
            <a:endParaRPr lang="en-IN" dirty="0">
              <a:solidFill>
                <a:schemeClr val="bg2"/>
              </a:solidFill>
            </a:endParaRPr>
          </a:p>
        </p:txBody>
      </p:sp>
      <p:sp>
        <p:nvSpPr>
          <p:cNvPr id="18" name="Arrow: Right 17">
            <a:extLst>
              <a:ext uri="{FF2B5EF4-FFF2-40B4-BE49-F238E27FC236}">
                <a16:creationId xmlns="" xmlns:a16="http://schemas.microsoft.com/office/drawing/2014/main" id="{C82F1C9D-8A5B-4ED2-8578-DB65EB0A013F}"/>
              </a:ext>
            </a:extLst>
          </p:cNvPr>
          <p:cNvSpPr/>
          <p:nvPr/>
        </p:nvSpPr>
        <p:spPr>
          <a:xfrm>
            <a:off x="1024535" y="2452920"/>
            <a:ext cx="620025" cy="237660"/>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 xmlns:a16="http://schemas.microsoft.com/office/drawing/2014/main" id="{14E14FDD-E906-4EBA-9D61-674050D77CC7}"/>
              </a:ext>
            </a:extLst>
          </p:cNvPr>
          <p:cNvSpPr/>
          <p:nvPr/>
        </p:nvSpPr>
        <p:spPr>
          <a:xfrm rot="2892295">
            <a:off x="4946351" y="3261590"/>
            <a:ext cx="844935" cy="252865"/>
          </a:xfrm>
          <a:prstGeom prst="rightArrow">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 xmlns:a16="http://schemas.microsoft.com/office/drawing/2014/main" id="{007B1B29-9628-4BE9-AE4A-E46D283A2BE3}"/>
              </a:ext>
            </a:extLst>
          </p:cNvPr>
          <p:cNvSpPr/>
          <p:nvPr/>
        </p:nvSpPr>
        <p:spPr>
          <a:xfrm rot="18607249">
            <a:off x="7969536" y="3318685"/>
            <a:ext cx="766978" cy="174281"/>
          </a:xfrm>
          <a:prstGeom prst="rightArrow">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Right 27">
            <a:extLst>
              <a:ext uri="{FF2B5EF4-FFF2-40B4-BE49-F238E27FC236}">
                <a16:creationId xmlns="" xmlns:a16="http://schemas.microsoft.com/office/drawing/2014/main" id="{FB9E3BDC-FC2C-4CAF-8721-378EFB5941B9}"/>
              </a:ext>
            </a:extLst>
          </p:cNvPr>
          <p:cNvSpPr/>
          <p:nvPr/>
        </p:nvSpPr>
        <p:spPr>
          <a:xfrm>
            <a:off x="2695652" y="2452920"/>
            <a:ext cx="620025" cy="237660"/>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 xmlns:a16="http://schemas.microsoft.com/office/drawing/2014/main" id="{BDED0D76-67CA-465F-B3B6-303D4D41DC82}"/>
              </a:ext>
            </a:extLst>
          </p:cNvPr>
          <p:cNvSpPr/>
          <p:nvPr/>
        </p:nvSpPr>
        <p:spPr>
          <a:xfrm>
            <a:off x="3819488" y="2452920"/>
            <a:ext cx="620025" cy="237660"/>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 xmlns:a16="http://schemas.microsoft.com/office/drawing/2014/main" id="{078D7ECF-8FA7-451A-95A7-D7C0174004B2}"/>
              </a:ext>
            </a:extLst>
          </p:cNvPr>
          <p:cNvSpPr/>
          <p:nvPr/>
        </p:nvSpPr>
        <p:spPr>
          <a:xfrm rot="19383068">
            <a:off x="5190275" y="1856773"/>
            <a:ext cx="620025" cy="237660"/>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 xmlns:a16="http://schemas.microsoft.com/office/drawing/2014/main" id="{8CB58302-CC4E-44FC-8705-6DF846C4A4C0}"/>
              </a:ext>
            </a:extLst>
          </p:cNvPr>
          <p:cNvSpPr/>
          <p:nvPr/>
        </p:nvSpPr>
        <p:spPr>
          <a:xfrm>
            <a:off x="6616458" y="1469201"/>
            <a:ext cx="516469" cy="225087"/>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 xmlns:a16="http://schemas.microsoft.com/office/drawing/2014/main" id="{558E39AB-802E-4904-B949-3BE24191DE0C}"/>
              </a:ext>
            </a:extLst>
          </p:cNvPr>
          <p:cNvSpPr/>
          <p:nvPr/>
        </p:nvSpPr>
        <p:spPr>
          <a:xfrm>
            <a:off x="6646313" y="3666254"/>
            <a:ext cx="516470" cy="177949"/>
          </a:xfrm>
          <a:prstGeom prst="rightArrow">
            <a:avLst/>
          </a:prstGeom>
          <a:solidFill>
            <a:schemeClr val="tx2">
              <a:lumMod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Down 1">
            <a:extLst>
              <a:ext uri="{FF2B5EF4-FFF2-40B4-BE49-F238E27FC236}">
                <a16:creationId xmlns="" xmlns:a16="http://schemas.microsoft.com/office/drawing/2014/main" id="{A1AFC851-1100-41BF-8EF1-65AFF3D9EC98}"/>
              </a:ext>
            </a:extLst>
          </p:cNvPr>
          <p:cNvSpPr/>
          <p:nvPr/>
        </p:nvSpPr>
        <p:spPr>
          <a:xfrm>
            <a:off x="7667896" y="2022857"/>
            <a:ext cx="129831" cy="1234184"/>
          </a:xfrm>
          <a:prstGeom prst="downArrow">
            <a:avLst/>
          </a:prstGeom>
          <a:solidFill>
            <a:schemeClr val="tx2">
              <a:lumMod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96423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943B51D3-480F-4ED1-9B9B-FD93A5568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92" y="1045717"/>
            <a:ext cx="5688433" cy="3752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itle 4">
            <a:extLst>
              <a:ext uri="{FF2B5EF4-FFF2-40B4-BE49-F238E27FC236}">
                <a16:creationId xmlns="" xmlns:a16="http://schemas.microsoft.com/office/drawing/2014/main" id="{B46F570A-A982-414E-9E90-C93FBD9D0976}"/>
              </a:ext>
            </a:extLst>
          </p:cNvPr>
          <p:cNvSpPr>
            <a:spLocks noGrp="1"/>
          </p:cNvSpPr>
          <p:nvPr>
            <p:ph type="title"/>
          </p:nvPr>
        </p:nvSpPr>
        <p:spPr>
          <a:xfrm>
            <a:off x="0" y="-6832"/>
            <a:ext cx="8521700" cy="479530"/>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latin typeface="+mj-lt"/>
                <a:ea typeface="Arial" panose="020B0604020202020204" pitchFamily="34" charset="0"/>
                <a:cs typeface="Arial" panose="020B0604020202020204" pitchFamily="34" charset="0"/>
              </a:rPr>
              <a:t>Missing values</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sp>
        <p:nvSpPr>
          <p:cNvPr id="9" name="TextBox 8">
            <a:extLst>
              <a:ext uri="{FF2B5EF4-FFF2-40B4-BE49-F238E27FC236}">
                <a16:creationId xmlns="" xmlns:a16="http://schemas.microsoft.com/office/drawing/2014/main" id="{F58BC4B4-9B61-4460-B130-00F56615C97E}"/>
              </a:ext>
            </a:extLst>
          </p:cNvPr>
          <p:cNvSpPr txBox="1"/>
          <p:nvPr/>
        </p:nvSpPr>
        <p:spPr>
          <a:xfrm>
            <a:off x="6132146" y="1811042"/>
            <a:ext cx="3367508" cy="1815882"/>
          </a:xfrm>
          <a:prstGeom prst="rect">
            <a:avLst/>
          </a:prstGeom>
          <a:noFill/>
        </p:spPr>
        <p:txBody>
          <a:bodyPr wrap="square">
            <a:spAutoFit/>
          </a:bodyPr>
          <a:lstStyle/>
          <a:p>
            <a:r>
              <a:rPr lang="en-GB" dirty="0">
                <a:highlight>
                  <a:srgbClr val="FFFF00"/>
                </a:highlight>
              </a:rPr>
              <a:t>Column	Total	Percentage</a:t>
            </a:r>
          </a:p>
          <a:p>
            <a:r>
              <a:rPr lang="en-GB" dirty="0"/>
              <a:t>glucose	304	8.97</a:t>
            </a:r>
          </a:p>
          <a:p>
            <a:r>
              <a:rPr lang="en-GB" dirty="0"/>
              <a:t>education	87	2.57</a:t>
            </a:r>
          </a:p>
          <a:p>
            <a:r>
              <a:rPr lang="en-GB" dirty="0"/>
              <a:t>BPMeds	44	1.30</a:t>
            </a:r>
          </a:p>
          <a:p>
            <a:r>
              <a:rPr lang="en-GB" dirty="0"/>
              <a:t>totChol	38	1.12</a:t>
            </a:r>
          </a:p>
          <a:p>
            <a:r>
              <a:rPr lang="en-GB" dirty="0"/>
              <a:t>cigsPerDay	22	0.65</a:t>
            </a:r>
          </a:p>
          <a:p>
            <a:r>
              <a:rPr lang="en-GB" dirty="0"/>
              <a:t>BMI	14	0.41</a:t>
            </a:r>
          </a:p>
          <a:p>
            <a:r>
              <a:rPr lang="en-GB" dirty="0"/>
              <a:t>heartrate	1	0.03</a:t>
            </a:r>
            <a:endParaRPr lang="en-IN" dirty="0"/>
          </a:p>
        </p:txBody>
      </p:sp>
    </p:spTree>
    <p:extLst>
      <p:ext uri="{BB962C8B-B14F-4D97-AF65-F5344CB8AC3E}">
        <p14:creationId xmlns:p14="http://schemas.microsoft.com/office/powerpoint/2010/main" val="1917991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2FAC83C6-A0F9-43FD-A6EF-63D5765AD55B}"/>
              </a:ext>
            </a:extLst>
          </p:cNvPr>
          <p:cNvPicPr>
            <a:picLocks noChangeAspect="1"/>
          </p:cNvPicPr>
          <p:nvPr/>
        </p:nvPicPr>
        <p:blipFill>
          <a:blip r:embed="rId3"/>
          <a:stretch>
            <a:fillRect/>
          </a:stretch>
        </p:blipFill>
        <p:spPr>
          <a:xfrm>
            <a:off x="658526" y="800106"/>
            <a:ext cx="2045448" cy="1706493"/>
          </a:xfrm>
          <a:prstGeom prst="rect">
            <a:avLst/>
          </a:prstGeom>
        </p:spPr>
      </p:pic>
      <p:pic>
        <p:nvPicPr>
          <p:cNvPr id="15" name="Picture 14">
            <a:extLst>
              <a:ext uri="{FF2B5EF4-FFF2-40B4-BE49-F238E27FC236}">
                <a16:creationId xmlns="" xmlns:a16="http://schemas.microsoft.com/office/drawing/2014/main" id="{A69C31D7-FDF1-4AE5-8977-5EC6C6B2EF54}"/>
              </a:ext>
            </a:extLst>
          </p:cNvPr>
          <p:cNvPicPr>
            <a:picLocks noChangeAspect="1"/>
          </p:cNvPicPr>
          <p:nvPr/>
        </p:nvPicPr>
        <p:blipFill>
          <a:blip r:embed="rId4"/>
          <a:stretch>
            <a:fillRect/>
          </a:stretch>
        </p:blipFill>
        <p:spPr>
          <a:xfrm>
            <a:off x="6571281" y="727936"/>
            <a:ext cx="2013996" cy="2033704"/>
          </a:xfrm>
          <a:prstGeom prst="rect">
            <a:avLst/>
          </a:prstGeom>
        </p:spPr>
      </p:pic>
      <p:pic>
        <p:nvPicPr>
          <p:cNvPr id="19" name="Picture 18">
            <a:extLst>
              <a:ext uri="{FF2B5EF4-FFF2-40B4-BE49-F238E27FC236}">
                <a16:creationId xmlns="" xmlns:a16="http://schemas.microsoft.com/office/drawing/2014/main" id="{1EB7CAEF-7D14-449C-BB1D-FDA63BE420D5}"/>
              </a:ext>
            </a:extLst>
          </p:cNvPr>
          <p:cNvPicPr>
            <a:picLocks noChangeAspect="1"/>
          </p:cNvPicPr>
          <p:nvPr/>
        </p:nvPicPr>
        <p:blipFill>
          <a:blip r:embed="rId5"/>
          <a:stretch>
            <a:fillRect/>
          </a:stretch>
        </p:blipFill>
        <p:spPr>
          <a:xfrm>
            <a:off x="3589324" y="509321"/>
            <a:ext cx="2588945" cy="2159927"/>
          </a:xfrm>
          <a:prstGeom prst="rect">
            <a:avLst/>
          </a:prstGeom>
        </p:spPr>
      </p:pic>
      <p:pic>
        <p:nvPicPr>
          <p:cNvPr id="21" name="Picture 20">
            <a:extLst>
              <a:ext uri="{FF2B5EF4-FFF2-40B4-BE49-F238E27FC236}">
                <a16:creationId xmlns="" xmlns:a16="http://schemas.microsoft.com/office/drawing/2014/main" id="{C443803C-FC13-4CDD-BD70-63F64727E42A}"/>
              </a:ext>
            </a:extLst>
          </p:cNvPr>
          <p:cNvPicPr>
            <a:picLocks noChangeAspect="1"/>
          </p:cNvPicPr>
          <p:nvPr/>
        </p:nvPicPr>
        <p:blipFill>
          <a:blip r:embed="rId6"/>
          <a:stretch>
            <a:fillRect/>
          </a:stretch>
        </p:blipFill>
        <p:spPr>
          <a:xfrm>
            <a:off x="568893" y="2905932"/>
            <a:ext cx="2320813" cy="1993077"/>
          </a:xfrm>
          <a:prstGeom prst="rect">
            <a:avLst/>
          </a:prstGeom>
        </p:spPr>
      </p:pic>
      <p:pic>
        <p:nvPicPr>
          <p:cNvPr id="24" name="Picture 23">
            <a:extLst>
              <a:ext uri="{FF2B5EF4-FFF2-40B4-BE49-F238E27FC236}">
                <a16:creationId xmlns="" xmlns:a16="http://schemas.microsoft.com/office/drawing/2014/main" id="{868C055E-9869-4BCE-B073-13BAB7A80478}"/>
              </a:ext>
            </a:extLst>
          </p:cNvPr>
          <p:cNvPicPr>
            <a:picLocks noChangeAspect="1"/>
          </p:cNvPicPr>
          <p:nvPr/>
        </p:nvPicPr>
        <p:blipFill>
          <a:blip r:embed="rId4"/>
          <a:stretch>
            <a:fillRect/>
          </a:stretch>
        </p:blipFill>
        <p:spPr>
          <a:xfrm>
            <a:off x="3812517" y="3018469"/>
            <a:ext cx="2441779" cy="2059054"/>
          </a:xfrm>
          <a:prstGeom prst="rect">
            <a:avLst/>
          </a:prstGeom>
        </p:spPr>
      </p:pic>
      <p:pic>
        <p:nvPicPr>
          <p:cNvPr id="26" name="Picture 25">
            <a:extLst>
              <a:ext uri="{FF2B5EF4-FFF2-40B4-BE49-F238E27FC236}">
                <a16:creationId xmlns="" xmlns:a16="http://schemas.microsoft.com/office/drawing/2014/main" id="{941548C8-EDC2-408A-9C65-16930FC8C735}"/>
              </a:ext>
            </a:extLst>
          </p:cNvPr>
          <p:cNvPicPr>
            <a:picLocks noChangeAspect="1"/>
          </p:cNvPicPr>
          <p:nvPr/>
        </p:nvPicPr>
        <p:blipFill>
          <a:blip r:embed="rId7"/>
          <a:stretch>
            <a:fillRect/>
          </a:stretch>
        </p:blipFill>
        <p:spPr>
          <a:xfrm>
            <a:off x="6571281" y="2846040"/>
            <a:ext cx="1835765" cy="2080533"/>
          </a:xfrm>
          <a:prstGeom prst="rect">
            <a:avLst/>
          </a:prstGeom>
        </p:spPr>
      </p:pic>
      <p:sp>
        <p:nvSpPr>
          <p:cNvPr id="9" name="Title 4">
            <a:extLst>
              <a:ext uri="{FF2B5EF4-FFF2-40B4-BE49-F238E27FC236}">
                <a16:creationId xmlns="" xmlns:a16="http://schemas.microsoft.com/office/drawing/2014/main" id="{7369A5D7-4E48-4831-A014-F74E52AABB9B}"/>
              </a:ext>
            </a:extLst>
          </p:cNvPr>
          <p:cNvSpPr>
            <a:spLocks noGrp="1"/>
          </p:cNvSpPr>
          <p:nvPr>
            <p:ph type="title"/>
          </p:nvPr>
        </p:nvSpPr>
        <p:spPr>
          <a:xfrm>
            <a:off x="16689" y="-10930"/>
            <a:ext cx="8568588" cy="520251"/>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dirty="0">
                <a:solidFill>
                  <a:schemeClr val="bg2"/>
                </a:solidFill>
                <a:latin typeface="+mj-lt"/>
                <a:ea typeface="Arial" panose="020B0604020202020204" pitchFamily="34" charset="0"/>
                <a:cs typeface="Arial" panose="020B0604020202020204" pitchFamily="34" charset="0"/>
              </a:rPr>
              <a:t>Univariant Analysis</a:t>
            </a:r>
            <a:endParaRPr lang="en-IN" sz="2400" b="1" i="1" dirty="0">
              <a:solidFill>
                <a:schemeClr val="bg2"/>
              </a:solidFill>
              <a:latin typeface="+mj-lt"/>
            </a:endParaRPr>
          </a:p>
        </p:txBody>
      </p:sp>
    </p:spTree>
    <p:extLst>
      <p:ext uri="{BB962C8B-B14F-4D97-AF65-F5344CB8AC3E}">
        <p14:creationId xmlns:p14="http://schemas.microsoft.com/office/powerpoint/2010/main" val="805501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 xmlns:a16="http://schemas.microsoft.com/office/drawing/2014/main" id="{8F517CA2-CBBC-42C6-AEC9-959C29550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7" y="2870175"/>
            <a:ext cx="2547703" cy="21855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 xmlns:a16="http://schemas.microsoft.com/office/drawing/2014/main" id="{A2E33684-F7F9-40D9-ADCF-5D2CBD9B0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883" y="458263"/>
            <a:ext cx="2471968" cy="2355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 xmlns:a16="http://schemas.microsoft.com/office/drawing/2014/main" id="{7B2D25FE-F3CC-4F61-9362-A40475A10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24" y="592625"/>
            <a:ext cx="2370350" cy="22067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 xmlns:a16="http://schemas.microsoft.com/office/drawing/2014/main" id="{886A617E-9652-4026-A31B-61688E8872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5253" y="2814209"/>
            <a:ext cx="2309227" cy="21512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 xmlns:a16="http://schemas.microsoft.com/office/drawing/2014/main" id="{A3ADC8BB-A980-4987-AEDA-5E641F4386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7552" y="564448"/>
            <a:ext cx="2216257" cy="22016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 xmlns:a16="http://schemas.microsoft.com/office/drawing/2014/main" id="{FEB7BF37-CE22-4928-B8C9-E27C2C1DCA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7552" y="2766146"/>
            <a:ext cx="2309227" cy="2378714"/>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4">
            <a:extLst>
              <a:ext uri="{FF2B5EF4-FFF2-40B4-BE49-F238E27FC236}">
                <a16:creationId xmlns="" xmlns:a16="http://schemas.microsoft.com/office/drawing/2014/main" id="{7FBF53D6-7C71-403D-82FC-B997598B540C}"/>
              </a:ext>
            </a:extLst>
          </p:cNvPr>
          <p:cNvSpPr>
            <a:spLocks noGrp="1"/>
          </p:cNvSpPr>
          <p:nvPr>
            <p:ph type="title"/>
          </p:nvPr>
        </p:nvSpPr>
        <p:spPr>
          <a:xfrm>
            <a:off x="0" y="4278"/>
            <a:ext cx="8537510" cy="437424"/>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400" b="1" dirty="0">
                <a:solidFill>
                  <a:schemeClr val="bg2"/>
                </a:solidFill>
                <a:latin typeface="+mj-lt"/>
                <a:ea typeface="Arial" panose="020B0604020202020204" pitchFamily="34" charset="0"/>
                <a:cs typeface="Arial" panose="020B0604020202020204" pitchFamily="34" charset="0"/>
              </a:rPr>
              <a:t>Univariant Analysis</a:t>
            </a:r>
            <a:r>
              <a:rPr lang="en-GB" sz="2400" b="1" dirty="0">
                <a:solidFill>
                  <a:schemeClr val="bg2"/>
                </a:solidFill>
                <a:latin typeface="+mj-lt"/>
                <a:ea typeface="Arial" panose="020B0604020202020204" pitchFamily="34" charset="0"/>
                <a:cs typeface="Arial" panose="020B0604020202020204" pitchFamily="34" charset="0"/>
              </a:rPr>
              <a:t> </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spTree>
    <p:extLst>
      <p:ext uri="{BB962C8B-B14F-4D97-AF65-F5344CB8AC3E}">
        <p14:creationId xmlns:p14="http://schemas.microsoft.com/office/powerpoint/2010/main" val="3022490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 xmlns:a16="http://schemas.microsoft.com/office/drawing/2014/main" id="{D35933E5-40BF-44AE-B40D-1C79B83390E1}"/>
              </a:ext>
            </a:extLst>
          </p:cNvPr>
          <p:cNvSpPr>
            <a:spLocks noGrp="1"/>
          </p:cNvSpPr>
          <p:nvPr>
            <p:ph type="title"/>
          </p:nvPr>
        </p:nvSpPr>
        <p:spPr>
          <a:xfrm>
            <a:off x="0" y="4278"/>
            <a:ext cx="8537510" cy="437424"/>
          </a:xfrm>
          <a:prstGeom prst="roundRect">
            <a:avLst/>
          </a:prstGeom>
          <a:solidFill>
            <a:srgbClr val="C00000"/>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GB" sz="2400" b="1" dirty="0">
                <a:solidFill>
                  <a:schemeClr val="bg2"/>
                </a:solidFill>
                <a:latin typeface="+mj-lt"/>
                <a:ea typeface="Arial" panose="020B0604020202020204" pitchFamily="34" charset="0"/>
                <a:cs typeface="Arial" panose="020B0604020202020204" pitchFamily="34" charset="0"/>
              </a:rPr>
              <a:t>Bi-variant analysis</a:t>
            </a:r>
            <a:r>
              <a:rPr lang="en-US" sz="2400" b="1" i="0" dirty="0">
                <a:solidFill>
                  <a:schemeClr val="bg2"/>
                </a:solidFill>
                <a:effectLst/>
                <a:latin typeface="+mj-lt"/>
                <a:ea typeface="Arial" panose="020B0604020202020204" pitchFamily="34" charset="0"/>
                <a:cs typeface="Arial" panose="020B0604020202020204" pitchFamily="34" charset="0"/>
              </a:rPr>
              <a:t> </a:t>
            </a:r>
            <a:r>
              <a:rPr lang="en-GB" sz="2400" b="1" dirty="0">
                <a:solidFill>
                  <a:schemeClr val="bg2"/>
                </a:solidFill>
                <a:latin typeface="+mj-lt"/>
              </a:rPr>
              <a:t>  </a:t>
            </a:r>
            <a:endParaRPr lang="en-IN" sz="2400" b="1" i="1" dirty="0">
              <a:solidFill>
                <a:schemeClr val="bg2"/>
              </a:solidFill>
              <a:latin typeface="+mj-lt"/>
            </a:endParaRPr>
          </a:p>
        </p:txBody>
      </p:sp>
      <p:pic>
        <p:nvPicPr>
          <p:cNvPr id="6146" name="Picture 2">
            <a:extLst>
              <a:ext uri="{FF2B5EF4-FFF2-40B4-BE49-F238E27FC236}">
                <a16:creationId xmlns="" xmlns:a16="http://schemas.microsoft.com/office/drawing/2014/main" id="{70216053-EA56-459B-A8D7-81C552DB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9" y="606489"/>
            <a:ext cx="8248261" cy="4335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1974</TotalTime>
  <Words>790</Words>
  <Application>Microsoft Office PowerPoint</Application>
  <PresentationFormat>On-screen Show (16:9)</PresentationFormat>
  <Paragraphs>139</Paragraphs>
  <Slides>29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Wingdings</vt:lpstr>
      <vt:lpstr>Roboto</vt:lpstr>
      <vt:lpstr>Montserrat</vt:lpstr>
      <vt:lpstr>Microsoft YaHei UI</vt:lpstr>
      <vt:lpstr>Simple Light</vt:lpstr>
      <vt:lpstr>Worksheet</vt:lpstr>
      <vt:lpstr>           Capstone Project-III Cardiovascular Risk predication   </vt:lpstr>
      <vt:lpstr>     </vt:lpstr>
      <vt:lpstr>  </vt:lpstr>
      <vt:lpstr>  </vt:lpstr>
      <vt:lpstr>Flow of the Project   </vt:lpstr>
      <vt:lpstr>Missing values   </vt:lpstr>
      <vt:lpstr>Univariant Analysis</vt:lpstr>
      <vt:lpstr>Univariant Analysis    </vt:lpstr>
      <vt:lpstr>Bi-variant analysis   </vt:lpstr>
      <vt:lpstr>Bi-variant analysis   </vt:lpstr>
      <vt:lpstr>Conclusions of EDA</vt:lpstr>
      <vt:lpstr>Treatment of Missing Values and Outliers </vt:lpstr>
      <vt:lpstr>After Outlier Treatment   </vt:lpstr>
      <vt:lpstr>Feature Engineering</vt:lpstr>
      <vt:lpstr>Multicollinearity   </vt:lpstr>
      <vt:lpstr>Multicollinearity</vt:lpstr>
      <vt:lpstr>Data Balancing</vt:lpstr>
      <vt:lpstr>Model development</vt:lpstr>
      <vt:lpstr> Confusion Matrix</vt:lpstr>
      <vt:lpstr>Results &amp; Model Performance</vt:lpstr>
      <vt:lpstr>Conclusions:</vt:lpstr>
      <vt:lpstr>ROC Curves</vt:lpstr>
      <vt:lpstr>Confusion Metric after Hyperparameter Tuning for all models</vt:lpstr>
      <vt:lpstr>Results &amp; Model Performance after Hyperparameter Tuning </vt:lpstr>
      <vt:lpstr>Conclusions:</vt:lpstr>
      <vt:lpstr>ROC Curves after Hyperparameter Tuning for all models</vt:lpstr>
      <vt:lpstr>Results &amp; Conclusions:</vt:lpstr>
      <vt:lpstr>Challenges faced</vt:lpstr>
      <vt:lpstr>Refences and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ABC</dc:creator>
  <cp:lastModifiedBy>krishan</cp:lastModifiedBy>
  <cp:revision>57</cp:revision>
  <dcterms:modified xsi:type="dcterms:W3CDTF">2022-09-20T11:29:00Z</dcterms:modified>
</cp:coreProperties>
</file>