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8" r:id="rId2"/>
    <p:sldId id="257" r:id="rId3"/>
    <p:sldId id="260" r:id="rId4"/>
    <p:sldId id="267" r:id="rId5"/>
    <p:sldId id="261" r:id="rId6"/>
    <p:sldId id="268" r:id="rId7"/>
    <p:sldId id="262" r:id="rId8"/>
    <p:sldId id="269" r:id="rId9"/>
    <p:sldId id="277" r:id="rId10"/>
    <p:sldId id="278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3" r:id="rId20"/>
    <p:sldId id="264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86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6272-617E-4DAF-98A7-1E249FC6E62B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06E6-DC10-44A3-83DD-EDA3C03FF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514600" cy="3048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400800"/>
            <a:ext cx="5410200" cy="288925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  <a:solidFill>
            <a:srgbClr val="008000"/>
          </a:solidFill>
        </p:spPr>
        <p:txBody>
          <a:bodyPr>
            <a:no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Clr>
                <a:srgbClr val="008000"/>
              </a:buClr>
              <a:defRPr/>
            </a:lvl1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81000"/>
            <a:ext cx="732241" cy="63866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599" y="2743200"/>
            <a:ext cx="6742113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899346"/>
            <a:ext cx="1295400" cy="11298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 txBox="1">
            <a:spLocks/>
          </p:cNvSpPr>
          <p:nvPr userDrawn="1"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CS-FYP    Hamdard University 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Project Name Here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36" y="2133600"/>
            <a:ext cx="6339563" cy="2320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04436" y="1066800"/>
            <a:ext cx="6339563" cy="10668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Smart Cattle Health Monitoring system using IoT and AI/ML 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020076"/>
            <a:ext cx="5465618" cy="83099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Department of </a:t>
            </a:r>
            <a:r>
              <a:rPr lang="en-US" sz="2000" dirty="0" smtClean="0">
                <a:solidFill>
                  <a:schemeClr val="bg1"/>
                </a:solidFill>
              </a:rPr>
              <a:t>Computing, FEST</a:t>
            </a:r>
          </a:p>
          <a:p>
            <a:pPr algn="ctr"/>
            <a:r>
              <a:rPr lang="en-US" sz="2800" dirty="0" err="1" smtClean="0">
                <a:solidFill>
                  <a:schemeClr val="bg1"/>
                </a:solidFill>
              </a:rPr>
              <a:t>Hamdard</a:t>
            </a:r>
            <a:r>
              <a:rPr lang="en-US" sz="2800" baseline="0" dirty="0" smtClean="0">
                <a:solidFill>
                  <a:schemeClr val="bg1"/>
                </a:solidFill>
              </a:rPr>
              <a:t> University </a:t>
            </a:r>
            <a:r>
              <a:rPr lang="en-US" sz="2800" dirty="0" smtClean="0">
                <a:solidFill>
                  <a:schemeClr val="bg1"/>
                </a:solidFill>
              </a:rPr>
              <a:t>  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" y="3124200"/>
            <a:ext cx="1572567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14800" y="4763869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Zunair Shahid 2422-2021</a:t>
            </a:r>
          </a:p>
          <a:p>
            <a:pPr algn="ctr"/>
            <a:r>
              <a:rPr lang="en-US" sz="2000" dirty="0" smtClean="0"/>
              <a:t>Hina </a:t>
            </a:r>
            <a:r>
              <a:rPr lang="en-US" sz="2000" dirty="0"/>
              <a:t>Roshan </a:t>
            </a:r>
            <a:r>
              <a:rPr lang="en-US" sz="2000" dirty="0" smtClean="0"/>
              <a:t>1389-2019</a:t>
            </a:r>
          </a:p>
          <a:p>
            <a:pPr algn="ctr"/>
            <a:r>
              <a:rPr lang="en-US" sz="2000" dirty="0" smtClean="0"/>
              <a:t>Supervisor: Sir Iqbal Uddin Khan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2424622" cy="523220"/>
          </a:xfrm>
          <a:prstGeom prst="rect">
            <a:avLst/>
          </a:prstGeom>
          <a:solidFill>
            <a:srgbClr val="F86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Calibri" pitchFamily="34" charset="0"/>
              </a:rPr>
              <a:t>FYP</a:t>
            </a:r>
          </a:p>
        </p:txBody>
      </p:sp>
      <p:sp>
        <p:nvSpPr>
          <p:cNvPr id="12" name="Isosceles Triangle 11"/>
          <p:cNvSpPr/>
          <p:nvPr/>
        </p:nvSpPr>
        <p:spPr>
          <a:xfrm flipV="1">
            <a:off x="4894118" y="6020076"/>
            <a:ext cx="1143000" cy="8379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345218" y="632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Version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997952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Showcasing at NIC – National Incubation Center (Cohort 13)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Hamdard University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Cattle Health Monitoring System with IoT and AI/ML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153399" cy="4495800"/>
          </a:xfrm>
        </p:spPr>
      </p:pic>
    </p:spTree>
    <p:extLst>
      <p:ext uri="{BB962C8B-B14F-4D97-AF65-F5344CB8AC3E}">
        <p14:creationId xmlns:p14="http://schemas.microsoft.com/office/powerpoint/2010/main" val="1808318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FYP 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Evaluation	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Development (IoT)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of Cloud Platform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Hardware with Cloud Platform.</a:t>
            </a:r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Evaluation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 development for cattle health prediction.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 (Urdu + English interface).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Cattle Health Monitoring System with IoT and AI/ML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4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FYP  Deliverables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ML model with cloud platform.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system monitoring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 analysis on animal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2648" y="6400800"/>
            <a:ext cx="5410200" cy="288925"/>
          </a:xfrm>
        </p:spPr>
        <p:txBody>
          <a:bodyPr/>
          <a:lstStyle/>
          <a:p>
            <a:r>
              <a:rPr lang="en-US" dirty="0"/>
              <a:t>Smart Cattle Health Monitoring System with IoT and AI/ML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Selection: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Hamdard University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Smart Cattle Health Monitoring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Survey &amp; Discussion with FYP Supervisor: Concluded that Raspberry Pi is cost-heavy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Alternative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ESP32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Selection: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Bluetooth &amp; </a:t>
            </a: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alt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8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Cost-effective, making it more feasible for adoption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Selection: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Hamdard University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2648" y="6400800"/>
            <a:ext cx="5410200" cy="288925"/>
          </a:xfrm>
        </p:spPr>
        <p:txBody>
          <a:bodyPr/>
          <a:lstStyle/>
          <a:p>
            <a:r>
              <a:rPr lang="en-US" dirty="0" smtClean="0"/>
              <a:t>Smart Cattle Health Monitoring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Microcontroller: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Arduino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Used:</a:t>
            </a:r>
            <a:endParaRPr lang="en-US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Rate Sensor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monitoring cattle heart rate.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DS18B20 Temperature Sensor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body temperature measurement.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ADXL345 Accelerometer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movement and activity tracking.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NEO-6M v2 GPS Module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location tracking.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HC-12 Bluetooth Module</a:t>
            </a:r>
            <a:r>
              <a:rPr lang="en-US" alt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wireless communication.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3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921752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Software Tools &amp; Technologies Used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</a:t>
            </a:r>
            <a:r>
              <a:rPr lang="en-US" dirty="0" smtClean="0"/>
              <a:t>Hamdard University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Project Name Here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Cloud Platform: Firebase </a:t>
            </a:r>
            <a:r>
              <a:rPr lang="en-US" b="1" dirty="0" smtClean="0"/>
              <a:t>Real time </a:t>
            </a:r>
            <a:r>
              <a:rPr lang="en-US" b="1" dirty="0"/>
              <a:t>Database</a:t>
            </a:r>
          </a:p>
          <a:p>
            <a:r>
              <a:rPr lang="en-US" dirty="0"/>
              <a:t>Used for </a:t>
            </a:r>
            <a:r>
              <a:rPr lang="en-US" b="1" dirty="0"/>
              <a:t>real-time storage</a:t>
            </a:r>
            <a:r>
              <a:rPr lang="en-US" dirty="0"/>
              <a:t> and </a:t>
            </a:r>
            <a:r>
              <a:rPr lang="en-US" b="1" dirty="0"/>
              <a:t>retrieval of sensor data</a:t>
            </a:r>
            <a:r>
              <a:rPr lang="en-US" dirty="0"/>
              <a:t>.</a:t>
            </a:r>
          </a:p>
          <a:p>
            <a:r>
              <a:rPr lang="en-US" dirty="0"/>
              <a:t>Chosen due to:</a:t>
            </a:r>
          </a:p>
          <a:p>
            <a:pPr lvl="1">
              <a:buClr>
                <a:srgbClr val="008000"/>
              </a:buClr>
              <a:buFont typeface="Wingdings" panose="05000000000000000000" pitchFamily="2" charset="2"/>
              <a:buChar char="Ø"/>
            </a:pPr>
            <a:r>
              <a:rPr lang="en-US" dirty="0"/>
              <a:t>Real-time syncing</a:t>
            </a:r>
          </a:p>
          <a:p>
            <a:pPr lvl="1">
              <a:buClr>
                <a:srgbClr val="008000"/>
              </a:buClr>
              <a:buFont typeface="Wingdings" panose="05000000000000000000" pitchFamily="2" charset="2"/>
              <a:buChar char="Ø"/>
            </a:pPr>
            <a:r>
              <a:rPr lang="en-US" dirty="0"/>
              <a:t>Easy integration with Flutter</a:t>
            </a:r>
          </a:p>
          <a:p>
            <a:pPr lvl="1">
              <a:buClr>
                <a:srgbClr val="008000"/>
              </a:buClr>
              <a:buFont typeface="Wingdings" panose="05000000000000000000" pitchFamily="2" charset="2"/>
              <a:buChar char="Ø"/>
            </a:pPr>
            <a:r>
              <a:rPr lang="en-US" dirty="0"/>
              <a:t>Free </a:t>
            </a:r>
            <a:r>
              <a:rPr lang="en-US" dirty="0" smtClean="0"/>
              <a:t>tier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7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921752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Software Tools &amp; Technologies Used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</a:t>
            </a:r>
            <a:r>
              <a:rPr lang="en-US" dirty="0" smtClean="0"/>
              <a:t>Hamdard </a:t>
            </a:r>
            <a:r>
              <a:rPr lang="en-US" dirty="0" smtClean="0"/>
              <a:t>University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Cattle Health Monitoring System with IoT and AI/ML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Machine Learning: Python (</a:t>
            </a:r>
            <a:r>
              <a:rPr lang="en-US" b="1" dirty="0" err="1"/>
              <a:t>scikit</a:t>
            </a:r>
            <a:r>
              <a:rPr lang="en-US" b="1" dirty="0"/>
              <a:t>-learn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Developed a </a:t>
            </a:r>
            <a:r>
              <a:rPr lang="en-US" b="1" dirty="0"/>
              <a:t>Logistic Regression</a:t>
            </a:r>
            <a:r>
              <a:rPr lang="en-US" dirty="0"/>
              <a:t> model for cattle health prediction.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Trained on </a:t>
            </a:r>
            <a:r>
              <a:rPr lang="en-US" b="1" dirty="0"/>
              <a:t>local machine</a:t>
            </a:r>
            <a:r>
              <a:rPr lang="en-US" dirty="0"/>
              <a:t> using real collected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31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921752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Software Tools &amp; Technologies Used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</a:t>
            </a:r>
            <a:r>
              <a:rPr lang="en-US" dirty="0" smtClean="0"/>
              <a:t> </a:t>
            </a:r>
            <a:r>
              <a:rPr lang="en-US" dirty="0" smtClean="0"/>
              <a:t>Hamdard University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Cattle Health Monitoring System with IoT and AI/ML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Model Deployment: Flask + </a:t>
            </a:r>
            <a:r>
              <a:rPr lang="en-US" b="1" dirty="0" err="1"/>
              <a:t>ngrok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ML model hosted using </a:t>
            </a:r>
            <a:r>
              <a:rPr lang="en-US" b="1" dirty="0"/>
              <a:t>Flask (Python web framework)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Exposed locally running API using </a:t>
            </a:r>
            <a:r>
              <a:rPr lang="en-US" b="1" dirty="0" err="1"/>
              <a:t>ngrok</a:t>
            </a:r>
            <a:r>
              <a:rPr lang="en-US" dirty="0"/>
              <a:t> for public access.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Ensured real-time integration with Firebase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6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921752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Software Tools &amp; Technologies Used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</a:t>
            </a:r>
            <a:r>
              <a:rPr lang="en-US" dirty="0" smtClean="0"/>
              <a:t> </a:t>
            </a:r>
            <a:r>
              <a:rPr lang="en-US" dirty="0" smtClean="0"/>
              <a:t>Hamdard University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Cattle Health Monitoring System with IoT and AI/ML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Testing Tool: Postman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to </a:t>
            </a:r>
            <a:r>
              <a:rPr lang="en-US" b="1" dirty="0"/>
              <a:t>test API endpoints</a:t>
            </a:r>
            <a:r>
              <a:rPr lang="en-US" dirty="0"/>
              <a:t> and validate ML model predictions.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Simulated real-time data submission from sensors.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72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Project Plan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Cattle Health Monitoring System with IoT and AI/ML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Hamdard University </a:t>
            </a:r>
            <a:endParaRPr lang="en-US" dirty="0"/>
          </a:p>
        </p:txBody>
      </p:sp>
      <p:pic>
        <p:nvPicPr>
          <p:cNvPr id="7" name="Content Placeholder 9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5534" y="1765997"/>
            <a:ext cx="8479081" cy="433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Problem Statement </a:t>
            </a:r>
          </a:p>
          <a:p>
            <a:r>
              <a:rPr lang="en-US" sz="2400" dirty="0" smtClean="0"/>
              <a:t>Objective</a:t>
            </a:r>
          </a:p>
          <a:p>
            <a:r>
              <a:rPr lang="en-US" sz="2400" dirty="0" smtClean="0"/>
              <a:t>FYP Scope</a:t>
            </a:r>
          </a:p>
          <a:p>
            <a:r>
              <a:rPr lang="en-US" sz="2400" dirty="0" smtClean="0"/>
              <a:t>Our </a:t>
            </a:r>
            <a:r>
              <a:rPr lang="en-US" sz="2400" dirty="0" smtClean="0"/>
              <a:t>methodology</a:t>
            </a:r>
          </a:p>
          <a:p>
            <a:r>
              <a:rPr lang="en-US" sz="2400" dirty="0"/>
              <a:t>Showcasing at NIC</a:t>
            </a:r>
            <a:endParaRPr lang="en-US" sz="2400" dirty="0" smtClean="0"/>
          </a:p>
          <a:p>
            <a:r>
              <a:rPr lang="en-US" sz="2400" dirty="0"/>
              <a:t>FYP Deliverables </a:t>
            </a:r>
            <a:endParaRPr lang="en-US" sz="2400" dirty="0" smtClean="0"/>
          </a:p>
          <a:p>
            <a:r>
              <a:rPr lang="en-US" sz="2400" dirty="0" smtClean="0"/>
              <a:t>Hardware </a:t>
            </a:r>
            <a:r>
              <a:rPr lang="en-US" sz="2400" dirty="0" smtClean="0"/>
              <a:t>Selection</a:t>
            </a:r>
          </a:p>
          <a:p>
            <a:r>
              <a:rPr lang="en-US" sz="2400" dirty="0"/>
              <a:t>Software Tools &amp; Technologies Used</a:t>
            </a:r>
            <a:endParaRPr lang="en-US" sz="2400" dirty="0" smtClean="0"/>
          </a:p>
          <a:p>
            <a:r>
              <a:rPr lang="en-US" sz="2400" dirty="0" smtClean="0"/>
              <a:t>Our Project Plan</a:t>
            </a:r>
          </a:p>
          <a:p>
            <a:r>
              <a:rPr lang="en-US" sz="2400" dirty="0" smtClean="0"/>
              <a:t>Budget References 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Smart Cattle Health Monitoring System with IoT and AI/ML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/ Costing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06797"/>
            <a:ext cx="8153400" cy="448260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Cattle Health Monitoring System with IoT and AI/ML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</a:t>
            </a:r>
            <a:r>
              <a:rPr lang="en-US" dirty="0" smtClean="0"/>
              <a:t> </a:t>
            </a:r>
            <a:r>
              <a:rPr lang="en-US" dirty="0" smtClean="0"/>
              <a:t>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[1] Punjab Livestock &amp; Dairy Development Department, "Livestock Contribution," [Online]. Available: https://livestock.punjab.gov.pk/livestock-contribution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Cattle Health Monitoring System with IoT and AI/ML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continuously monitoring cattle health parameters like temperature, heart rate and movement, along with difficulties in tracking cattle location, lead to inefficiencies in managing the herd effectively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statement:</a:t>
            </a:r>
            <a:endParaRPr lang="en-US" sz="3300" b="1" dirty="0"/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Livestock plays an important role in the uplift of the rural economy. It's share in the National GDP is 14.36% and it contributes 62.68% to Agricultural GDP. [1]</a:t>
            </a:r>
          </a:p>
          <a:p>
            <a:pPr marL="0" indent="0"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livestock farming methods in Pakistan are outdated and inefficient which leads issues mentioned in problem statement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Smart </a:t>
            </a:r>
            <a:r>
              <a:rPr lang="en-US" dirty="0"/>
              <a:t>Cattle Health Monitoring System with IoT and AI/ML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Smart cattle monitoring system using IoT sensors to collect and AI/ML is to analyze, and provide understanding into cattle health, activities, ultimately improving farm management decisions and farm productivity.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Farmers with Intelligent Cattle Care”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Cattle Health Monitoring System with IoT and AI/ML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FYP Scope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encompasses the design, development, deployment, of a smart cattle monitoring system. This includes: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Selection and integration of sensors (Body temperature, heart rate) with microcontroller.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of GPS modules and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of mobile applications (Urdu &amp;English) for data visualization and management.</a:t>
            </a:r>
            <a:endParaRPr lang="en-US" sz="3200" dirty="0" smtClean="0"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Cattle Health Monitoring System with IoT and AI/ML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6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FYP Scope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AI/ML algorithms for health monitoring and predict status of the cattle health.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cloud services for data storage and processing.</a:t>
            </a:r>
          </a:p>
          <a:p>
            <a:pPr algn="just">
              <a:buSzPct val="80000"/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number of cattle and selected number of attributes.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Smart Cattle Health Monitoring System with IoT and AI/ML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Fall Approach: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The Waterfall approach will be used for the Smart Cattle Monitoring System. This methodology is ideal for this project because the requirements and outcomes are already well-defined and understood. Using the Waterfall approach ensures a structured and sequential development process, allowing each phase to be completed before moving on to the next.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7248" y="6400800"/>
            <a:ext cx="5410200" cy="288925"/>
          </a:xfrm>
        </p:spPr>
        <p:txBody>
          <a:bodyPr/>
          <a:lstStyle/>
          <a:p>
            <a:r>
              <a:rPr lang="en-US" dirty="0"/>
              <a:t>Smart Cattle Health Monitoring System with IoT and AI/ML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7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Methodology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(cont’d)</a:t>
            </a:r>
            <a:r>
              <a:rPr lang="en-US" dirty="0">
                <a:solidFill>
                  <a:schemeClr val="dk2"/>
                </a:solidFill>
                <a:latin typeface="Times New Roman" panose="02020603050405020304" pitchFamily="18" charset="0"/>
                <a:ea typeface="Twentieth Century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2648" y="6400800"/>
            <a:ext cx="5410200" cy="288925"/>
          </a:xfrm>
        </p:spPr>
        <p:txBody>
          <a:bodyPr/>
          <a:lstStyle/>
          <a:p>
            <a:r>
              <a:rPr lang="en-US" dirty="0"/>
              <a:t>Smart Cattle Health Monitoring System with IoT and AI/ML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Hamdard University </a:t>
            </a:r>
            <a:endParaRPr lang="en-US" dirty="0"/>
          </a:p>
        </p:txBody>
      </p:sp>
      <p:pic>
        <p:nvPicPr>
          <p:cNvPr id="7" name="Content Placeholder 8" descr="WATERFALL MODEL IN SDLC: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0104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91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997952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Showcasing at NIC – National Incubation Center (Cohort 13)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CS-FYP  Hamdard University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12648" y="6400800"/>
            <a:ext cx="5410200" cy="288925"/>
          </a:xfrm>
        </p:spPr>
        <p:txBody>
          <a:bodyPr/>
          <a:lstStyle/>
          <a:p>
            <a:r>
              <a:rPr lang="en-US" dirty="0"/>
              <a:t>Smart Cattle Health Monitoring System with IoT and AI/ML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had the amazing opportunity to </a:t>
            </a:r>
            <a:r>
              <a:rPr lang="en-US" b="1" dirty="0"/>
              <a:t>present our FYP at NIC</a:t>
            </a:r>
            <a:r>
              <a:rPr lang="en-US" dirty="0"/>
              <a:t> as part of </a:t>
            </a:r>
            <a:r>
              <a:rPr lang="en-US" b="1" dirty="0"/>
              <a:t>Cohort 13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 of </a:t>
            </a:r>
            <a:r>
              <a:rPr lang="en-US" b="1" dirty="0"/>
              <a:t>625 startups that applied</a:t>
            </a:r>
            <a:r>
              <a:rPr lang="en-US" dirty="0"/>
              <a:t>, only </a:t>
            </a:r>
            <a:r>
              <a:rPr lang="en-US" b="1" dirty="0"/>
              <a:t>125 were shortlisted</a:t>
            </a:r>
            <a:r>
              <a:rPr lang="en-US" dirty="0"/>
              <a:t>, and we were proud to be one of them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experience gave us a chance to </a:t>
            </a:r>
            <a:r>
              <a:rPr lang="en-US" b="1" dirty="0"/>
              <a:t>connect with industry mentors</a:t>
            </a:r>
            <a:r>
              <a:rPr lang="en-US" dirty="0"/>
              <a:t>, receive real feedback, and </a:t>
            </a:r>
            <a:r>
              <a:rPr lang="en-US" b="1" dirty="0"/>
              <a:t>see our idea through a startup lens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4504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134</TotalTime>
  <Words>984</Words>
  <Application>Microsoft Office PowerPoint</Application>
  <PresentationFormat>On-screen Show (4:3)</PresentationFormat>
  <Paragraphs>162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Times New Roman</vt:lpstr>
      <vt:lpstr>Tw Cen MT</vt:lpstr>
      <vt:lpstr>Twentieth Century</vt:lpstr>
      <vt:lpstr>Wingdings</vt:lpstr>
      <vt:lpstr>Wingdings 2</vt:lpstr>
      <vt:lpstr>Median</vt:lpstr>
      <vt:lpstr>PowerPoint Presentation</vt:lpstr>
      <vt:lpstr>Summary </vt:lpstr>
      <vt:lpstr>Problem Statement </vt:lpstr>
      <vt:lpstr>Objective</vt:lpstr>
      <vt:lpstr>FYP Scope </vt:lpstr>
      <vt:lpstr>FYP Scope (cont’d) </vt:lpstr>
      <vt:lpstr>Our Methodology </vt:lpstr>
      <vt:lpstr>Our Methodology (cont’d) </vt:lpstr>
      <vt:lpstr>Showcasing at NIC – National Incubation Center (Cohort 13)</vt:lpstr>
      <vt:lpstr>Showcasing at NIC – National Incubation Center (Cohort 13)</vt:lpstr>
      <vt:lpstr>FYP  Deliverables</vt:lpstr>
      <vt:lpstr>FYP  Deliverables (cont’d) </vt:lpstr>
      <vt:lpstr>Hardware Selection:</vt:lpstr>
      <vt:lpstr>Hardware Selection:</vt:lpstr>
      <vt:lpstr>Software Tools &amp; Technologies Used</vt:lpstr>
      <vt:lpstr>Software Tools &amp; Technologies Used</vt:lpstr>
      <vt:lpstr>Software Tools &amp; Technologies Used</vt:lpstr>
      <vt:lpstr>Software Tools &amp; Technologies Used</vt:lpstr>
      <vt:lpstr>Our Project Plan  </vt:lpstr>
      <vt:lpstr>Budget / Costing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Ur Rehman</dc:creator>
  <cp:lastModifiedBy>user</cp:lastModifiedBy>
  <cp:revision>57</cp:revision>
  <dcterms:created xsi:type="dcterms:W3CDTF">2015-09-23T05:32:20Z</dcterms:created>
  <dcterms:modified xsi:type="dcterms:W3CDTF">2025-07-06T14:28:53Z</dcterms:modified>
</cp:coreProperties>
</file>