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  <p:sldMasterId id="2147483652" r:id="rId2"/>
    <p:sldMasterId id="2147483660" r:id="rId3"/>
    <p:sldMasterId id="2147483664" r:id="rId4"/>
    <p:sldMasterId id="2147483670" r:id="rId5"/>
    <p:sldMasterId id="2147483672" r:id="rId6"/>
    <p:sldMasterId id="2147483674" r:id="rId7"/>
    <p:sldMasterId id="2147483676" r:id="rId8"/>
    <p:sldMasterId id="2147483678" r:id="rId9"/>
    <p:sldMasterId id="2147483680" r:id="rId10"/>
    <p:sldMasterId id="2147483682" r:id="rId11"/>
    <p:sldMasterId id="2147483684" r:id="rId12"/>
    <p:sldMasterId id="2147483686" r:id="rId13"/>
    <p:sldMasterId id="2147483688" r:id="rId14"/>
    <p:sldMasterId id="2147483704" r:id="rId15"/>
  </p:sldMasterIdLst>
  <p:notesMasterIdLst>
    <p:notesMasterId r:id="rId24"/>
  </p:notesMasterIdLst>
  <p:sldIdLst>
    <p:sldId id="256" r:id="rId16"/>
    <p:sldId id="257" r:id="rId17"/>
    <p:sldId id="258" r:id="rId18"/>
    <p:sldId id="265" r:id="rId19"/>
    <p:sldId id="259" r:id="rId20"/>
    <p:sldId id="260" r:id="rId21"/>
    <p:sldId id="266" r:id="rId22"/>
    <p:sldId id="263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89" d="100"/>
          <a:sy n="89" d="100"/>
        </p:scale>
        <p:origin x="7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9D05C-1226-4152-8043-8784216544E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1F5AF-CB17-4FA6-AE82-9B4CFA85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4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D14D-7416-8BD3-5204-D0D5FC10E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96AF1-140F-F76B-7E7B-CCCB08D7B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6E471-D525-049F-FD7A-FDADB2C59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DAA-BFB9-4526-A108-6DE348195A8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0C74E-9638-8081-768E-F8F4D3D4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C5BC4-09D0-35B0-23B5-5968A62E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7515-5CBF-4258-85F9-DDA5B5EF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4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304A-AE4A-7332-CD06-8BBB8956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8C463-E637-AD1A-3B46-2DD70104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B1FA4-993C-928E-D2F1-3CDEB137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DAA-BFB9-4526-A108-6DE348195A8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E0F7D-5FCC-EA61-661F-506DDA25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5B6CA-3CFD-1B3F-CC5B-B672DC95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7515-5CBF-4258-85F9-DDA5B5EF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14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E79E-0E1F-FD46-5A5E-DD352B44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A2890-71D0-3168-6361-45CFA9361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792B9-EF89-AA86-3790-9D54203E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DAA-BFB9-4526-A108-6DE348195A8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29938-779E-7629-FE83-B617E4D1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DECF1-CF58-9BA7-5440-94616554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7515-5CBF-4258-85F9-DDA5B5EF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8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023D-8F50-7619-81F3-7452E2F5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B759E-DD36-E740-13BD-96A841168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FD679-7A33-19AA-2C19-2D7C74939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A4D70-11B5-E651-9C3C-ABA217185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DAA-BFB9-4526-A108-6DE348195A8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84880-EB0E-AC58-CC9D-E7B5188F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BE72C-D590-8DE7-1A4B-885465C1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7515-5CBF-4258-85F9-DDA5B5EF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82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98C0-B3EF-E404-773F-0CEDE9539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89E5A-C31D-D19B-C463-66E41E8D0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8EF9E-219B-272E-257B-447D8EBE6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F98D1-288B-BBA4-BAD2-09B5973FCE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8076E-946E-1F7E-D838-F31A798F5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6A4AF-76DA-7A1E-177C-1E0CF2E4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DAA-BFB9-4526-A108-6DE348195A8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B53EB-4E58-CB26-C758-C59714058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05981-5CBD-4BDE-78E6-F7791CA2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7515-5CBF-4258-85F9-DDA5B5EF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1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7472-FFA2-8BD1-CCCF-0037FAF6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43AD7-FF73-93C8-97F5-E860D6B0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DAA-BFB9-4526-A108-6DE348195A8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C9F99-967B-DEE9-B66F-1CF1D0F9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5FDCE-E86B-6DB8-44D7-88CA8583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7515-5CBF-4258-85F9-DDA5B5EF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95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083F1-C0C1-E34D-0E5B-FF2531FA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DAA-BFB9-4526-A108-6DE348195A8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70519-E617-16CD-57AA-F44FFB5D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EE3BB-BA5E-47AB-B59F-73D5D2B3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7515-5CBF-4258-85F9-DDA5B5EF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21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D568-9A92-FD8A-0CCE-F9EB9A298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EB857-3B73-0490-85C0-ECAEAC0B3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C3493-10EA-8F45-84D9-1040AB88C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40FEF-1133-B596-EB68-C513B166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DAA-BFB9-4526-A108-6DE348195A8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C11E4-DB57-6BF6-5123-4B0CDCB4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3ABE2-8426-81D7-F59C-A1352BE4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7515-5CBF-4258-85F9-DDA5B5EF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69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AE50-E054-6066-8AD5-561C2B88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E11DC-8A38-452A-4E46-6F2E34A0A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D8752-41CF-71BD-7207-63116799F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B478B-C971-2478-7B6D-948394D7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DAA-BFB9-4526-A108-6DE348195A8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94140-E373-7654-8FF2-3FA9962B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3DACE-5E25-6B72-7C50-898A3D65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7515-5CBF-4258-85F9-DDA5B5EF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884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3377-4874-7FAD-806C-9CAC4D461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58975-67AA-70D0-8FAE-2B96045A8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806C1-FCD4-14F8-38EF-3E7B52473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DAA-BFB9-4526-A108-6DE348195A8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4D3CF-DF7C-6773-75C4-762263DE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B78CA-2BBC-5473-E67A-27A61BF4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7515-5CBF-4258-85F9-DDA5B5EF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306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3F323-77A0-8E24-B6A1-EAD523945D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E2D21-16A4-C4DA-AD03-9FF105F41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2007B-49A9-8314-3C84-6D12C935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DAA-BFB9-4526-A108-6DE348195A8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A73FC-F657-7586-A514-86990894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96E41-AC52-CF8E-DF57-8A054DC7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7515-5CBF-4258-85F9-DDA5B5EF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458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44600" y="238320"/>
            <a:ext cx="54997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34180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44600" y="238320"/>
            <a:ext cx="54997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44600" y="238320"/>
            <a:ext cx="54997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44600" y="238320"/>
            <a:ext cx="54997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84120" y="1349640"/>
            <a:ext cx="6575760" cy="1378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Funnel Display"/>
                <a:ea typeface="Funnel Display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7" name="Google Shape;49;p11"/>
          <p:cNvCxnSpPr/>
          <p:nvPr/>
        </p:nvCxnSpPr>
        <p:spPr>
          <a:xfrm>
            <a:off x="218520" y="272520"/>
            <a:ext cx="87069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8" name="Google Shape;50;p11"/>
          <p:cNvCxnSpPr/>
          <p:nvPr/>
        </p:nvCxnSpPr>
        <p:spPr>
          <a:xfrm>
            <a:off x="218520" y="4870800"/>
            <a:ext cx="87069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716280" y="656640"/>
            <a:ext cx="4872600" cy="1103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657760" y="2524680"/>
            <a:ext cx="2454120" cy="1620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1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8" name="PlaceHolder 2"/>
          <p:cNvSpPr>
            <a:spLocks noGrp="1"/>
          </p:cNvSpPr>
          <p:nvPr>
            <p:ph type="title"/>
          </p:nvPr>
        </p:nvSpPr>
        <p:spPr>
          <a:xfrm>
            <a:off x="4903920" y="529200"/>
            <a:ext cx="3564720" cy="4118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88;p22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91;p23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3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101DF-C17A-4734-D015-07C91D968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1ADA1-80CA-8F49-4CEB-33AA0E630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AC4E-37D2-2704-0C34-53BD01CE9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69DAA-BFB9-4526-A108-6DE348195A8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E7F06-E987-3354-9B86-0868D2473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84CBD-6B16-224F-7A3E-E587D9D6D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D7515-5CBF-4258-85F9-DDA5B5EFA0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0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229000" y="2268720"/>
            <a:ext cx="3334680" cy="605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734120" y="0"/>
            <a:ext cx="3203640" cy="2612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1683720" cy="2612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12222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0" y="2664000"/>
            <a:ext cx="3287520" cy="2479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5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3336120" y="2664000"/>
            <a:ext cx="1606680" cy="2479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1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cxnSp>
        <p:nvCxnSpPr>
          <p:cNvPr id="23" name="Google Shape;71;p16"/>
          <p:cNvCxnSpPr/>
          <p:nvPr/>
        </p:nvCxnSpPr>
        <p:spPr>
          <a:xfrm>
            <a:off x="8915400" y="357840"/>
            <a:ext cx="360" cy="442800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76;p18"/>
          <p:cNvPicPr/>
          <p:nvPr/>
        </p:nvPicPr>
        <p:blipFill>
          <a:blip r:embed="rId3"/>
          <a:srcRect t="7797" b="7805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sp>
        <p:nvSpPr>
          <p:cNvPr id="27" name="Google Shape;77;p18"/>
          <p:cNvSpPr/>
          <p:nvPr/>
        </p:nvSpPr>
        <p:spPr>
          <a:xfrm>
            <a:off x="243360" y="259560"/>
            <a:ext cx="8656920" cy="46242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43960" y="457920"/>
            <a:ext cx="8055720" cy="4189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20000" y="52128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20000" y="1160640"/>
            <a:ext cx="7703640" cy="411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pic>
        <p:nvPicPr>
          <p:cNvPr id="39" name="Google Shape;22;p4"/>
          <p:cNvPicPr/>
          <p:nvPr/>
        </p:nvPicPr>
        <p:blipFill>
          <a:blip r:embed="rId3"/>
          <a:srcRect l="49530" r="49530"/>
          <a:stretch/>
        </p:blipFill>
        <p:spPr>
          <a:xfrm rot="5400000">
            <a:off x="4536720" y="591480"/>
            <a:ext cx="120960" cy="8736840"/>
          </a:xfrm>
          <a:prstGeom prst="rect">
            <a:avLst/>
          </a:prstGeom>
          <a:ln w="0">
            <a:noFill/>
          </a:ln>
        </p:spPr>
      </p:pic>
      <p:cxnSp>
        <p:nvCxnSpPr>
          <p:cNvPr id="40" name="Google Shape;23;p4"/>
          <p:cNvCxnSpPr/>
          <p:nvPr/>
        </p:nvCxnSpPr>
        <p:spPr>
          <a:xfrm>
            <a:off x="218520" y="235800"/>
            <a:ext cx="87069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27;p5"/>
          <p:cNvCxnSpPr/>
          <p:nvPr/>
        </p:nvCxnSpPr>
        <p:spPr>
          <a:xfrm>
            <a:off x="218520" y="235800"/>
            <a:ext cx="87069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48" name="Google Shape;30;p6"/>
          <p:cNvCxnSpPr/>
          <p:nvPr/>
        </p:nvCxnSpPr>
        <p:spPr>
          <a:xfrm>
            <a:off x="218520" y="235800"/>
            <a:ext cx="87069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483720" y="529200"/>
            <a:ext cx="4644000" cy="1139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28600" y="238320"/>
            <a:ext cx="3008520" cy="4676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57280" y="1771920"/>
            <a:ext cx="5657040" cy="1679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cxnSp>
        <p:nvCxnSpPr>
          <p:cNvPr id="53" name="Google Shape;37;p8"/>
          <p:cNvCxnSpPr/>
          <p:nvPr/>
        </p:nvCxnSpPr>
        <p:spPr>
          <a:xfrm>
            <a:off x="218520" y="252360"/>
            <a:ext cx="87069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  <p:cxnSp>
        <p:nvCxnSpPr>
          <p:cNvPr id="54" name="Google Shape;38;p8"/>
          <p:cNvCxnSpPr/>
          <p:nvPr/>
        </p:nvCxnSpPr>
        <p:spPr>
          <a:xfrm>
            <a:off x="218520" y="4890960"/>
            <a:ext cx="87069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47949" y="831240"/>
            <a:ext cx="7648101" cy="77404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4800" b="1" dirty="0" err="1"/>
              <a:t>EncryptEase</a:t>
            </a:r>
            <a:endParaRPr lang="fr-FR" sz="4800" b="1" strike="noStrike" spc="-1" dirty="0">
              <a:solidFill>
                <a:schemeClr val="dk1"/>
              </a:solidFill>
              <a:cs typeface="Times New Roman" panose="02020603050405020304" pitchFamily="18" charset="0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556920" y="2926753"/>
            <a:ext cx="2089782" cy="208057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Zunaira 235051</a:t>
            </a:r>
            <a:endParaRPr lang="en" sz="1600" b="1" spc="-1" dirty="0">
              <a:solidFill>
                <a:schemeClr val="dk1"/>
              </a:solidFill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1" spc="-1" dirty="0">
                <a:solidFill>
                  <a:schemeClr val="dk1"/>
                </a:solidFill>
              </a:rPr>
              <a:t>Javeria 235031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0000"/>
                </a:solidFill>
              </a:rPr>
              <a:t>Hajra 235063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000000"/>
                </a:solidFill>
              </a:rPr>
              <a:t>Fakhra 235057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Maimona 235056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1" spc="-1" dirty="0">
                <a:solidFill>
                  <a:srgbClr val="000000"/>
                </a:solidFill>
              </a:rPr>
              <a:t>Laiba 235043</a:t>
            </a:r>
          </a:p>
        </p:txBody>
      </p:sp>
      <p:cxnSp>
        <p:nvCxnSpPr>
          <p:cNvPr id="66" name="Google Shape;100;p24"/>
          <p:cNvCxnSpPr/>
          <p:nvPr/>
        </p:nvCxnSpPr>
        <p:spPr>
          <a:xfrm>
            <a:off x="556920" y="678600"/>
            <a:ext cx="80301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 idx="4294967295"/>
          </p:nvPr>
        </p:nvSpPr>
        <p:spPr>
          <a:xfrm>
            <a:off x="698643" y="297969"/>
            <a:ext cx="3873357" cy="82232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trike="noStrike" spc="-1" dirty="0">
                <a:solidFill>
                  <a:schemeClr val="dk1"/>
                </a:solidFill>
                <a:ea typeface="Funnel Display"/>
                <a:cs typeface="Times New Roman" panose="02020603050405020304" pitchFamily="18" charset="0"/>
              </a:rPr>
              <a:t>Introduction</a:t>
            </a:r>
            <a:endParaRPr lang="fr-FR" sz="4000" b="1" strike="noStrike" spc="-1" dirty="0">
              <a:solidFill>
                <a:schemeClr val="dk1"/>
              </a:solidFill>
              <a:cs typeface="Times New Roman" panose="02020603050405020304" pitchFamily="18" charset="0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 idx="4294967295"/>
          </p:nvPr>
        </p:nvSpPr>
        <p:spPr>
          <a:xfrm>
            <a:off x="537278" y="1297382"/>
            <a:ext cx="7770812" cy="34194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514350" indent="-285750"/>
            <a:r>
              <a:rPr lang="en-US" sz="2000" b="0" strike="noStrike" spc="-1" dirty="0">
                <a:solidFill>
                  <a:schemeClr val="dk1"/>
                </a:solidFill>
                <a:ea typeface="DM Sans"/>
                <a:cs typeface="Times New Roman" panose="02020603050405020304" pitchFamily="18" charset="0"/>
              </a:rPr>
              <a:t>This project is a Secure Encryption App with a graphical user interface.</a:t>
            </a:r>
          </a:p>
          <a:p>
            <a:pPr marL="514350" indent="-285750"/>
            <a:r>
              <a:rPr lang="en-US" sz="2000" b="0" strike="noStrike" spc="-1" dirty="0">
                <a:solidFill>
                  <a:schemeClr val="dk1"/>
                </a:solidFill>
                <a:ea typeface="DM Sans"/>
                <a:cs typeface="Times New Roman" panose="02020603050405020304" pitchFamily="18" charset="0"/>
              </a:rPr>
              <a:t>We used Python and Tkinter to build the app.</a:t>
            </a:r>
          </a:p>
          <a:p>
            <a:pPr marL="514350" indent="-285750"/>
            <a:r>
              <a:rPr lang="en-US" sz="2000" b="0" strike="noStrike" spc="-1" dirty="0">
                <a:solidFill>
                  <a:schemeClr val="dk1"/>
                </a:solidFill>
                <a:ea typeface="DM Sans"/>
                <a:cs typeface="Times New Roman" panose="02020603050405020304" pitchFamily="18" charset="0"/>
              </a:rPr>
              <a:t>The main features include:</a:t>
            </a:r>
          </a:p>
          <a:p>
            <a:pPr marL="1085850" indent="-342900">
              <a:buFont typeface="Wingdings" panose="05000000000000000000" pitchFamily="2" charset="2"/>
              <a:buChar char="Ø"/>
            </a:pPr>
            <a:r>
              <a:rPr lang="en-US" sz="2000" b="0" strike="noStrike" spc="-1" dirty="0">
                <a:solidFill>
                  <a:schemeClr val="dk1"/>
                </a:solidFill>
                <a:ea typeface="DM Sans"/>
                <a:cs typeface="Times New Roman" panose="02020603050405020304" pitchFamily="18" charset="0"/>
              </a:rPr>
              <a:t>Text and file encryption</a:t>
            </a:r>
          </a:p>
          <a:p>
            <a:pPr marL="1085850" indent="-342900">
              <a:buFont typeface="Wingdings" panose="05000000000000000000" pitchFamily="2" charset="2"/>
              <a:buChar char="Ø"/>
            </a:pPr>
            <a:r>
              <a:rPr lang="en-US" sz="2000" b="0" strike="noStrike" spc="-1" dirty="0">
                <a:solidFill>
                  <a:schemeClr val="dk1"/>
                </a:solidFill>
                <a:ea typeface="DM Sans"/>
                <a:cs typeface="Times New Roman" panose="02020603050405020304" pitchFamily="18" charset="0"/>
              </a:rPr>
              <a:t>User login and registration system</a:t>
            </a:r>
          </a:p>
          <a:p>
            <a:pPr marL="1085850" indent="-342900">
              <a:buFont typeface="Wingdings" panose="05000000000000000000" pitchFamily="2" charset="2"/>
              <a:buChar char="Ø"/>
            </a:pPr>
            <a:r>
              <a:rPr lang="en-US" sz="2000" b="0" strike="noStrike" spc="-1" dirty="0">
                <a:solidFill>
                  <a:schemeClr val="dk1"/>
                </a:solidFill>
                <a:ea typeface="DM Sans"/>
                <a:cs typeface="Times New Roman" panose="02020603050405020304" pitchFamily="18" charset="0"/>
              </a:rPr>
              <a:t>Digital signature verification using RSA</a:t>
            </a:r>
          </a:p>
          <a:p>
            <a:pPr marL="514350" indent="-285750"/>
            <a:r>
              <a:rPr lang="en-US" sz="2000" b="0" strike="noStrike" spc="-1" dirty="0">
                <a:solidFill>
                  <a:schemeClr val="dk1"/>
                </a:solidFill>
                <a:ea typeface="DM Sans"/>
                <a:cs typeface="Times New Roman" panose="02020603050405020304" pitchFamily="18" charset="0"/>
              </a:rPr>
              <a:t>The goal is to create a simple and secure tool to protect text and files using </a:t>
            </a:r>
            <a:r>
              <a:rPr lang="en-US" sz="2000" b="1" strike="noStrike" spc="-1" dirty="0">
                <a:solidFill>
                  <a:schemeClr val="dk1"/>
                </a:solidFill>
                <a:ea typeface="DM Sans"/>
                <a:cs typeface="Times New Roman" panose="02020603050405020304" pitchFamily="18" charset="0"/>
              </a:rPr>
              <a:t>custom encryption and digital signatures.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 idx="4294967295"/>
          </p:nvPr>
        </p:nvSpPr>
        <p:spPr>
          <a:xfrm>
            <a:off x="830394" y="618845"/>
            <a:ext cx="7291387" cy="66675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500" b="1" spc="-1" dirty="0">
                <a:solidFill>
                  <a:schemeClr val="dk1"/>
                </a:solidFill>
              </a:rPr>
              <a:t>Encryption Algorithm</a:t>
            </a:r>
            <a:endParaRPr lang="fr-FR" sz="4500" b="1" strike="noStrike" spc="-1" dirty="0">
              <a:solidFill>
                <a:schemeClr val="dk1"/>
              </a:solidFill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subTitle" idx="4294967295"/>
          </p:nvPr>
        </p:nvSpPr>
        <p:spPr>
          <a:xfrm>
            <a:off x="754062" y="1742739"/>
            <a:ext cx="7635875" cy="188925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marL="571500" indent="-342900"/>
            <a:r>
              <a:rPr lang="en-US" sz="2000" b="0" strike="noStrike" spc="-1" dirty="0">
                <a:solidFill>
                  <a:schemeClr val="dk1"/>
                </a:solidFill>
                <a:ea typeface="DM Sans"/>
              </a:rPr>
              <a:t>Each character in the text is modified using a key.</a:t>
            </a:r>
          </a:p>
          <a:p>
            <a:pPr marL="571500" indent="-342900"/>
            <a:r>
              <a:rPr lang="en-US" sz="2000" b="0" strike="noStrike" spc="-1" dirty="0">
                <a:solidFill>
                  <a:schemeClr val="dk1"/>
                </a:solidFill>
                <a:ea typeface="DM Sans"/>
              </a:rPr>
              <a:t>The key changes slightly for each character to make the encryption stronger.</a:t>
            </a:r>
          </a:p>
          <a:p>
            <a:pPr marL="571500" indent="-342900"/>
            <a:r>
              <a:rPr lang="en-US" sz="2000" b="0" strike="noStrike" spc="-1" dirty="0">
                <a:solidFill>
                  <a:schemeClr val="dk1"/>
                </a:solidFill>
                <a:ea typeface="DM Sans"/>
              </a:rPr>
              <a:t>This algorithm is simple but good for basic understanding and 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AF89D8-6EEE-A2B5-6270-57E736DF0C00}"/>
              </a:ext>
            </a:extLst>
          </p:cNvPr>
          <p:cNvSpPr txBox="1"/>
          <p:nvPr/>
        </p:nvSpPr>
        <p:spPr>
          <a:xfrm>
            <a:off x="948327" y="718073"/>
            <a:ext cx="7006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Decryption Process: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882A10-B0A7-6DEF-E660-03F9B8891F9D}"/>
              </a:ext>
            </a:extLst>
          </p:cNvPr>
          <p:cNvSpPr txBox="1"/>
          <p:nvPr/>
        </p:nvSpPr>
        <p:spPr>
          <a:xfrm>
            <a:off x="948327" y="1924982"/>
            <a:ext cx="492534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Reverses the custom encryption using a guess-based brute-force method (for demonstration).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cs typeface="Times New Roman" panose="02020603050405020304" pitchFamily="18" charset="0"/>
              </a:rPr>
              <a:t>Decryption is only allowed if the digital signature is successfully verified.</a:t>
            </a:r>
          </a:p>
        </p:txBody>
      </p:sp>
    </p:spTree>
    <p:extLst>
      <p:ext uri="{BB962C8B-B14F-4D97-AF65-F5344CB8AC3E}">
        <p14:creationId xmlns:p14="http://schemas.microsoft.com/office/powerpoint/2010/main" val="241619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 idx="4294967295"/>
          </p:nvPr>
        </p:nvSpPr>
        <p:spPr>
          <a:xfrm>
            <a:off x="961912" y="522288"/>
            <a:ext cx="5266765" cy="69332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000" b="1" spc="-1" dirty="0">
                <a:solidFill>
                  <a:schemeClr val="dk1"/>
                </a:solidFill>
              </a:rPr>
              <a:t>RSA Digital Signature</a:t>
            </a:r>
            <a:endParaRPr lang="fr-FR" sz="4000" b="1" strike="noStrike" spc="-1" dirty="0">
              <a:solidFill>
                <a:schemeClr val="dk1"/>
              </a:solidFill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ubTitle" idx="4294967295"/>
          </p:nvPr>
        </p:nvSpPr>
        <p:spPr>
          <a:xfrm>
            <a:off x="647700" y="1308941"/>
            <a:ext cx="7848600" cy="360203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cs typeface="Times New Roman" panose="02020603050405020304" pitchFamily="18" charset="0"/>
              </a:rPr>
              <a:t>We use the RSA algorithm to sign the encrypted data.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cs typeface="Times New Roman" panose="02020603050405020304" pitchFamily="18" charset="0"/>
              </a:rPr>
              <a:t>This helps to:</a:t>
            </a:r>
          </a:p>
          <a:p>
            <a:pPr marL="1033463" indent="-109538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r>
              <a:rPr lang="en-US" sz="2000" b="0" strike="noStrike" spc="-1" dirty="0">
                <a:solidFill>
                  <a:srgbClr val="000000"/>
                </a:solidFill>
                <a:cs typeface="Times New Roman" panose="02020603050405020304" pitchFamily="18" charset="0"/>
              </a:rPr>
              <a:t>Verify if the data was changed or not</a:t>
            </a:r>
          </a:p>
          <a:p>
            <a:pPr marL="1033463" indent="-109538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r>
              <a:rPr lang="en-US" sz="2000" b="0" strike="noStrike" spc="-1" dirty="0">
                <a:solidFill>
                  <a:srgbClr val="000000"/>
                </a:solidFill>
                <a:cs typeface="Times New Roman" panose="02020603050405020304" pitchFamily="18" charset="0"/>
              </a:rPr>
              <a:t>Make sure the message is really from the sender</a:t>
            </a:r>
          </a:p>
          <a:p>
            <a:pPr marL="1033463" indent="-109538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cs typeface="Times New Roman" panose="02020603050405020304" pitchFamily="18" charset="0"/>
              </a:rPr>
              <a:t>	The app creates:</a:t>
            </a:r>
          </a:p>
          <a:p>
            <a:pPr marL="1033463" indent="-109538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cs typeface="Times New Roman" panose="02020603050405020304" pitchFamily="18" charset="0"/>
              </a:rPr>
              <a:t>	A private key to sign the data</a:t>
            </a:r>
          </a:p>
          <a:p>
            <a:pPr marL="1033463" indent="-109538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cs typeface="Times New Roman" panose="02020603050405020304" pitchFamily="18" charset="0"/>
              </a:rPr>
              <a:t>	A public key to verify the signature</a:t>
            </a:r>
          </a:p>
          <a:p>
            <a:pPr marL="571500" indent="-34290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cs typeface="Times New Roman" panose="02020603050405020304" pitchFamily="18" charset="0"/>
              </a:rPr>
              <a:t>This adds a layer of trust and authenticity to the encryption</a:t>
            </a:r>
            <a:r>
              <a:rPr lang="en-US" sz="2000" b="0" strike="noStrike" spc="-1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 idx="4294967295"/>
          </p:nvPr>
        </p:nvSpPr>
        <p:spPr>
          <a:xfrm>
            <a:off x="1159260" y="390770"/>
            <a:ext cx="4648200" cy="83172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4000" b="1" dirty="0"/>
              <a:t>SHA-256</a:t>
            </a:r>
            <a:endParaRPr lang="fr-FR" sz="4000" b="1" strike="noStrike" spc="-1" dirty="0">
              <a:solidFill>
                <a:schemeClr val="dk1"/>
              </a:solidFill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9E305AD-BD4D-894A-2CC9-00DC724E4FA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159261" y="1420599"/>
            <a:ext cx="633436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SHA-256 is used to create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unique fingerprint (hash)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of the data before it is signed.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Even a small change in the data results in a completely different hash.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Ensures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data integrity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before signing and verification.</a:t>
            </a:r>
          </a:p>
        </p:txBody>
      </p:sp>
      <p:cxnSp>
        <p:nvCxnSpPr>
          <p:cNvPr id="81" name="Google Shape;128;p27"/>
          <p:cNvCxnSpPr/>
          <p:nvPr/>
        </p:nvCxnSpPr>
        <p:spPr>
          <a:xfrm>
            <a:off x="3483360" y="4914720"/>
            <a:ext cx="2441160" cy="360"/>
          </a:xfrm>
          <a:prstGeom prst="straightConnector1">
            <a:avLst/>
          </a:prstGeom>
          <a:ln w="9525">
            <a:solidFill>
              <a:srgbClr val="191919"/>
            </a:solidFill>
            <a:round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6C05D7-C13A-41AC-AA04-40C5ED01EB6D}"/>
              </a:ext>
            </a:extLst>
          </p:cNvPr>
          <p:cNvSpPr txBox="1"/>
          <p:nvPr/>
        </p:nvSpPr>
        <p:spPr>
          <a:xfrm>
            <a:off x="685800" y="580293"/>
            <a:ext cx="4448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Bcrypt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80A7E-C9C0-14A9-0C7B-5F3035D39460}"/>
              </a:ext>
            </a:extLst>
          </p:cNvPr>
          <p:cNvSpPr txBox="1"/>
          <p:nvPr/>
        </p:nvSpPr>
        <p:spPr>
          <a:xfrm>
            <a:off x="685800" y="1288179"/>
            <a:ext cx="8018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D960FDF-896D-F899-AB89-9489DCD14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312" y="1611344"/>
            <a:ext cx="531355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/>
              <a:t>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crypt is used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secure password hashing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during registration and login.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Salts and hashes each password uniquely, making it resistant 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Brute-force attacks , Rainbow table attacks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Adds a strong layer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protection for user credentials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008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 idx="4294967295"/>
          </p:nvPr>
        </p:nvSpPr>
        <p:spPr>
          <a:xfrm>
            <a:off x="817059" y="416558"/>
            <a:ext cx="1973766" cy="5715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500" b="0" strike="noStrike" spc="-1" dirty="0">
                <a:solidFill>
                  <a:schemeClr val="dk1"/>
                </a:solidFill>
                <a:latin typeface="Funnel Display"/>
                <a:ea typeface="Funnel Display"/>
              </a:rPr>
              <a:t>C</a:t>
            </a:r>
            <a:r>
              <a:rPr lang="en" sz="2500" b="0" strike="noStrike" spc="-1" dirty="0">
                <a:solidFill>
                  <a:schemeClr val="dk1"/>
                </a:solidFill>
                <a:latin typeface="Funnel Display"/>
                <a:ea typeface="Funnel Display"/>
              </a:rPr>
              <a:t>onclusion </a:t>
            </a:r>
            <a:endParaRPr lang="fr-FR" sz="25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 idx="4294967295"/>
          </p:nvPr>
        </p:nvSpPr>
        <p:spPr>
          <a:xfrm>
            <a:off x="817059" y="1144394"/>
            <a:ext cx="5581650" cy="34194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571500" indent="-34290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OpenSymbol"/>
              </a:rPr>
              <a:t>This app helps users </a:t>
            </a:r>
            <a:r>
              <a:rPr lang="en-US" sz="2000" b="1" strike="noStrike" spc="-1" dirty="0">
                <a:solidFill>
                  <a:srgbClr val="000000"/>
                </a:solidFill>
                <a:latin typeface="OpenSymbol"/>
              </a:rPr>
              <a:t>protect their data easily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</a:rPr>
              <a:t>.</a:t>
            </a:r>
          </a:p>
          <a:p>
            <a:pPr marL="571500" indent="-34290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OpenSymbol"/>
              </a:rPr>
              <a:t>It shows how encryption, digital signatures, and login systems work together.</a:t>
            </a:r>
          </a:p>
          <a:p>
            <a:pPr marL="571500" indent="-34290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OpenSymbol"/>
              </a:rPr>
              <a:t>We learned about:</a:t>
            </a:r>
          </a:p>
          <a:p>
            <a:pPr marL="857250" lvl="1" indent="-28575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1700" strike="noStrike" spc="-1" dirty="0">
                <a:solidFill>
                  <a:srgbClr val="000000"/>
                </a:solidFill>
                <a:latin typeface="OpenSymbol"/>
              </a:rPr>
              <a:t>Custom encryption</a:t>
            </a:r>
          </a:p>
          <a:p>
            <a:pPr marL="857250" lvl="1" indent="-28575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1700" strike="noStrike" spc="-1" dirty="0">
                <a:solidFill>
                  <a:srgbClr val="000000"/>
                </a:solidFill>
                <a:latin typeface="OpenSymbol"/>
              </a:rPr>
              <a:t>Public key cryptography</a:t>
            </a:r>
          </a:p>
          <a:p>
            <a:pPr marL="857250" lvl="1" indent="-28575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en-US" sz="1700" strike="noStrike" spc="-1" dirty="0">
                <a:solidFill>
                  <a:srgbClr val="000000"/>
                </a:solidFill>
                <a:latin typeface="OpenSymbol"/>
              </a:rPr>
              <a:t>GUI design in Python</a:t>
            </a:r>
          </a:p>
          <a:p>
            <a:pPr marL="571500" indent="-34290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OpenSymbol"/>
              </a:rPr>
              <a:t>This project is a great base for more advanced security tools in the future</a:t>
            </a:r>
            <a:r>
              <a:rPr lang="en-US" sz="1200" b="0" strike="noStrike" spc="-1" dirty="0">
                <a:solidFill>
                  <a:srgbClr val="000000"/>
                </a:solidFill>
                <a:latin typeface="OpenSymbol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for Business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Minimalist for Business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Minimalist for Business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nimalist for Business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inimalist for Business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inimalist for Business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inimalist for Business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Minimalist for Business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Minimalist for Business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Minimalist for Business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Minimalist for Business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350</Words>
  <Application>Microsoft Office PowerPoint</Application>
  <PresentationFormat>On-screen Show (16:9)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8</vt:i4>
      </vt:variant>
    </vt:vector>
  </HeadingPairs>
  <TitlesOfParts>
    <vt:vector size="32" baseType="lpstr">
      <vt:lpstr>Arial</vt:lpstr>
      <vt:lpstr>Calibri</vt:lpstr>
      <vt:lpstr>Calibri Light</vt:lpstr>
      <vt:lpstr>DM Sans</vt:lpstr>
      <vt:lpstr>Funnel Display</vt:lpstr>
      <vt:lpstr>OpenSymbol</vt:lpstr>
      <vt:lpstr>Symbol</vt:lpstr>
      <vt:lpstr>Times New Roman</vt:lpstr>
      <vt:lpstr>Wingdings</vt:lpstr>
      <vt:lpstr>Minimalist for Business by Slidesgo</vt:lpstr>
      <vt:lpstr>Minimalist for Business by Slidesgo</vt:lpstr>
      <vt:lpstr>Minimalist for Business by Slidesgo</vt:lpstr>
      <vt:lpstr>Minimalist for Business by Slidesgo</vt:lpstr>
      <vt:lpstr>Minimalist for Business by Slidesgo</vt:lpstr>
      <vt:lpstr>Minimalist for Business by Slidesgo</vt:lpstr>
      <vt:lpstr>Minimalist for Business by Slidesgo</vt:lpstr>
      <vt:lpstr>Minimalist for Business by Slidesgo</vt:lpstr>
      <vt:lpstr>Minimalist for Business by Slidesgo</vt:lpstr>
      <vt:lpstr>Minimalist for Business by Slidesgo</vt:lpstr>
      <vt:lpstr>Minimalist for Business by Slidesgo</vt:lpstr>
      <vt:lpstr>Slidesgo Final Pages</vt:lpstr>
      <vt:lpstr>Slidesgo Final Pages</vt:lpstr>
      <vt:lpstr>Slidesgo Final Pages</vt:lpstr>
      <vt:lpstr>Office Theme</vt:lpstr>
      <vt:lpstr>EncryptEase</vt:lpstr>
      <vt:lpstr>Introduction</vt:lpstr>
      <vt:lpstr>Encryption Algorithm</vt:lpstr>
      <vt:lpstr>PowerPoint Presentation</vt:lpstr>
      <vt:lpstr>RSA Digital Signature</vt:lpstr>
      <vt:lpstr>SHA-256</vt:lpstr>
      <vt:lpstr>PowerPoint Presentation</vt:lpstr>
      <vt:lpstr>Conclusion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Zunaira Shafqat</dc:creator>
  <cp:lastModifiedBy>Zunaira Shafqat</cp:lastModifiedBy>
  <cp:revision>6</cp:revision>
  <dcterms:modified xsi:type="dcterms:W3CDTF">2025-06-28T13:48:19Z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2025-06-12T05:49:04Z</dcterms:created>
  <dc:creator>Unknown Creator</dc:creator>
  <dc:description/>
  <dc:language>en-US</dc:language>
  <cp:lastModifiedBy>Unknown Creator</cp:lastModifiedBy>
  <dcterms:modified xsi:type="dcterms:W3CDTF">2025-06-12T05:49:04Z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