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71" r:id="rId5"/>
    <p:sldId id="322" r:id="rId6"/>
    <p:sldId id="323" r:id="rId7"/>
    <p:sldId id="288" r:id="rId8"/>
    <p:sldId id="32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990099"/>
    <a:srgbClr val="BF37A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5380" autoAdjust="0"/>
  </p:normalViewPr>
  <p:slideViewPr>
    <p:cSldViewPr snapToGrid="0">
      <p:cViewPr varScale="1">
        <p:scale>
          <a:sx n="68" d="100"/>
          <a:sy n="68" d="100"/>
        </p:scale>
        <p:origin x="822" y="48"/>
      </p:cViewPr>
      <p:guideLst/>
    </p:cSldViewPr>
  </p:slideViewPr>
  <p:outlineViewPr>
    <p:cViewPr>
      <p:scale>
        <a:sx n="33" d="100"/>
        <a:sy n="33" d="100"/>
      </p:scale>
      <p:origin x="0" y="-104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notesViewPr>
    <p:cSldViewPr snapToGrid="0">
      <p:cViewPr varScale="1">
        <p:scale>
          <a:sx n="68" d="100"/>
          <a:sy n="68" d="100"/>
        </p:scale>
        <p:origin x="32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A87C98-A199-4D28-8A1B-F1DA24F3F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989AD-5D57-44D2-A382-8BE79E668A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95342-A36B-4D65-A7FA-E8D5B9BDC44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27539-0D07-41FC-B1C1-95E1AB6CE3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D2834-42F8-4BFA-88FC-DDCE372252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EB190-3960-4256-BEAB-EB7E8D98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12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9562E-8AA2-41CB-B2CA-24D9D0C2027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75842-DAC0-4B0C-B333-57E22D15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8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75842-DAC0-4B0C-B333-57E22D1561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1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rgbClr val="9900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F1753EC5-5B32-4A21-B410-E1E5E4DE0AFB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4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7C1A26-B664-4B13-A914-68BF0D2D1DA3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76767235-0336-4874-8090-EE21828FD6A7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0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0799"/>
            <a:ext cx="10058400" cy="90424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rgbClr val="660066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CE5A2F-97BC-4C1A-817A-3BCA78AA5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2" y="5582093"/>
            <a:ext cx="2205341" cy="12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4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7506A0B-C0AC-4943-95AF-FDB5E88F91AE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349813AE-DA53-46FD-B375-BFA0D2B20088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4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07626603-727C-4A18-A5DE-0C10AC6C1977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4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3C32B0A-6C06-4BA2-8F4F-C2BE6C22DE97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28656F4-59FF-4298-BBF9-DE00AC9F3A13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Electrical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6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4FC6348-3579-4F86-95D7-1F499B7030C9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Electrical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F8C009-4B89-4ED3-B7CB-33A48FAD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93C5B75-18C0-4C81-B7F4-62151E70B5A1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20385"/>
            <a:ext cx="10058400" cy="43487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3852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none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fld id="{D7F8C009-4B89-4ED3-B7CB-33A48FAD1A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06219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3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i="1" kern="1200" spc="-50" baseline="0">
          <a:solidFill>
            <a:srgbClr val="990099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990099"/>
        </a:buClr>
        <a:buFont typeface="Calibri" pitchFamily="34" charset="0"/>
        <a:buChar char="◦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990099"/>
        </a:buClr>
        <a:buFont typeface="Calibri" pitchFamily="34" charset="0"/>
        <a:buChar char="◦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990099"/>
        </a:buClr>
        <a:buFont typeface="Calibri" pitchFamily="34" charset="0"/>
        <a:buChar char="◦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990099"/>
        </a:buClr>
        <a:buFont typeface="Calibri" pitchFamily="34" charset="0"/>
        <a:buChar char="◦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96B9-6B37-4D7E-A0EF-75FC21403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58450"/>
            <a:ext cx="10058400" cy="835672"/>
          </a:xfrm>
        </p:spPr>
        <p:txBody>
          <a:bodyPr anchor="ctr">
            <a:noAutofit/>
          </a:bodyPr>
          <a:lstStyle/>
          <a:p>
            <a:pPr algn="ctr"/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NETWORK DESIGN FOR ANTHONY'S POTATO CHIP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CE36-15E6-4663-8A7A-D46492233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1130599"/>
            <a:ext cx="10058400" cy="343965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Submitted to:</a:t>
            </a:r>
            <a:r>
              <a:rPr lang="en-US" sz="2000" dirty="0"/>
              <a:t> Sir Imran Ahmad</a:t>
            </a:r>
          </a:p>
          <a:p>
            <a:pPr algn="ctr"/>
            <a:r>
              <a:rPr lang="en-US" b="1" dirty="0"/>
              <a:t>Course: </a:t>
            </a:r>
            <a:r>
              <a:rPr lang="en-US" dirty="0"/>
              <a:t>Data communication &amp; networks</a:t>
            </a:r>
            <a:endParaRPr lang="en-US" sz="2000" dirty="0"/>
          </a:p>
          <a:p>
            <a:pPr algn="ctr"/>
            <a:r>
              <a:rPr lang="en-US" sz="2000" b="1" dirty="0"/>
              <a:t>Team Members:</a:t>
            </a:r>
          </a:p>
          <a:p>
            <a:pPr algn="ctr"/>
            <a:r>
              <a:rPr lang="en-US" sz="2000" dirty="0"/>
              <a:t> Bisma Qamar (Biet-F21-004) </a:t>
            </a:r>
          </a:p>
          <a:p>
            <a:pPr algn="ctr"/>
            <a:r>
              <a:rPr lang="en-US" dirty="0" err="1"/>
              <a:t>Anas</a:t>
            </a:r>
            <a:r>
              <a:rPr lang="en-US" dirty="0"/>
              <a:t> </a:t>
            </a:r>
            <a:r>
              <a:rPr lang="en-US" dirty="0" err="1"/>
              <a:t>ABdullah</a:t>
            </a:r>
            <a:r>
              <a:rPr lang="en-US" sz="2000" dirty="0"/>
              <a:t> (Biet-F21-006) </a:t>
            </a:r>
          </a:p>
          <a:p>
            <a:pPr algn="ctr"/>
            <a:r>
              <a:rPr lang="en-US" dirty="0" err="1"/>
              <a:t>Khuzaima</a:t>
            </a:r>
            <a:r>
              <a:rPr lang="en-US" dirty="0"/>
              <a:t> </a:t>
            </a:r>
            <a:r>
              <a:rPr lang="en-US" dirty="0" err="1"/>
              <a:t>Faizan</a:t>
            </a:r>
            <a:r>
              <a:rPr lang="en-US" sz="2000" dirty="0"/>
              <a:t> (Biet-F21-047) </a:t>
            </a:r>
          </a:p>
          <a:p>
            <a:pPr algn="ctr"/>
            <a:r>
              <a:rPr lang="en-US" sz="2000" dirty="0" err="1"/>
              <a:t>Zunaisha</a:t>
            </a:r>
            <a:r>
              <a:rPr lang="en-US" sz="2000" dirty="0"/>
              <a:t> Noor (Biet-F21-049) </a:t>
            </a:r>
          </a:p>
          <a:p>
            <a:pPr algn="ctr"/>
            <a:endParaRPr lang="en-US" cap="none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709FD-29FF-4D3B-A0BB-2B8442F2FB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64" y="4433776"/>
            <a:ext cx="3341432" cy="18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4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39A-1C66-4C90-9E96-BEEB05F1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Overview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C972C-52CA-4F56-A30C-AE27205C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8260" y="6459784"/>
            <a:ext cx="5055479" cy="365125"/>
          </a:xfrm>
        </p:spPr>
        <p:txBody>
          <a:bodyPr/>
          <a:lstStyle/>
          <a:p>
            <a:r>
              <a:rPr lang="en-US" dirty="0"/>
              <a:t>FACULTY OF ENGINEERING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CAED-0067-43D9-AA66-BBCFA4D0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D4BB8-5094-4ED0-AB3C-84C85492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804" y="1789977"/>
            <a:ext cx="10058400" cy="3386300"/>
          </a:xfrm>
        </p:spPr>
        <p:txBody>
          <a:bodyPr>
            <a:normAutofit/>
          </a:bodyPr>
          <a:lstStyle/>
          <a:p>
            <a:pPr>
              <a:buClr>
                <a:srgbClr val="660066"/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Introduction</a:t>
            </a:r>
          </a:p>
          <a:p>
            <a:pPr>
              <a:buClr>
                <a:srgbClr val="660066"/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Problem Statement</a:t>
            </a:r>
          </a:p>
          <a:p>
            <a:pPr>
              <a:buClr>
                <a:srgbClr val="660066"/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Configuration Steps</a:t>
            </a:r>
          </a:p>
          <a:p>
            <a:pPr>
              <a:buClr>
                <a:srgbClr val="660066"/>
              </a:buClr>
              <a:buFont typeface="Wingdings" panose="05000000000000000000" pitchFamily="2" charset="2"/>
              <a:buChar char="ü"/>
            </a:pPr>
            <a:r>
              <a:rPr lang="en-US" sz="2400" dirty="0" err="1"/>
              <a:t>Subnetting</a:t>
            </a:r>
            <a:endParaRPr lang="en-US" sz="2400" dirty="0"/>
          </a:p>
          <a:p>
            <a:pPr>
              <a:buClr>
                <a:srgbClr val="660066"/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Conclusion</a:t>
            </a:r>
          </a:p>
          <a:p>
            <a:pPr>
              <a:buClr>
                <a:srgbClr val="660066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98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B0EF-35BC-47B0-944A-4E250EF0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9245"/>
            <a:ext cx="10058400" cy="904244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+mn-lt"/>
              </a:rPr>
              <a:t>Introduction</a:t>
            </a:r>
            <a:r>
              <a:rPr lang="en-US" b="0" i="0" dirty="0">
                <a:solidFill>
                  <a:srgbClr val="374151"/>
                </a:solidFill>
                <a:latin typeface="Söhne"/>
              </a:rPr>
              <a:t>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1E48-0FA4-4DE7-ACD6-B07EDD78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3489"/>
            <a:ext cx="10058400" cy="446103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 Strategic Network Role:</a:t>
            </a:r>
            <a:r>
              <a:rPr lang="en-US" sz="2200" dirty="0"/>
              <a:t> Highlights the pivotal role of a robust network as the foundation for organizational success in modern business.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 Tailored to Company Needs:</a:t>
            </a:r>
            <a:r>
              <a:rPr lang="en-US" sz="2200" dirty="0"/>
              <a:t> Addresses the specific needs of Anthony's Potato Chip Company, catering to seamless communication, data management, and accessibility for 500 employees across three locations.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 Comprehensive Optimization:</a:t>
            </a:r>
            <a:r>
              <a:rPr lang="en-US" sz="2200" dirty="0"/>
              <a:t> Proposes a comprehensive solution by analyzing existing networks, anticipating future needs, and optimizing information flow and productivity.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 Future-Ready Design:</a:t>
            </a:r>
            <a:r>
              <a:rPr lang="en-US" sz="2200" dirty="0"/>
              <a:t> Emphasizes adaptability to future technological advancements and business expansions, ensuring the network's long-term viability.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 Holistic Approach:</a:t>
            </a:r>
            <a:r>
              <a:rPr lang="en-US" sz="2200" dirty="0"/>
              <a:t> Covers diverse aspects, from data types to software recommendations, reflecting a well-rounded and tailored network design strategy.</a:t>
            </a:r>
          </a:p>
          <a:p>
            <a:pPr marL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49877-00E7-4B02-ACAE-A5AD883B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38520"/>
            <a:ext cx="4982327" cy="365125"/>
          </a:xfrm>
        </p:spPr>
        <p:txBody>
          <a:bodyPr/>
          <a:lstStyle/>
          <a:p>
            <a:r>
              <a:rPr lang="en-US" dirty="0"/>
              <a:t>FACULTY OF ENGINEERING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A9078-42A3-4679-A6CB-8C2413F5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8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F514-F842-4E67-8C84-F6577657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Problem Statement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211EA-9756-4378-9602-B1F58A18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0336" y="6438520"/>
            <a:ext cx="5058653" cy="365125"/>
          </a:xfrm>
        </p:spPr>
        <p:txBody>
          <a:bodyPr/>
          <a:lstStyle/>
          <a:p>
            <a:r>
              <a:rPr lang="en-US" dirty="0"/>
              <a:t>FACULTY OF ENGINEERING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C93F9-559F-41B4-848C-6135D219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66800" y="1705193"/>
            <a:ext cx="104140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Anthony's Potato Chip Company is dealing with an old and ineffective computer network that's causing a lot of problems. The main issues are in the main office and the production facility, where outdated technology is causing frequent breakdowns</a:t>
            </a:r>
            <a:r>
              <a:rPr kumimoji="0" lang="en-US" altLang="en-US" sz="17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putting data at risk. Now, with a new Sales</a:t>
            </a:r>
            <a:r>
              <a:rPr kumimoji="0" lang="en-US" altLang="en-US" sz="17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Office in Escondido on the way, the problems are getting worse, and the company</a:t>
            </a:r>
            <a:r>
              <a:rPr kumimoji="0" lang="en-US" altLang="en-US" sz="17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needs a network</a:t>
            </a:r>
            <a:r>
              <a:rPr kumimoji="0" lang="en-US" altLang="en-US" sz="17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can handle its growth. There are problems with slow data transfer, not enough storage space, and the network</a:t>
            </a:r>
            <a:r>
              <a:rPr kumimoji="0" lang="en-US" altLang="en-US" sz="17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doesn't prioritize important tasks. To stay competitive, work together better, and</a:t>
            </a:r>
            <a:r>
              <a:rPr kumimoji="0" lang="en-US" altLang="en-US" sz="17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smoothly add new locations, Anthony's Potato Chip Company needs to fix these issues and update its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501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E653-C6B9-4977-9190-555B1700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Configuration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04E0-B197-4511-8C9F-12757D84D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56" y="982640"/>
            <a:ext cx="3764507" cy="4667534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Interface all the routers and Switches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SSH on all Routers and switches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Vlan</a:t>
            </a:r>
            <a:r>
              <a:rPr lang="en-US" dirty="0"/>
              <a:t> Assign with access port and trunk port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Subnetting and IP address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RIP on routers and switches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Inter </a:t>
            </a:r>
            <a:r>
              <a:rPr lang="en-US" dirty="0" err="1"/>
              <a:t>vlan</a:t>
            </a:r>
            <a:r>
              <a:rPr lang="en-US" dirty="0"/>
              <a:t> routing on switches plus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dhcp</a:t>
            </a:r>
            <a:r>
              <a:rPr lang="en-US" dirty="0"/>
              <a:t> helper address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Wireless network configuration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PAT + Nat + ACL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Verify and Testing Configuration</a:t>
            </a:r>
          </a:p>
          <a:p>
            <a:pPr marL="0" indent="0" algn="just">
              <a:buNone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ECFDF-B5A7-4EF5-A2DA-02F67A32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3760" y="6438520"/>
            <a:ext cx="5095229" cy="365125"/>
          </a:xfrm>
        </p:spPr>
        <p:txBody>
          <a:bodyPr/>
          <a:lstStyle/>
          <a:p>
            <a:r>
              <a:rPr lang="en-US" dirty="0"/>
              <a:t>FACULTY OF ENGINEERING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74F18-3821-473B-911B-8C574534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18" y="1076354"/>
            <a:ext cx="7074582" cy="47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E653-C6B9-4977-9190-555B1700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Subnetting</a:t>
            </a:r>
            <a:r>
              <a:rPr lang="en-US" sz="4000" dirty="0">
                <a:latin typeface="+mn-lt"/>
              </a:rPr>
              <a:t> (3 Departments)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04E0-B197-4511-8C9F-12757D84D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56" y="3152633"/>
            <a:ext cx="5996161" cy="2497541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0" indent="0" algn="just">
              <a:buNone/>
            </a:pPr>
            <a:endParaRPr lang="en-US" sz="1700" b="0" i="0" dirty="0">
              <a:solidFill>
                <a:srgbClr val="37415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ECFDF-B5A7-4EF5-A2DA-02F67A32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3760" y="6438520"/>
            <a:ext cx="5095229" cy="365125"/>
          </a:xfrm>
        </p:spPr>
        <p:txBody>
          <a:bodyPr/>
          <a:lstStyle/>
          <a:p>
            <a:r>
              <a:rPr lang="en-US" dirty="0"/>
              <a:t>FACULTY OF ENGINEERING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74F18-3821-473B-911B-8C574534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44853"/>
              </p:ext>
            </p:extLst>
          </p:nvPr>
        </p:nvGraphicFramePr>
        <p:xfrm>
          <a:off x="2279932" y="1443361"/>
          <a:ext cx="9178968" cy="1219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89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9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Network: 172.16.0.0</a:t>
                      </a:r>
                    </a:p>
                    <a:p>
                      <a:endParaRPr lang="en-US" sz="1700" b="1" dirty="0">
                        <a:solidFill>
                          <a:srgbClr val="FF99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Subnet-Mask of Class C = 255.255.0.0</a:t>
                      </a:r>
                    </a:p>
                    <a:p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subnets = 3</a:t>
                      </a:r>
                    </a:p>
                    <a:p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Subnet-Mask of Class C = 255.255.192.0</a:t>
                      </a:r>
                    </a:p>
                    <a:p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47478"/>
              </p:ext>
            </p:extLst>
          </p:nvPr>
        </p:nvGraphicFramePr>
        <p:xfrm>
          <a:off x="2279934" y="2967814"/>
          <a:ext cx="9178967" cy="3200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6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8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438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</a:rPr>
                        <a:t>VLAN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</a:rPr>
                        <a:t>Subnet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</a:rPr>
                        <a:t>Network ID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</a:rPr>
                        <a:t>Subnet Mask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</a:rPr>
                        <a:t>Broadcast ID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</a:rPr>
                        <a:t>Usable IP Range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25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 Sales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99CC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172.16.0.0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99CC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255.255.192.0 (/18)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99CC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172.16.63.255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99CC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172.16.1.1 to 172.16.62.254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99CC">
                        <a:alpha val="9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53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Escondido</a:t>
                      </a:r>
                      <a:r>
                        <a:rPr lang="en-US" sz="1700" kern="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99CC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172.16.64.0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99CC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255.255.192.0 (/18)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99CC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172.16.127.255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99CC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172.16.65.1 to 172.16.126.254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99CC">
                        <a:alpha val="9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80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Alpine</a:t>
                      </a:r>
                      <a:r>
                        <a:rPr lang="en-US" sz="1700" kern="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Mfg.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99CC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172.16.128.0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99CC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255.255.192.0 (/18)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99CC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172.16.191.255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99CC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172.16.129.1 to 172.16.190.254</a:t>
                      </a:r>
                      <a:endParaRPr lang="en-US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99CC">
                        <a:alpha val="9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48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E653-C6B9-4977-9190-555B1700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04E0-B197-4511-8C9F-12757D84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ECFDF-B5A7-4EF5-A2DA-02F67A32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38520"/>
            <a:ext cx="5055479" cy="365125"/>
          </a:xfrm>
        </p:spPr>
        <p:txBody>
          <a:bodyPr/>
          <a:lstStyle/>
          <a:p>
            <a:r>
              <a:rPr lang="en-US" dirty="0"/>
              <a:t>FACULTY OF ENGINEERING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74F18-3821-473B-911B-8C574534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2F885-DF25-EC4E-E580-586C651F53B0}"/>
              </a:ext>
            </a:extLst>
          </p:cNvPr>
          <p:cNvSpPr txBox="1"/>
          <p:nvPr/>
        </p:nvSpPr>
        <p:spPr>
          <a:xfrm>
            <a:off x="1644492" y="1389392"/>
            <a:ext cx="8624455" cy="3975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b="1" dirty="0"/>
              <a:t>Infrastructure Upgrade:</a:t>
            </a:r>
            <a:r>
              <a:rPr lang="en-US" sz="1700" dirty="0"/>
              <a:t> Proposes a strong solution to upgrade outdated infrastructure for current needs and future growth.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b="1" dirty="0"/>
              <a:t>Comprehensive Design Framework:</a:t>
            </a:r>
            <a:r>
              <a:rPr lang="en-US" sz="1700" dirty="0"/>
              <a:t> Includes a detailed plan for data management, communication, and teamwork.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b="1" dirty="0"/>
              <a:t>Cisco Products Integration:</a:t>
            </a:r>
            <a:r>
              <a:rPr lang="en-US" sz="1700" dirty="0"/>
              <a:t> Highlights the strategic use of Cisco products for enhanced reliability.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b="1" dirty="0"/>
              <a:t>Collaboration Software:</a:t>
            </a:r>
            <a:r>
              <a:rPr lang="en-US" sz="1700" dirty="0"/>
              <a:t> Emphasizes the implementation of software to improve communication and teamwork.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b="1" dirty="0"/>
              <a:t>Structured Implementation:</a:t>
            </a:r>
            <a:r>
              <a:rPr lang="en-US" sz="1700" dirty="0"/>
              <a:t> Outlines a structured approach through methodology, work division, and milestones for successful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5719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B1A2-33B0-4788-B18B-3D18F02D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48072"/>
            <a:ext cx="10058400" cy="1161855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latin typeface="+mn-lt"/>
              </a:rPr>
              <a:t>Any questions ???</a:t>
            </a:r>
            <a:r>
              <a:rPr lang="en-US" sz="6600" dirty="0">
                <a:solidFill>
                  <a:srgbClr val="BF37A5"/>
                </a:solidFill>
                <a:latin typeface="+mn-lt"/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BF37A5"/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67D51-EEAD-4F5F-902C-5899E24E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1296" y="6438520"/>
            <a:ext cx="4997693" cy="365125"/>
          </a:xfrm>
        </p:spPr>
        <p:txBody>
          <a:bodyPr/>
          <a:lstStyle/>
          <a:p>
            <a:r>
              <a:rPr lang="en-US" dirty="0"/>
              <a:t>FACULTY OF ENGINEERING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9FA6-B42F-4074-8F15-343724FA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009-4B89-4ED3-B7CB-33A48FAD1A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60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5106</TotalTime>
  <Words>567</Words>
  <Application>Microsoft Office PowerPoint</Application>
  <PresentationFormat>Widescreen</PresentationFormat>
  <Paragraphs>86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Arial Rounded MT Bold</vt:lpstr>
      <vt:lpstr>Calibri</vt:lpstr>
      <vt:lpstr>Calibri Light</vt:lpstr>
      <vt:lpstr>Söhne</vt:lpstr>
      <vt:lpstr>Times New Roman</vt:lpstr>
      <vt:lpstr>Wingdings</vt:lpstr>
      <vt:lpstr>Retrospect</vt:lpstr>
      <vt:lpstr> NETWORK DESIGN FOR ANTHONY'S POTATO CHIP COMPANY</vt:lpstr>
      <vt:lpstr>Overview</vt:lpstr>
      <vt:lpstr>Introduction </vt:lpstr>
      <vt:lpstr>Problem Statement </vt:lpstr>
      <vt:lpstr>Configuration Steps</vt:lpstr>
      <vt:lpstr>Subnetting (3 Departments)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Zunaisha Noor</cp:lastModifiedBy>
  <cp:revision>100</cp:revision>
  <dcterms:created xsi:type="dcterms:W3CDTF">2021-08-25T07:08:38Z</dcterms:created>
  <dcterms:modified xsi:type="dcterms:W3CDTF">2023-12-06T03:58:55Z</dcterms:modified>
</cp:coreProperties>
</file>