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77" r:id="rId8"/>
    <p:sldId id="278" r:id="rId9"/>
    <p:sldId id="262" r:id="rId10"/>
    <p:sldId id="263" r:id="rId11"/>
    <p:sldId id="264" r:id="rId12"/>
    <p:sldId id="269" r:id="rId13"/>
    <p:sldId id="265" r:id="rId14"/>
    <p:sldId id="266" r:id="rId15"/>
    <p:sldId id="267" r:id="rId16"/>
    <p:sldId id="270" r:id="rId17"/>
    <p:sldId id="268" r:id="rId18"/>
    <p:sldId id="271" r:id="rId19"/>
    <p:sldId id="272" r:id="rId20"/>
    <p:sldId id="273" r:id="rId21"/>
    <p:sldId id="281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9B0"/>
    <a:srgbClr val="4F933E"/>
    <a:srgbClr val="CD8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6366" autoAdjust="0"/>
  </p:normalViewPr>
  <p:slideViewPr>
    <p:cSldViewPr snapToGrid="0">
      <p:cViewPr varScale="1">
        <p:scale>
          <a:sx n="86" d="100"/>
          <a:sy n="86" d="100"/>
        </p:scale>
        <p:origin x="71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8274B-77D7-4820-9A09-406DD986531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9435-14F2-4327-A8FD-31F64775D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1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ACDB6-3FB5-4BDA-A6F7-52957D0B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5809-0C43-44DB-9893-42F5ACC7E26F}" type="datetime1">
              <a:rPr lang="zh-CN" altLang="en-US" smtClean="0"/>
              <a:t>2022/1/21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8E78D-F799-417C-A3F2-FA319B695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DCD25-76CD-47D0-B5D0-8B305AC1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高维密码测评技术（山东）有限公司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67615-7432-4357-81A1-229EB93E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37BD-B751-424B-AEF7-F056ADA550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E3F3ED-0BD0-418D-9125-86826B7CE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589" y="1122363"/>
            <a:ext cx="9558068" cy="190550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35012-7FCB-46F9-B9BF-F3D64F21B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B34E0D-FA7C-49C5-A916-874736EEEE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008" y="-231297"/>
            <a:ext cx="4038600" cy="13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9509-D048-4445-B4B2-5874669E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186427"/>
            <a:ext cx="8652294" cy="6417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E89B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90903-6001-40D0-A598-D6EDDB11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7" y="1052424"/>
            <a:ext cx="11266097" cy="5124540"/>
          </a:xfrm>
        </p:spPr>
        <p:txBody>
          <a:bodyPr/>
          <a:lstStyle>
            <a:lvl1pPr marL="228600" indent="-228600">
              <a:buClr>
                <a:srgbClr val="C1813D"/>
              </a:buClr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6BAA-1834-4FBF-B0A5-C58EC2B9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E1E-ABAB-4586-B90E-5FF20B9CB768}" type="datetime1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DE5D1-C495-4BA3-AE6E-3BE5C80F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高维密码测评技术（山东）有限公司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4CA2D-E7C8-45E1-A41A-8E738E85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37BD-B751-424B-AEF7-F056ADA550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9F3055-10E6-4321-835C-36CF238323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11" y="-231796"/>
            <a:ext cx="4038600" cy="13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3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262D-14E0-420C-911C-E114CA855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836" y="1246360"/>
            <a:ext cx="5484964" cy="49306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6569A-5F14-4ED2-A044-30FD7E5C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46360"/>
            <a:ext cx="5628734" cy="49306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18E38-DADC-485A-ABC5-571A1A0F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DA2-C047-4FA1-B78C-BBB1BCA2ABBF}" type="datetime1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81E84-7FA2-469D-A1EB-EB7DCEE7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高维密码测评技术（山东）有限公司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F2A1D-0633-4852-90EF-889715A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37BD-B751-424B-AEF7-F056ADA550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73A1EE-17DB-4E14-9171-940E47100C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11" y="-231796"/>
            <a:ext cx="4038600" cy="136228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8DC48E9D-9805-4443-A7B5-2A0AF75A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186427"/>
            <a:ext cx="8626415" cy="6417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E89B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082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A0A8F-022D-4923-A745-3A6C95A5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186426"/>
            <a:ext cx="11266098" cy="909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CB566-0A18-4027-B457-21A55D8D1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837" y="1397479"/>
            <a:ext cx="11266097" cy="477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71E8B-14B3-402F-906C-E1032EB57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83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7412-DCA3-4A8B-8880-8EA3505D82F2}" type="datetime1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0BBB6-08A5-4094-8FAC-ABD8B7682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048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高维密码测评技术（山东）有限公司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93D98-01EC-4A35-A0EA-E6F7AB918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7734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37BD-B751-424B-AEF7-F056ADA5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1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8A801-B168-405F-9EB1-60667003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842" y="1480457"/>
            <a:ext cx="10158983" cy="42474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zh-CN" sz="3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</a:br>
            <a:r>
              <a:rPr lang="en-US" altLang="zh-CN" sz="3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  <a:t>GMT0003</a:t>
            </a:r>
            <a:r>
              <a:rPr lang="zh-CN" altLang="en-US" sz="3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  <a:t>学习分析</a:t>
            </a:r>
            <a:br>
              <a:rPr lang="en-US" altLang="zh-CN" sz="3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</a:br>
            <a:br>
              <a:rPr lang="en-US" altLang="zh-CN" sz="3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</a:b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  <a:t>汇报人：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  <a:t>Zuni-W</a:t>
            </a:r>
            <a:br>
              <a:rPr lang="en-US" altLang="zh-CN" sz="3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-122"/>
                <a:sym typeface="Arial" panose="020B0604020202020204" pitchFamily="34" charset="0"/>
              </a:rPr>
            </a:b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67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45AE3-AAA6-40C8-BF19-173EDCD9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标准规范</a:t>
            </a:r>
            <a:r>
              <a:rPr lang="en-US" altLang="zh-CN" dirty="0"/>
              <a:t>-</a:t>
            </a:r>
            <a:r>
              <a:rPr lang="zh-CN" altLang="en-US" dirty="0"/>
              <a:t>身份认证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4CDD9-207B-44C5-A77C-4C77FFBD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93676" cy="4351338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用户信息杂凑函数标准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身份信息</a:t>
            </a:r>
            <a:r>
              <a:rPr lang="en-US" altLang="zh-CN" dirty="0"/>
              <a:t>IDA,A;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曲线信息</a:t>
            </a:r>
            <a:r>
              <a:rPr lang="en-US" altLang="zh-CN" dirty="0" err="1"/>
              <a:t>a,b,G</a:t>
            </a:r>
            <a:r>
              <a:rPr lang="en-US" altLang="zh-CN" dirty="0"/>
              <a:t>;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</a:t>
            </a:r>
            <a:r>
              <a:rPr lang="en-US" altLang="zh-CN" dirty="0"/>
              <a:t>A</a:t>
            </a:r>
            <a:r>
              <a:rPr lang="zh-CN" altLang="en-US" dirty="0"/>
              <a:t>的身份杂凑值</a:t>
            </a:r>
            <a:r>
              <a:rPr lang="en-US" altLang="zh-CN" dirty="0"/>
              <a:t>ZA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D546CC-2B74-474C-B1C4-36B799711C88}"/>
              </a:ext>
            </a:extLst>
          </p:cNvPr>
          <p:cNvSpPr txBox="1"/>
          <p:nvPr/>
        </p:nvSpPr>
        <p:spPr>
          <a:xfrm>
            <a:off x="5071620" y="1794170"/>
            <a:ext cx="64856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过程：</a:t>
            </a:r>
            <a:br>
              <a:rPr lang="zh-CN" altLang="en-US" sz="2000" dirty="0"/>
            </a:br>
            <a:endParaRPr lang="zh-CN" altLang="en-US" sz="2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取</a:t>
            </a:r>
            <a:r>
              <a:rPr lang="en-US" altLang="zh-CN" sz="2000" dirty="0"/>
              <a:t>IDA</a:t>
            </a:r>
            <a:r>
              <a:rPr lang="zh-CN" altLang="en-US" sz="2000" dirty="0"/>
              <a:t>的比特长度</a:t>
            </a:r>
            <a:r>
              <a:rPr lang="en-US" altLang="zh-CN" sz="2000" dirty="0" err="1"/>
              <a:t>eA</a:t>
            </a:r>
            <a:r>
              <a:rPr lang="zh-CN" altLang="en-US" sz="2000" dirty="0"/>
              <a:t>转换为两个字节的比特串</a:t>
            </a:r>
            <a:r>
              <a:rPr lang="en-US" altLang="zh-CN" sz="2000" dirty="0"/>
              <a:t>EA</a:t>
            </a:r>
            <a:br>
              <a:rPr lang="en-US" altLang="zh-CN" sz="2000" dirty="0"/>
            </a:br>
            <a:endParaRPr lang="en-US" altLang="zh-CN" sz="2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将整数</a:t>
            </a:r>
            <a:r>
              <a:rPr lang="en-US" altLang="zh-CN" sz="2000" dirty="0" err="1"/>
              <a:t>a,b</a:t>
            </a:r>
            <a:r>
              <a:rPr lang="zh-CN" altLang="en-US" sz="2000" dirty="0"/>
              <a:t>化为对应比特串</a:t>
            </a:r>
            <a:r>
              <a:rPr lang="en-US" altLang="zh-CN" sz="2000" dirty="0" err="1"/>
              <a:t>Ba,Bb</a:t>
            </a:r>
            <a:br>
              <a:rPr lang="en-US" altLang="zh-CN" sz="2000" dirty="0"/>
            </a:br>
            <a:endParaRPr lang="en-US" altLang="zh-CN" sz="2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将点</a:t>
            </a:r>
            <a:r>
              <a:rPr lang="en-US" altLang="zh-CN" sz="2000" dirty="0"/>
              <a:t>A</a:t>
            </a:r>
            <a:r>
              <a:rPr lang="zh-CN" altLang="en-US" sz="2000" dirty="0"/>
              <a:t>与</a:t>
            </a:r>
            <a:r>
              <a:rPr lang="en-US" altLang="zh-CN" sz="2000" dirty="0"/>
              <a:t>G</a:t>
            </a:r>
            <a:r>
              <a:rPr lang="zh-CN" altLang="en-US" sz="2000" dirty="0"/>
              <a:t>坐标取出并转化比特串</a:t>
            </a:r>
            <a:r>
              <a:rPr lang="en-US" altLang="zh-CN" sz="2000" dirty="0" err="1"/>
              <a:t>xA,yA,xG,yG</a:t>
            </a:r>
            <a:br>
              <a:rPr lang="en-US" altLang="zh-CN" sz="2000" dirty="0"/>
            </a:br>
            <a:endParaRPr lang="en-US" altLang="zh-CN" sz="2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返回</a:t>
            </a:r>
            <a:r>
              <a:rPr lang="en-US" altLang="zh-CN" sz="2000" dirty="0"/>
              <a:t>ZA=H256(EA||IDA||Ba||Bb||</a:t>
            </a:r>
            <a:r>
              <a:rPr lang="en-US" altLang="zh-CN" sz="2000" dirty="0" err="1"/>
              <a:t>xG</a:t>
            </a:r>
            <a:r>
              <a:rPr lang="en-US" altLang="zh-CN" sz="2000" dirty="0"/>
              <a:t>||</a:t>
            </a:r>
            <a:r>
              <a:rPr lang="en-US" altLang="zh-CN" sz="2000" dirty="0" err="1"/>
              <a:t>yG</a:t>
            </a:r>
            <a:r>
              <a:rPr lang="en-US" altLang="zh-CN" sz="2000" dirty="0"/>
              <a:t>||</a:t>
            </a:r>
            <a:r>
              <a:rPr lang="en-US" altLang="zh-CN" sz="2000" dirty="0" err="1"/>
              <a:t>xA</a:t>
            </a:r>
            <a:r>
              <a:rPr lang="en-US" altLang="zh-CN" sz="2000" dirty="0"/>
              <a:t>||</a:t>
            </a:r>
            <a:r>
              <a:rPr lang="en-US" altLang="zh-CN" sz="2000" dirty="0" err="1"/>
              <a:t>yA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093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C4A94-4C5F-4BCF-BA45-3FFD61D1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标准规范</a:t>
            </a:r>
            <a:r>
              <a:rPr lang="en-US" altLang="zh-CN" dirty="0"/>
              <a:t>-</a:t>
            </a:r>
            <a:r>
              <a:rPr lang="zh-CN" altLang="en-US" dirty="0"/>
              <a:t>密钥派生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A6BB4-7448-4F04-9848-C28E6619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密钥派生函数</a:t>
            </a:r>
            <a:r>
              <a:rPr lang="en-US" altLang="zh-CN" dirty="0"/>
              <a:t>KDF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参数：哈希函数</a:t>
            </a:r>
            <a:r>
              <a:rPr lang="en-US" altLang="zh-CN" dirty="0"/>
              <a:t>Hv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为输出长度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输入：比特串</a:t>
            </a:r>
            <a:r>
              <a:rPr lang="en-US" altLang="zh-CN" dirty="0"/>
              <a:t>Z</a:t>
            </a:r>
            <a:r>
              <a:rPr lang="zh-CN" altLang="en-US" dirty="0"/>
              <a:t>，需要密钥的比特长度</a:t>
            </a:r>
            <a:r>
              <a:rPr lang="en-US" altLang="zh-CN" dirty="0"/>
              <a:t>k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</a:t>
            </a:r>
            <a:r>
              <a:rPr lang="en-US" altLang="zh-CN" dirty="0"/>
              <a:t>k</a:t>
            </a:r>
            <a:r>
              <a:rPr lang="zh-CN" altLang="en-US" dirty="0"/>
              <a:t>长比特流</a:t>
            </a:r>
            <a:r>
              <a:rPr lang="en-US" altLang="zh-CN" dirty="0"/>
              <a:t>K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过程：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初始化计数器</a:t>
            </a:r>
            <a:r>
              <a:rPr lang="en-US" altLang="zh-CN" dirty="0" err="1"/>
              <a:t>ct</a:t>
            </a:r>
            <a:r>
              <a:rPr lang="en-US" altLang="zh-CN" dirty="0"/>
              <a:t>=0x00000001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比特四字节）</a:t>
            </a:r>
            <a:r>
              <a:rPr lang="en-US" altLang="zh-CN" dirty="0"/>
              <a:t>;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 err="1"/>
              <a:t>i</a:t>
            </a:r>
            <a:r>
              <a:rPr lang="en-US" altLang="zh-CN" dirty="0"/>
              <a:t> 1-&gt;ceil(k/v):</a:t>
            </a:r>
            <a:r>
              <a:rPr lang="zh-CN" altLang="en-US" dirty="0"/>
              <a:t>计算</a:t>
            </a:r>
            <a:r>
              <a:rPr lang="en-US" altLang="zh-CN" dirty="0" err="1"/>
              <a:t>Hv_i</a:t>
            </a:r>
            <a:r>
              <a:rPr lang="en-US" altLang="zh-CN" dirty="0"/>
              <a:t>(Z||</a:t>
            </a:r>
            <a:r>
              <a:rPr lang="en-US" altLang="zh-CN" dirty="0" err="1"/>
              <a:t>ct</a:t>
            </a:r>
            <a:r>
              <a:rPr lang="en-US" altLang="zh-CN" dirty="0"/>
              <a:t>),</a:t>
            </a:r>
            <a:r>
              <a:rPr lang="en-US" altLang="zh-CN" dirty="0" err="1"/>
              <a:t>ct</a:t>
            </a:r>
            <a:r>
              <a:rPr lang="en-US" altLang="zh-CN" dirty="0"/>
              <a:t>++;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 err="1"/>
              <a:t>Hv_i</a:t>
            </a:r>
            <a:r>
              <a:rPr lang="zh-CN" altLang="en-US" dirty="0"/>
              <a:t>按顺序从左往右拼合起来，取前</a:t>
            </a:r>
            <a:r>
              <a:rPr lang="en-US" altLang="zh-CN" dirty="0"/>
              <a:t>k</a:t>
            </a:r>
            <a:r>
              <a:rPr lang="zh-CN" altLang="en-US" dirty="0"/>
              <a:t>比特输出；</a:t>
            </a:r>
          </a:p>
        </p:txBody>
      </p:sp>
    </p:spTree>
    <p:extLst>
      <p:ext uri="{BB962C8B-B14F-4D97-AF65-F5344CB8AC3E}">
        <p14:creationId xmlns:p14="http://schemas.microsoft.com/office/powerpoint/2010/main" val="106292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6C47B0-02FA-47EC-822F-B2A758FC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7" y="-159799"/>
            <a:ext cx="6546750" cy="37079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0B3AAA-EA3D-42F1-9B7D-52F9D77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标准规范</a:t>
            </a:r>
            <a:r>
              <a:rPr lang="en-US" altLang="zh-CN" dirty="0"/>
              <a:t>-</a:t>
            </a:r>
            <a:r>
              <a:rPr lang="zh-CN" altLang="en-US" dirty="0"/>
              <a:t>元素转换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7E06F-34C1-48F0-B8D7-03BB5E21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元素：比特串，字节串，域元素，整数，点</a:t>
            </a:r>
            <a:endParaRPr lang="en-US" altLang="zh-CN" dirty="0"/>
          </a:p>
          <a:p>
            <a:r>
              <a:rPr lang="zh-CN" altLang="en-US" dirty="0"/>
              <a:t>重点分析：</a:t>
            </a:r>
            <a:endParaRPr lang="en-US" altLang="zh-CN" dirty="0"/>
          </a:p>
          <a:p>
            <a:pPr lvl="1"/>
            <a:r>
              <a:rPr lang="zh-CN" altLang="en-US" dirty="0"/>
              <a:t>字节串</a:t>
            </a:r>
            <a:r>
              <a:rPr lang="en-US" altLang="zh-CN" dirty="0"/>
              <a:t>-</a:t>
            </a:r>
            <a:r>
              <a:rPr lang="zh-CN" altLang="en-US" dirty="0"/>
              <a:t>点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字串</a:t>
            </a:r>
            <a:r>
              <a:rPr lang="en-US" altLang="zh-CN" dirty="0"/>
              <a:t>=PC||X(||Y),</a:t>
            </a:r>
            <a:r>
              <a:rPr lang="zh-CN" altLang="en-US" dirty="0"/>
              <a:t>其中</a:t>
            </a:r>
            <a:r>
              <a:rPr lang="en-US" altLang="zh-CN" dirty="0" err="1"/>
              <a:t>len</a:t>
            </a:r>
            <a:r>
              <a:rPr lang="en-US" altLang="zh-CN" dirty="0"/>
              <a:t>(PC)=1, </a:t>
            </a:r>
            <a:r>
              <a:rPr lang="en-US" altLang="zh-CN" dirty="0" err="1"/>
              <a:t>len</a:t>
            </a:r>
            <a:r>
              <a:rPr lang="en-US" altLang="zh-CN" dirty="0"/>
              <a:t>(X)=</a:t>
            </a:r>
            <a:r>
              <a:rPr lang="en-US" altLang="zh-CN" dirty="0" err="1"/>
              <a:t>len</a:t>
            </a:r>
            <a:r>
              <a:rPr lang="en-US" altLang="zh-CN" dirty="0"/>
              <a:t>(Y)</a:t>
            </a:r>
            <a:br>
              <a:rPr lang="en-US" altLang="zh-CN" dirty="0"/>
            </a:br>
            <a:endParaRPr lang="en-US" altLang="zh-CN" dirty="0"/>
          </a:p>
          <a:p>
            <a:pPr marL="1200150" lvl="2" indent="-285750"/>
            <a:r>
              <a:rPr lang="zh-CN" altLang="en-US" dirty="0"/>
              <a:t>压缩：</a:t>
            </a:r>
            <a:r>
              <a:rPr lang="en-US" altLang="zh-CN" dirty="0"/>
              <a:t>PC=02</a:t>
            </a:r>
            <a:r>
              <a:rPr lang="zh-CN" altLang="en-US" dirty="0"/>
              <a:t>或</a:t>
            </a:r>
            <a:r>
              <a:rPr lang="en-US" altLang="zh-CN" dirty="0"/>
              <a:t>03</a:t>
            </a:r>
            <a:r>
              <a:rPr lang="zh-CN" altLang="en-US" dirty="0"/>
              <a:t>（这时没有</a:t>
            </a:r>
            <a:r>
              <a:rPr lang="en-US" altLang="zh-CN" dirty="0"/>
              <a:t>Y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  <a:p>
            <a:pPr marL="1200150" lvl="2" indent="-285750"/>
            <a:r>
              <a:rPr lang="zh-CN" altLang="en-US" dirty="0"/>
              <a:t>未压缩：</a:t>
            </a:r>
            <a:r>
              <a:rPr lang="en-US" altLang="zh-CN" dirty="0"/>
              <a:t>PC=04</a:t>
            </a:r>
            <a:br>
              <a:rPr lang="en-US" altLang="zh-CN" dirty="0"/>
            </a:br>
            <a:endParaRPr lang="en-US" altLang="zh-CN" dirty="0"/>
          </a:p>
          <a:p>
            <a:pPr marL="1200150" lvl="2" indent="-285750"/>
            <a:r>
              <a:rPr lang="zh-CN" altLang="en-US" dirty="0"/>
              <a:t>混合：</a:t>
            </a:r>
            <a:r>
              <a:rPr lang="en-US" altLang="zh-CN" dirty="0"/>
              <a:t>PC=06</a:t>
            </a:r>
            <a:r>
              <a:rPr lang="zh-CN" altLang="en-US" dirty="0"/>
              <a:t>或</a:t>
            </a:r>
            <a:r>
              <a:rPr lang="en-US" altLang="zh-CN" dirty="0"/>
              <a:t>07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压缩细节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 err="1"/>
              <a:t>Fq</a:t>
            </a:r>
            <a:r>
              <a:rPr lang="zh-CN" altLang="en-US" dirty="0"/>
              <a:t>，取</a:t>
            </a:r>
            <a:r>
              <a:rPr lang="en-US" altLang="zh-CN" dirty="0" err="1"/>
              <a:t>y_p</a:t>
            </a:r>
            <a:r>
              <a:rPr lang="zh-CN" altLang="en-US" dirty="0"/>
              <a:t>的最低位比特为压缩表示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/>
              <a:t>F2m</a:t>
            </a:r>
            <a:r>
              <a:rPr lang="zh-CN" altLang="en-US" dirty="0"/>
              <a:t>，取</a:t>
            </a:r>
            <a:r>
              <a:rPr lang="en-US" altLang="zh-CN" dirty="0" err="1"/>
              <a:t>y_p</a:t>
            </a:r>
            <a:r>
              <a:rPr lang="en-US" altLang="zh-CN" dirty="0"/>
              <a:t>/</a:t>
            </a:r>
            <a:r>
              <a:rPr lang="en-US" altLang="zh-CN" dirty="0" err="1"/>
              <a:t>x_p</a:t>
            </a:r>
            <a:r>
              <a:rPr lang="zh-CN" altLang="en-US" dirty="0"/>
              <a:t>的最低比特表示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最低比特等价于</a:t>
            </a:r>
            <a:r>
              <a:rPr lang="en-US" altLang="zh-CN" dirty="0"/>
              <a:t>PC</a:t>
            </a:r>
            <a:r>
              <a:rPr lang="zh-CN" altLang="en-US" dirty="0"/>
              <a:t>最低比特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892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B783-95A6-4E22-BB88-5A6D8FAB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  <a:r>
              <a:rPr lang="en-US" altLang="zh-CN" dirty="0"/>
              <a:t>-</a:t>
            </a:r>
            <a:r>
              <a:rPr lang="zh-CN" altLang="en-US" dirty="0"/>
              <a:t>签名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6C301-AFB8-45CD-8CFA-5D3A733F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生成签名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曲线</a:t>
            </a:r>
            <a:r>
              <a:rPr lang="en-US" altLang="zh-CN" dirty="0"/>
              <a:t>E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基点</a:t>
            </a:r>
            <a:r>
              <a:rPr lang="en-US" altLang="zh-CN" dirty="0"/>
              <a:t>G</a:t>
            </a:r>
            <a:r>
              <a:rPr lang="zh-CN" altLang="en-US" dirty="0"/>
              <a:t>，基点阶</a:t>
            </a:r>
            <a:r>
              <a:rPr lang="en-US" altLang="zh-CN" dirty="0"/>
              <a:t>n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随机数</a:t>
            </a:r>
            <a:r>
              <a:rPr lang="en-US" altLang="zh-CN" dirty="0"/>
              <a:t>k</a:t>
            </a:r>
            <a:r>
              <a:rPr lang="zh-CN" altLang="en-US" dirty="0"/>
              <a:t>（不可重用）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哈希函数</a:t>
            </a:r>
            <a:r>
              <a:rPr lang="en-US" altLang="zh-CN" dirty="0"/>
              <a:t>H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身份信息</a:t>
            </a:r>
            <a:r>
              <a:rPr lang="en-US" altLang="zh-CN" dirty="0"/>
              <a:t>ZA</a:t>
            </a:r>
            <a:r>
              <a:rPr lang="zh-CN" altLang="en-US" dirty="0"/>
              <a:t>，私钥</a:t>
            </a:r>
            <a:r>
              <a:rPr lang="en-US" altLang="zh-CN" dirty="0"/>
              <a:t>pa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信息</a:t>
            </a:r>
            <a:r>
              <a:rPr lang="en-US" altLang="zh-CN" dirty="0"/>
              <a:t>M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签名字串对</a:t>
            </a:r>
            <a:r>
              <a:rPr lang="en-US" altLang="zh-CN" dirty="0"/>
              <a:t>(</a:t>
            </a:r>
            <a:r>
              <a:rPr lang="en-US" altLang="zh-CN" dirty="0" err="1"/>
              <a:t>r,s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流程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取</a:t>
            </a:r>
            <a:r>
              <a:rPr lang="en-US" altLang="zh-CN" dirty="0"/>
              <a:t>e=H(ZA||M)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生成随机数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0&lt;k&lt;n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K=</a:t>
            </a:r>
            <a:r>
              <a:rPr lang="en-US" altLang="zh-CN" dirty="0" err="1"/>
              <a:t>kG</a:t>
            </a:r>
            <a:r>
              <a:rPr lang="zh-CN" altLang="en-US" dirty="0"/>
              <a:t>，取</a:t>
            </a:r>
            <a:r>
              <a:rPr lang="en-US" altLang="zh-CN" dirty="0"/>
              <a:t>r=</a:t>
            </a:r>
            <a:r>
              <a:rPr lang="en-US" altLang="zh-CN" dirty="0" err="1"/>
              <a:t>xK+e</a:t>
            </a:r>
            <a:r>
              <a:rPr lang="en-US" altLang="zh-CN" dirty="0"/>
              <a:t> mod n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s=(k-r*pa)/(1+pa) mod n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r>
              <a:rPr lang="en-US" altLang="zh-CN" dirty="0"/>
              <a:t>r!=-k mod n,</a:t>
            </a:r>
            <a:r>
              <a:rPr lang="zh-CN" altLang="en-US" dirty="0"/>
              <a:t>且</a:t>
            </a:r>
            <a:r>
              <a:rPr lang="en-US" altLang="zh-CN" dirty="0" err="1"/>
              <a:t>r,s</a:t>
            </a:r>
            <a:r>
              <a:rPr lang="zh-CN" altLang="en-US" dirty="0"/>
              <a:t>均不为</a:t>
            </a:r>
            <a:r>
              <a:rPr lang="en-US" altLang="zh-CN" dirty="0"/>
              <a:t>0,</a:t>
            </a:r>
            <a:r>
              <a:rPr lang="zh-CN" altLang="en-US" dirty="0"/>
              <a:t>则转换为字串返回；否则重新生成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40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DD73-14A3-410C-8AE1-EEAB242F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  <a:r>
              <a:rPr lang="en-US" altLang="zh-CN" dirty="0"/>
              <a:t>-</a:t>
            </a:r>
            <a:r>
              <a:rPr lang="zh-CN" altLang="en-US" dirty="0"/>
              <a:t>验签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F38EF-E03F-4814-851F-DF8710EC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验证签名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曲线</a:t>
            </a:r>
            <a:r>
              <a:rPr lang="en-US" altLang="zh-CN" dirty="0"/>
              <a:t>E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基点</a:t>
            </a:r>
            <a:r>
              <a:rPr lang="en-US" altLang="zh-CN" dirty="0"/>
              <a:t>G</a:t>
            </a:r>
            <a:r>
              <a:rPr lang="zh-CN" altLang="en-US" dirty="0"/>
              <a:t>，基点阶</a:t>
            </a:r>
            <a:r>
              <a:rPr lang="en-US" altLang="zh-CN" dirty="0"/>
              <a:t>n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哈希函数</a:t>
            </a:r>
            <a:r>
              <a:rPr lang="en-US" altLang="zh-CN" dirty="0"/>
              <a:t>H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身份信息</a:t>
            </a:r>
            <a:r>
              <a:rPr lang="en-US" altLang="zh-CN" dirty="0"/>
              <a:t>ZA</a:t>
            </a:r>
            <a:r>
              <a:rPr lang="zh-CN" altLang="en-US" dirty="0"/>
              <a:t>，公钥</a:t>
            </a:r>
            <a:r>
              <a:rPr lang="en-US" altLang="zh-CN" dirty="0"/>
              <a:t>A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信息</a:t>
            </a:r>
            <a:r>
              <a:rPr lang="en-US" altLang="zh-CN" dirty="0"/>
              <a:t>M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签名对</a:t>
            </a:r>
            <a:r>
              <a:rPr lang="en-US" altLang="zh-CN" dirty="0"/>
              <a:t>(</a:t>
            </a:r>
            <a:r>
              <a:rPr lang="en-US" altLang="zh-CN" dirty="0" err="1"/>
              <a:t>r,s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“通过”或“不通过”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流程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e=H(ZA||M)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t=</a:t>
            </a:r>
            <a:r>
              <a:rPr lang="en-US" altLang="zh-CN" dirty="0" err="1"/>
              <a:t>r+s</a:t>
            </a:r>
            <a:r>
              <a:rPr lang="en-US" altLang="zh-CN" dirty="0"/>
              <a:t> mod n</a:t>
            </a:r>
            <a:r>
              <a:rPr lang="zh-CN" altLang="en-US" dirty="0"/>
              <a:t>，若</a:t>
            </a:r>
            <a:r>
              <a:rPr lang="en-US" altLang="zh-CN" dirty="0"/>
              <a:t>t==0</a:t>
            </a:r>
            <a:r>
              <a:rPr lang="zh-CN" altLang="en-US" dirty="0"/>
              <a:t>返回“不通过”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T=</a:t>
            </a:r>
            <a:r>
              <a:rPr lang="en-US" altLang="zh-CN" dirty="0" err="1"/>
              <a:t>sG+tA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r>
              <a:rPr lang="en-US" altLang="zh-CN" dirty="0"/>
              <a:t>r==</a:t>
            </a:r>
            <a:r>
              <a:rPr lang="en-US" altLang="zh-CN" dirty="0" err="1"/>
              <a:t>Tx+e</a:t>
            </a:r>
            <a:r>
              <a:rPr lang="en-US" altLang="zh-CN" dirty="0"/>
              <a:t> mod n</a:t>
            </a:r>
            <a:r>
              <a:rPr lang="zh-CN" altLang="en-US" dirty="0"/>
              <a:t>，若成立则返回通过，否则不通过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79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DAF7E-0D9F-437D-B172-355160A5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  <a:r>
              <a:rPr lang="en-US" altLang="zh-CN" dirty="0"/>
              <a:t>-</a:t>
            </a:r>
            <a:r>
              <a:rPr lang="zh-CN" altLang="en-US" dirty="0"/>
              <a:t>密钥交换（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4B6252-1EFA-4C83-951C-7C8F0548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参数：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曲线</a:t>
            </a:r>
            <a:r>
              <a:rPr lang="en-US" altLang="zh-CN" dirty="0"/>
              <a:t>E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基点</a:t>
            </a:r>
            <a:r>
              <a:rPr lang="en-US" altLang="zh-CN" dirty="0"/>
              <a:t>G</a:t>
            </a:r>
            <a:r>
              <a:rPr lang="zh-CN" altLang="en-US" dirty="0"/>
              <a:t>，基点阶</a:t>
            </a:r>
            <a:r>
              <a:rPr lang="en-US" altLang="zh-CN" dirty="0"/>
              <a:t>n</a:t>
            </a:r>
            <a:r>
              <a:rPr lang="zh-CN" altLang="en-US" dirty="0"/>
              <a:t>，余因子</a:t>
            </a:r>
            <a:r>
              <a:rPr lang="en-US" altLang="zh-CN" dirty="0"/>
              <a:t>h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/>
              <a:t>w=ceil((log_2 n)/2)-1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比特长度</a:t>
            </a:r>
            <a:r>
              <a:rPr lang="en-US" altLang="zh-CN" dirty="0" err="1"/>
              <a:t>klen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哈希函数</a:t>
            </a:r>
            <a:r>
              <a:rPr lang="en-US" altLang="zh-CN" dirty="0"/>
              <a:t>H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随机数：不可预测</a:t>
            </a:r>
            <a:endParaRPr lang="en-US" altLang="zh-CN" dirty="0"/>
          </a:p>
          <a:p>
            <a:pPr lvl="1"/>
            <a:r>
              <a:rPr lang="zh-CN" altLang="en-US" dirty="0"/>
              <a:t>公共输入：</a:t>
            </a: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公钥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zh-CN" altLang="en-US" dirty="0"/>
              <a:t>身份标识</a:t>
            </a:r>
            <a:r>
              <a:rPr lang="en-US" altLang="zh-CN" dirty="0"/>
              <a:t>ZA</a:t>
            </a:r>
            <a:r>
              <a:rPr lang="zh-CN" altLang="en-US" dirty="0"/>
              <a:t>，</a:t>
            </a:r>
            <a:r>
              <a:rPr lang="en-US" altLang="zh-CN" dirty="0"/>
              <a:t>ZB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私有输入：</a:t>
            </a:r>
            <a:endParaRPr lang="en-US" altLang="zh-CN" dirty="0"/>
          </a:p>
          <a:p>
            <a:pPr lvl="2"/>
            <a:r>
              <a:rPr lang="zh-CN" altLang="en-US" dirty="0"/>
              <a:t>私钥</a:t>
            </a:r>
            <a:r>
              <a:rPr lang="en-US" altLang="zh-CN" dirty="0"/>
              <a:t>pa</a:t>
            </a:r>
            <a:r>
              <a:rPr lang="zh-CN" altLang="en-US" dirty="0"/>
              <a:t>，</a:t>
            </a:r>
            <a:r>
              <a:rPr lang="en-US" altLang="zh-CN" dirty="0"/>
              <a:t>pb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endParaRPr lang="en-US" altLang="zh-CN" dirty="0"/>
          </a:p>
          <a:p>
            <a:pPr lvl="2"/>
            <a:r>
              <a:rPr lang="zh-CN" altLang="en-US" dirty="0"/>
              <a:t>协商密钥</a:t>
            </a:r>
            <a:r>
              <a:rPr lang="en-US" altLang="zh-CN" dirty="0"/>
              <a:t>K=KA=KB</a:t>
            </a:r>
          </a:p>
        </p:txBody>
      </p:sp>
    </p:spTree>
    <p:extLst>
      <p:ext uri="{BB962C8B-B14F-4D97-AF65-F5344CB8AC3E}">
        <p14:creationId xmlns:p14="http://schemas.microsoft.com/office/powerpoint/2010/main" val="271656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AB049-D820-4689-B303-A7E9DAAC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  <a:r>
              <a:rPr lang="en-US" altLang="zh-CN" dirty="0"/>
              <a:t>-</a:t>
            </a:r>
            <a:r>
              <a:rPr lang="zh-CN" altLang="en-US" dirty="0"/>
              <a:t>密钥交换（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FE9E-376E-48DA-9A42-8598DEEA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40" y="1684656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发起协商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生成随机数</a:t>
            </a:r>
            <a:r>
              <a:rPr lang="en-US" altLang="zh-CN" dirty="0" err="1"/>
              <a:t>rA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RA=</a:t>
            </a:r>
            <a:r>
              <a:rPr lang="en-US" altLang="zh-CN" dirty="0" err="1"/>
              <a:t>rA</a:t>
            </a:r>
            <a:r>
              <a:rPr lang="en-US" altLang="zh-CN" dirty="0"/>
              <a:t>*G</a:t>
            </a:r>
            <a:r>
              <a:rPr lang="zh-CN" altLang="en-US" dirty="0"/>
              <a:t>并发送给</a:t>
            </a:r>
            <a:r>
              <a:rPr lang="en-US" altLang="zh-CN" dirty="0"/>
              <a:t>B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回应协商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生成随机数</a:t>
            </a:r>
            <a:r>
              <a:rPr lang="en-US" altLang="zh-CN" dirty="0" err="1"/>
              <a:t>rB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RB=</a:t>
            </a:r>
            <a:r>
              <a:rPr lang="en-US" altLang="zh-CN" dirty="0" err="1"/>
              <a:t>rB</a:t>
            </a:r>
            <a:r>
              <a:rPr lang="en-US" altLang="zh-CN" dirty="0"/>
              <a:t>*G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取</a:t>
            </a:r>
            <a:r>
              <a:rPr lang="en-US" altLang="zh-CN" dirty="0"/>
              <a:t>xbar2=</a:t>
            </a:r>
            <a:r>
              <a:rPr lang="en-US" altLang="zh-CN" dirty="0" err="1"/>
              <a:t>xRB</a:t>
            </a:r>
            <a:r>
              <a:rPr lang="en-US" altLang="zh-CN" dirty="0"/>
              <a:t>&amp;(2^w-1)+2^w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 err="1"/>
              <a:t>tB</a:t>
            </a:r>
            <a:r>
              <a:rPr lang="en-US" altLang="zh-CN" dirty="0"/>
              <a:t>=pb+xbar2*</a:t>
            </a:r>
            <a:r>
              <a:rPr lang="en-US" altLang="zh-CN" dirty="0" err="1"/>
              <a:t>rB</a:t>
            </a:r>
            <a:r>
              <a:rPr lang="en-US" altLang="zh-CN" dirty="0"/>
              <a:t> mod n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r>
              <a:rPr lang="en-US" altLang="zh-CN" dirty="0"/>
              <a:t>RA</a:t>
            </a:r>
            <a:r>
              <a:rPr lang="zh-CN" altLang="en-US" dirty="0"/>
              <a:t>合法，取</a:t>
            </a:r>
            <a:r>
              <a:rPr lang="en-US" altLang="zh-CN" dirty="0"/>
              <a:t>xbar1=</a:t>
            </a:r>
            <a:r>
              <a:rPr lang="en-US" altLang="zh-CN" dirty="0" err="1"/>
              <a:t>xRA</a:t>
            </a:r>
            <a:r>
              <a:rPr lang="en-US" altLang="zh-CN" dirty="0"/>
              <a:t>&amp;(2^w-1)+2^w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V=h*</a:t>
            </a:r>
            <a:r>
              <a:rPr lang="en-US" altLang="zh-CN" dirty="0" err="1"/>
              <a:t>tB</a:t>
            </a:r>
            <a:r>
              <a:rPr lang="en-US" altLang="zh-CN" dirty="0"/>
              <a:t>(A+xbar1*RA),</a:t>
            </a:r>
            <a:r>
              <a:rPr lang="zh-CN" altLang="en-US" dirty="0"/>
              <a:t>验证非无穷远点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KB=KDF(</a:t>
            </a:r>
            <a:r>
              <a:rPr lang="en-US" altLang="zh-CN" dirty="0" err="1"/>
              <a:t>xV</a:t>
            </a:r>
            <a:r>
              <a:rPr lang="en-US" altLang="zh-CN" dirty="0"/>
              <a:t>||</a:t>
            </a:r>
            <a:r>
              <a:rPr lang="en-US" altLang="zh-CN" dirty="0" err="1"/>
              <a:t>yV</a:t>
            </a:r>
            <a:r>
              <a:rPr lang="en-US" altLang="zh-CN" dirty="0"/>
              <a:t>||ZA||</a:t>
            </a:r>
            <a:r>
              <a:rPr lang="en-US" altLang="zh-CN" dirty="0" err="1"/>
              <a:t>ZB,klen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计算</a:t>
            </a:r>
            <a:r>
              <a:rPr lang="en-US" altLang="zh-CN" dirty="0"/>
              <a:t>SB=H(0x02||</a:t>
            </a:r>
            <a:r>
              <a:rPr lang="en-US" altLang="zh-CN" dirty="0" err="1"/>
              <a:t>yV</a:t>
            </a:r>
            <a:r>
              <a:rPr lang="en-US" altLang="zh-CN" dirty="0"/>
              <a:t>||H(</a:t>
            </a:r>
            <a:r>
              <a:rPr lang="en-US" altLang="zh-CN" dirty="0" err="1"/>
              <a:t>xV</a:t>
            </a:r>
            <a:r>
              <a:rPr lang="en-US" altLang="zh-CN" dirty="0"/>
              <a:t>||ZA||ZB||</a:t>
            </a:r>
            <a:r>
              <a:rPr lang="en-US" altLang="zh-CN" dirty="0" err="1"/>
              <a:t>xA</a:t>
            </a:r>
            <a:r>
              <a:rPr lang="en-US" altLang="zh-CN" dirty="0"/>
              <a:t>||</a:t>
            </a:r>
            <a:r>
              <a:rPr lang="en-US" altLang="zh-CN" dirty="0" err="1"/>
              <a:t>yA</a:t>
            </a:r>
            <a:r>
              <a:rPr lang="en-US" altLang="zh-CN" dirty="0"/>
              <a:t>||</a:t>
            </a:r>
            <a:r>
              <a:rPr lang="en-US" altLang="zh-CN" dirty="0" err="1"/>
              <a:t>xB</a:t>
            </a:r>
            <a:r>
              <a:rPr lang="en-US" altLang="zh-CN" dirty="0"/>
              <a:t>||</a:t>
            </a:r>
            <a:r>
              <a:rPr lang="en-US" altLang="zh-CN" dirty="0" err="1"/>
              <a:t>yB</a:t>
            </a:r>
            <a:r>
              <a:rPr lang="en-US" altLang="zh-CN" dirty="0"/>
              <a:t>))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发送</a:t>
            </a:r>
            <a:r>
              <a:rPr lang="en-US" altLang="zh-CN" dirty="0"/>
              <a:t>RB</a:t>
            </a:r>
            <a:r>
              <a:rPr lang="zh-CN" altLang="en-US" dirty="0"/>
              <a:t>（和</a:t>
            </a:r>
            <a:r>
              <a:rPr lang="en-US" altLang="zh-CN" dirty="0"/>
              <a:t>SB</a:t>
            </a:r>
            <a:r>
              <a:rPr lang="zh-CN" altLang="en-US" dirty="0"/>
              <a:t>）给</a:t>
            </a:r>
            <a:r>
              <a:rPr lang="en-US" altLang="zh-CN" dirty="0"/>
              <a:t>A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669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2FF63-BFA2-4914-96E8-6CD5B4B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  <a:r>
              <a:rPr lang="en-US" altLang="zh-CN" dirty="0"/>
              <a:t>-</a:t>
            </a:r>
            <a:r>
              <a:rPr lang="zh-CN" altLang="en-US" dirty="0"/>
              <a:t>密钥交换（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02B1A-CFEF-41EB-A241-DD625788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验证协商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xbar1=</a:t>
            </a:r>
            <a:r>
              <a:rPr lang="en-US" altLang="zh-CN" dirty="0" err="1"/>
              <a:t>xRA</a:t>
            </a:r>
            <a:r>
              <a:rPr lang="en-US" altLang="zh-CN" dirty="0"/>
              <a:t>&amp;(2^w-1)+2^w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 err="1"/>
              <a:t>tA</a:t>
            </a:r>
            <a:r>
              <a:rPr lang="en-US" altLang="zh-CN" dirty="0"/>
              <a:t>=pa+xbar2*</a:t>
            </a:r>
            <a:r>
              <a:rPr lang="en-US" altLang="zh-CN" dirty="0" err="1"/>
              <a:t>rA</a:t>
            </a:r>
            <a:r>
              <a:rPr lang="en-US" altLang="zh-CN" dirty="0"/>
              <a:t> mod n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r>
              <a:rPr lang="en-US" altLang="zh-CN" dirty="0"/>
              <a:t>RB</a:t>
            </a:r>
            <a:r>
              <a:rPr lang="zh-CN" altLang="en-US" dirty="0"/>
              <a:t>合法，取</a:t>
            </a:r>
            <a:r>
              <a:rPr lang="en-US" altLang="zh-CN" dirty="0"/>
              <a:t>xbar2=</a:t>
            </a:r>
            <a:r>
              <a:rPr lang="en-US" altLang="zh-CN" dirty="0" err="1"/>
              <a:t>xRB</a:t>
            </a:r>
            <a:r>
              <a:rPr lang="en-US" altLang="zh-CN" dirty="0"/>
              <a:t>&amp;(2^w-1)+2^w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U=h*</a:t>
            </a:r>
            <a:r>
              <a:rPr lang="en-US" altLang="zh-CN" dirty="0" err="1"/>
              <a:t>tA</a:t>
            </a:r>
            <a:r>
              <a:rPr lang="en-US" altLang="zh-CN" dirty="0"/>
              <a:t>(B+xbar2*RB),</a:t>
            </a:r>
            <a:r>
              <a:rPr lang="zh-CN" altLang="en-US" dirty="0"/>
              <a:t>验证非无穷远点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KA=KDF(</a:t>
            </a:r>
            <a:r>
              <a:rPr lang="en-US" altLang="zh-CN" dirty="0" err="1"/>
              <a:t>xU</a:t>
            </a:r>
            <a:r>
              <a:rPr lang="en-US" altLang="zh-CN" dirty="0"/>
              <a:t>||</a:t>
            </a:r>
            <a:r>
              <a:rPr lang="en-US" altLang="zh-CN" dirty="0" err="1"/>
              <a:t>yU</a:t>
            </a:r>
            <a:r>
              <a:rPr lang="en-US" altLang="zh-CN" dirty="0"/>
              <a:t>||ZA||</a:t>
            </a:r>
            <a:r>
              <a:rPr lang="en-US" altLang="zh-CN" dirty="0" err="1"/>
              <a:t>ZB,klen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计算</a:t>
            </a:r>
            <a:r>
              <a:rPr lang="en-US" altLang="zh-CN" dirty="0"/>
              <a:t>SA=H(0x02||</a:t>
            </a:r>
            <a:r>
              <a:rPr lang="en-US" altLang="zh-CN" dirty="0" err="1"/>
              <a:t>yU</a:t>
            </a:r>
            <a:r>
              <a:rPr lang="en-US" altLang="zh-CN" dirty="0"/>
              <a:t>||H(</a:t>
            </a:r>
            <a:r>
              <a:rPr lang="en-US" altLang="zh-CN" dirty="0" err="1"/>
              <a:t>xU</a:t>
            </a:r>
            <a:r>
              <a:rPr lang="en-US" altLang="zh-CN" dirty="0"/>
              <a:t>||ZA||ZB||</a:t>
            </a:r>
            <a:r>
              <a:rPr lang="en-US" altLang="zh-CN" dirty="0" err="1"/>
              <a:t>xA</a:t>
            </a:r>
            <a:r>
              <a:rPr lang="en-US" altLang="zh-CN" dirty="0"/>
              <a:t>||</a:t>
            </a:r>
            <a:r>
              <a:rPr lang="en-US" altLang="zh-CN" dirty="0" err="1"/>
              <a:t>yA</a:t>
            </a:r>
            <a:r>
              <a:rPr lang="en-US" altLang="zh-CN" dirty="0"/>
              <a:t>||</a:t>
            </a:r>
            <a:r>
              <a:rPr lang="en-US" altLang="zh-CN" dirty="0" err="1"/>
              <a:t>xB</a:t>
            </a:r>
            <a:r>
              <a:rPr lang="en-US" altLang="zh-CN" dirty="0"/>
              <a:t>||</a:t>
            </a:r>
            <a:r>
              <a:rPr lang="en-US" altLang="zh-CN" dirty="0" err="1"/>
              <a:t>yB</a:t>
            </a:r>
            <a:r>
              <a:rPr lang="en-US" altLang="zh-CN" dirty="0"/>
              <a:t>))</a:t>
            </a:r>
            <a:r>
              <a:rPr lang="zh-CN" altLang="en-US" dirty="0"/>
              <a:t>，验证</a:t>
            </a:r>
            <a:r>
              <a:rPr lang="en-US" altLang="zh-CN" dirty="0"/>
              <a:t>SA==SB</a:t>
            </a:r>
            <a:r>
              <a:rPr lang="zh-CN" altLang="en-US" dirty="0"/>
              <a:t>，通过则协商成功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)S1=H(0x03||</a:t>
            </a:r>
            <a:r>
              <a:rPr lang="en-US" altLang="zh-CN" dirty="0" err="1"/>
              <a:t>yU</a:t>
            </a:r>
            <a:r>
              <a:rPr lang="en-US" altLang="zh-CN" dirty="0"/>
              <a:t>||H(</a:t>
            </a:r>
            <a:r>
              <a:rPr lang="en-US" altLang="zh-CN" dirty="0" err="1"/>
              <a:t>xU</a:t>
            </a:r>
            <a:r>
              <a:rPr lang="en-US" altLang="zh-CN" dirty="0"/>
              <a:t>||ZA||ZB||</a:t>
            </a:r>
            <a:r>
              <a:rPr lang="en-US" altLang="zh-CN" dirty="0" err="1"/>
              <a:t>xA</a:t>
            </a:r>
            <a:r>
              <a:rPr lang="en-US" altLang="zh-CN" dirty="0"/>
              <a:t>||</a:t>
            </a:r>
            <a:r>
              <a:rPr lang="en-US" altLang="zh-CN" dirty="0" err="1"/>
              <a:t>yA</a:t>
            </a:r>
            <a:r>
              <a:rPr lang="en-US" altLang="zh-CN" dirty="0"/>
              <a:t>||</a:t>
            </a:r>
            <a:r>
              <a:rPr lang="en-US" altLang="zh-CN" dirty="0" err="1"/>
              <a:t>xB</a:t>
            </a:r>
            <a:r>
              <a:rPr lang="en-US" altLang="zh-CN" dirty="0"/>
              <a:t>||</a:t>
            </a:r>
            <a:r>
              <a:rPr lang="en-US" altLang="zh-CN" dirty="0" err="1"/>
              <a:t>yB</a:t>
            </a:r>
            <a:r>
              <a:rPr lang="en-US" altLang="zh-CN" dirty="0"/>
              <a:t>)) </a:t>
            </a:r>
            <a:r>
              <a:rPr lang="zh-CN" altLang="en-US" dirty="0"/>
              <a:t>发送给</a:t>
            </a:r>
            <a:r>
              <a:rPr lang="en-US" altLang="zh-CN" dirty="0"/>
              <a:t>A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（可选）</a:t>
            </a:r>
            <a:r>
              <a:rPr lang="en-US" altLang="zh-CN" dirty="0"/>
              <a:t>B</a:t>
            </a:r>
            <a:r>
              <a:rPr lang="zh-CN" altLang="en-US" dirty="0"/>
              <a:t>确认协商结束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/>
              <a:t>B </a:t>
            </a:r>
            <a:r>
              <a:rPr lang="zh-CN" altLang="en-US" dirty="0"/>
              <a:t>计算 </a:t>
            </a:r>
            <a:r>
              <a:rPr lang="en-US" altLang="zh-CN" dirty="0"/>
              <a:t>S2=H(0x03||</a:t>
            </a:r>
            <a:r>
              <a:rPr lang="en-US" altLang="zh-CN" dirty="0" err="1"/>
              <a:t>yV</a:t>
            </a:r>
            <a:r>
              <a:rPr lang="en-US" altLang="zh-CN" dirty="0"/>
              <a:t>||H(</a:t>
            </a:r>
            <a:r>
              <a:rPr lang="en-US" altLang="zh-CN" dirty="0" err="1"/>
              <a:t>xV</a:t>
            </a:r>
            <a:r>
              <a:rPr lang="en-US" altLang="zh-CN" dirty="0"/>
              <a:t>||ZA||ZB||</a:t>
            </a:r>
            <a:r>
              <a:rPr lang="en-US" altLang="zh-CN" dirty="0" err="1"/>
              <a:t>xA</a:t>
            </a:r>
            <a:r>
              <a:rPr lang="en-US" altLang="zh-CN" dirty="0"/>
              <a:t>||</a:t>
            </a:r>
            <a:r>
              <a:rPr lang="en-US" altLang="zh-CN" dirty="0" err="1"/>
              <a:t>yA</a:t>
            </a:r>
            <a:r>
              <a:rPr lang="en-US" altLang="zh-CN" dirty="0"/>
              <a:t>||</a:t>
            </a:r>
            <a:r>
              <a:rPr lang="en-US" altLang="zh-CN" dirty="0" err="1"/>
              <a:t>xB</a:t>
            </a:r>
            <a:r>
              <a:rPr lang="en-US" altLang="zh-CN" dirty="0"/>
              <a:t>||</a:t>
            </a:r>
            <a:r>
              <a:rPr lang="en-US" altLang="zh-CN" dirty="0" err="1"/>
              <a:t>yB</a:t>
            </a:r>
            <a:r>
              <a:rPr lang="en-US" altLang="zh-CN" dirty="0"/>
              <a:t>))</a:t>
            </a:r>
            <a:r>
              <a:rPr lang="zh-CN" altLang="en-US" dirty="0"/>
              <a:t>，验证</a:t>
            </a:r>
            <a:r>
              <a:rPr lang="en-US" altLang="zh-CN" dirty="0"/>
              <a:t>S1==S2</a:t>
            </a:r>
            <a:r>
              <a:rPr lang="zh-CN" altLang="en-US" dirty="0"/>
              <a:t>，通过则协商成功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52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481F-304E-4E41-90B1-B284DA56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  <a:r>
              <a:rPr lang="en-US" altLang="zh-CN" dirty="0"/>
              <a:t>-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5E8FE-4608-4A75-8547-DABE8A0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285750" indent="-285750"/>
            <a:r>
              <a:rPr lang="zh-CN" altLang="en-US" dirty="0"/>
              <a:t>参数</a:t>
            </a:r>
          </a:p>
          <a:p>
            <a:pPr lvl="1"/>
            <a:r>
              <a:rPr lang="zh-CN" altLang="en-US" dirty="0"/>
              <a:t>曲线</a:t>
            </a:r>
            <a:r>
              <a:rPr lang="en-US" altLang="zh-CN" dirty="0"/>
              <a:t>E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基点</a:t>
            </a:r>
            <a:r>
              <a:rPr lang="en-US" altLang="zh-CN" dirty="0"/>
              <a:t>G</a:t>
            </a:r>
            <a:r>
              <a:rPr lang="zh-CN" altLang="en-US" dirty="0"/>
              <a:t>，基点阶</a:t>
            </a:r>
            <a:r>
              <a:rPr lang="en-US" altLang="zh-CN" dirty="0"/>
              <a:t>n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随机数</a:t>
            </a:r>
            <a:r>
              <a:rPr lang="en-US" altLang="zh-CN" dirty="0"/>
              <a:t>k</a:t>
            </a:r>
            <a:r>
              <a:rPr lang="zh-CN" altLang="en-US" dirty="0"/>
              <a:t>（不可重用）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哈希函数</a:t>
            </a:r>
            <a:r>
              <a:rPr lang="en-US" altLang="zh-CN" dirty="0"/>
              <a:t>H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密钥流长度</a:t>
            </a:r>
            <a:r>
              <a:rPr lang="en-US" altLang="zh-CN" dirty="0" err="1"/>
              <a:t>klen</a:t>
            </a:r>
            <a:endParaRPr lang="en-US" altLang="zh-CN" dirty="0"/>
          </a:p>
          <a:p>
            <a:pPr marL="285750" indent="-285750"/>
            <a:r>
              <a:rPr lang="zh-CN" altLang="en-US" dirty="0"/>
              <a:t>输入</a:t>
            </a:r>
          </a:p>
          <a:p>
            <a:pPr lvl="1"/>
            <a:r>
              <a:rPr lang="zh-CN" altLang="en-US" dirty="0"/>
              <a:t>信息比特串</a:t>
            </a:r>
            <a:r>
              <a:rPr lang="en-US" altLang="zh-CN" dirty="0"/>
              <a:t>M</a:t>
            </a:r>
          </a:p>
          <a:p>
            <a:pPr marL="285750" indent="-285750"/>
            <a:r>
              <a:rPr lang="zh-CN" altLang="en-US" dirty="0"/>
              <a:t>密钥</a:t>
            </a:r>
          </a:p>
          <a:p>
            <a:pPr lvl="1"/>
            <a:r>
              <a:rPr lang="zh-CN" altLang="en-US" dirty="0"/>
              <a:t>公钥</a:t>
            </a:r>
            <a:r>
              <a:rPr lang="en-US" altLang="zh-CN" dirty="0"/>
              <a:t>B</a:t>
            </a:r>
          </a:p>
          <a:p>
            <a:pPr marL="285750" indent="-285750"/>
            <a:r>
              <a:rPr lang="zh-CN" altLang="en-US" dirty="0"/>
              <a:t>输出</a:t>
            </a:r>
          </a:p>
          <a:p>
            <a:pPr lvl="1"/>
            <a:r>
              <a:rPr lang="zh-CN" altLang="en-US" dirty="0"/>
              <a:t>密文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pPr marL="285750" indent="-285750"/>
            <a:r>
              <a:rPr lang="zh-CN" altLang="en-US" dirty="0"/>
              <a:t>流程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生成随机数</a:t>
            </a:r>
            <a:r>
              <a:rPr lang="en-US" altLang="zh-CN" dirty="0"/>
              <a:t>k</a:t>
            </a:r>
            <a:r>
              <a:rPr lang="zh-CN" altLang="en-US" dirty="0"/>
              <a:t>，计算</a:t>
            </a:r>
            <a:r>
              <a:rPr lang="en-US" altLang="zh-CN" dirty="0"/>
              <a:t>C1=k*G</a:t>
            </a:r>
            <a:r>
              <a:rPr lang="zh-CN" altLang="en-US" dirty="0"/>
              <a:t>，并</a:t>
            </a:r>
            <a:r>
              <a:rPr lang="en-US" altLang="zh-CN" dirty="0"/>
              <a:t>C1</a:t>
            </a:r>
            <a:r>
              <a:rPr lang="zh-CN" altLang="en-US" dirty="0"/>
              <a:t>转换为比特串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S=h*B</a:t>
            </a:r>
            <a:r>
              <a:rPr lang="zh-CN" altLang="en-US" dirty="0"/>
              <a:t>，验证非无穷远点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k*G</a:t>
            </a:r>
            <a:r>
              <a:rPr lang="zh-CN" altLang="en-US" dirty="0"/>
              <a:t>，并取其坐标</a:t>
            </a:r>
            <a:r>
              <a:rPr lang="en-US" altLang="zh-CN" dirty="0" err="1"/>
              <a:t>xkG</a:t>
            </a:r>
            <a:r>
              <a:rPr lang="zh-CN" altLang="en-US" dirty="0"/>
              <a:t>，</a:t>
            </a:r>
            <a:r>
              <a:rPr lang="en-US" altLang="zh-CN" dirty="0" err="1"/>
              <a:t>ykG</a:t>
            </a:r>
            <a:r>
              <a:rPr lang="zh-CN" altLang="en-US" dirty="0"/>
              <a:t>为比特串</a:t>
            </a:r>
            <a:r>
              <a:rPr lang="en-US" altLang="zh-CN" dirty="0"/>
              <a:t>x1,y1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t=KDF(x1||y1,klen)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C2=M^^t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C3=H(x1||M||y1)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输出密文</a:t>
            </a:r>
            <a:r>
              <a:rPr lang="en-US" altLang="zh-CN" dirty="0"/>
              <a:t>C=C1||C3||C2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794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EF4BD-F039-42F2-9DF5-7C06A6BB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  <a:r>
              <a:rPr lang="en-US" altLang="zh-CN" dirty="0"/>
              <a:t>-</a:t>
            </a:r>
            <a:r>
              <a:rPr lang="zh-CN" altLang="en-US" dirty="0"/>
              <a:t>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58C14-40CC-4E6C-A340-2F0920E6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参数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曲线</a:t>
            </a:r>
            <a:r>
              <a:rPr lang="en-US" altLang="zh-CN" dirty="0"/>
              <a:t>E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基点</a:t>
            </a:r>
            <a:r>
              <a:rPr lang="en-US" altLang="zh-CN" dirty="0"/>
              <a:t>G</a:t>
            </a:r>
            <a:r>
              <a:rPr lang="zh-CN" altLang="en-US" dirty="0"/>
              <a:t>，基点阶</a:t>
            </a:r>
            <a:r>
              <a:rPr lang="en-US" altLang="zh-CN" dirty="0"/>
              <a:t>n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哈希函数</a:t>
            </a:r>
            <a:r>
              <a:rPr lang="en-US" altLang="zh-CN" dirty="0"/>
              <a:t>H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</a:t>
            </a:r>
            <a:r>
              <a:rPr lang="zh-CN" altLang="en-US" dirty="0"/>
              <a:t>选</a:t>
            </a:r>
            <a:r>
              <a:rPr lang="en-US" altLang="zh-CN" dirty="0"/>
              <a:t>)</a:t>
            </a:r>
            <a:r>
              <a:rPr lang="zh-CN" altLang="en-US" dirty="0"/>
              <a:t>密钥流长度</a:t>
            </a:r>
            <a:r>
              <a:rPr lang="en-US" altLang="zh-CN" dirty="0" err="1"/>
              <a:t>klen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密文</a:t>
            </a:r>
            <a:r>
              <a:rPr lang="en-US" altLang="zh-CN" dirty="0"/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密钥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私钥</a:t>
            </a:r>
            <a:r>
              <a:rPr lang="en-US" altLang="zh-CN" dirty="0"/>
              <a:t>pb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输出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信息比特串</a:t>
            </a:r>
            <a:r>
              <a:rPr lang="en-US" altLang="zh-CN" dirty="0"/>
              <a:t>M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流程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划分</a:t>
            </a:r>
            <a:r>
              <a:rPr lang="en-US" altLang="zh-CN" dirty="0"/>
              <a:t>C=C1||C3||C2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取出</a:t>
            </a:r>
            <a:r>
              <a:rPr lang="en-US" altLang="zh-CN" dirty="0"/>
              <a:t>C1</a:t>
            </a:r>
            <a:r>
              <a:rPr lang="zh-CN" altLang="en-US" dirty="0"/>
              <a:t>转化为点，验证是否在曲线上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S=h*C1</a:t>
            </a:r>
            <a:r>
              <a:rPr lang="zh-CN" altLang="en-US" dirty="0"/>
              <a:t>，验证非无穷远点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pb*C1</a:t>
            </a:r>
            <a:r>
              <a:rPr lang="zh-CN" altLang="en-US" dirty="0"/>
              <a:t>，取其坐标</a:t>
            </a:r>
            <a:r>
              <a:rPr lang="en-US" altLang="zh-CN" dirty="0" err="1"/>
              <a:t>xp,yp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取</a:t>
            </a:r>
            <a:r>
              <a:rPr lang="en-US" altLang="zh-CN" dirty="0"/>
              <a:t>C2</a:t>
            </a:r>
            <a:r>
              <a:rPr lang="zh-CN" altLang="en-US" dirty="0"/>
              <a:t>长度为</a:t>
            </a:r>
            <a:r>
              <a:rPr lang="en-US" altLang="zh-CN" dirty="0" err="1"/>
              <a:t>klen</a:t>
            </a:r>
            <a:r>
              <a:rPr lang="zh-CN" altLang="en-US" dirty="0"/>
              <a:t>，计算</a:t>
            </a:r>
            <a:r>
              <a:rPr lang="en-US" altLang="zh-CN" dirty="0"/>
              <a:t>t=KDF(</a:t>
            </a:r>
            <a:r>
              <a:rPr lang="en-US" altLang="zh-CN" dirty="0" err="1"/>
              <a:t>xp</a:t>
            </a:r>
            <a:r>
              <a:rPr lang="en-US" altLang="zh-CN" dirty="0"/>
              <a:t>||</a:t>
            </a:r>
            <a:r>
              <a:rPr lang="en-US" altLang="zh-CN" dirty="0" err="1"/>
              <a:t>yp,klen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M=C^^t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r>
              <a:rPr lang="en-US" altLang="zh-CN" dirty="0"/>
              <a:t>C3==H(</a:t>
            </a:r>
            <a:r>
              <a:rPr lang="en-US" altLang="zh-CN" dirty="0" err="1"/>
              <a:t>xp</a:t>
            </a:r>
            <a:r>
              <a:rPr lang="en-US" altLang="zh-CN" dirty="0"/>
              <a:t>||M||</a:t>
            </a:r>
            <a:r>
              <a:rPr lang="en-US" altLang="zh-CN" dirty="0" err="1"/>
              <a:t>yp</a:t>
            </a:r>
            <a:r>
              <a:rPr lang="en-US" altLang="zh-CN" dirty="0"/>
              <a:t>)</a:t>
            </a:r>
            <a:r>
              <a:rPr lang="zh-CN" altLang="en-US" dirty="0"/>
              <a:t>，通过则返回</a:t>
            </a:r>
            <a:r>
              <a:rPr lang="en-US" altLang="zh-CN" dirty="0"/>
              <a:t>M</a:t>
            </a:r>
            <a:br>
              <a:rPr lang="en-US" altLang="zh-CN" dirty="0"/>
            </a:b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26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D949-1010-400A-8DCA-A3923372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973C0-45D6-43B2-865E-21E24E85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数学基础</a:t>
            </a:r>
            <a:endParaRPr lang="en-US" altLang="zh-CN" dirty="0"/>
          </a:p>
          <a:p>
            <a:r>
              <a:rPr lang="zh-CN" altLang="en-US" dirty="0"/>
              <a:t>标准规范</a:t>
            </a:r>
            <a:endParaRPr lang="en-US" altLang="zh-CN" dirty="0"/>
          </a:p>
          <a:p>
            <a:r>
              <a:rPr lang="zh-CN" altLang="en-US" dirty="0"/>
              <a:t>算法框架</a:t>
            </a:r>
            <a:endParaRPr lang="en-US" altLang="zh-CN" dirty="0"/>
          </a:p>
          <a:p>
            <a:r>
              <a:rPr lang="zh-CN" altLang="en-US" dirty="0"/>
              <a:t>攻击典例</a:t>
            </a:r>
          </a:p>
        </p:txBody>
      </p:sp>
    </p:spTree>
    <p:extLst>
      <p:ext uri="{BB962C8B-B14F-4D97-AF65-F5344CB8AC3E}">
        <p14:creationId xmlns:p14="http://schemas.microsoft.com/office/powerpoint/2010/main" val="201409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6030-8C6E-4271-A2E8-C2B8D77F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攻击典例</a:t>
            </a:r>
            <a:r>
              <a:rPr lang="en-US" altLang="zh-CN" dirty="0"/>
              <a:t>-</a:t>
            </a:r>
            <a:r>
              <a:rPr lang="zh-CN" altLang="en-US" dirty="0"/>
              <a:t>常规攻击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B3B9E-16D0-4202-BC2B-66EB91BD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altLang="zh-CN" dirty="0" err="1"/>
              <a:t>pohlig-hellman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条件：阶光滑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原理：</a:t>
            </a:r>
            <a:r>
              <a:rPr lang="en-US" altLang="zh-CN" dirty="0" err="1"/>
              <a:t>crt</a:t>
            </a:r>
            <a:r>
              <a:rPr lang="en-US" altLang="zh-CN" dirty="0"/>
              <a:t>+</a:t>
            </a:r>
            <a:r>
              <a:rPr lang="zh-CN" altLang="en-US" dirty="0"/>
              <a:t>小指数爆破</a:t>
            </a:r>
            <a:br>
              <a:rPr lang="zh-CN" altLang="en-US" dirty="0"/>
            </a:br>
            <a:endParaRPr lang="zh-CN" altLang="en-US" dirty="0"/>
          </a:p>
          <a:p>
            <a:pPr marL="285750" indent="-285750"/>
            <a:r>
              <a:rPr lang="en-US" altLang="zh-CN" dirty="0"/>
              <a:t>BSGS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条件：时空复杂度</a:t>
            </a:r>
            <a:r>
              <a:rPr lang="en-US" altLang="zh-CN" dirty="0"/>
              <a:t>O(sqrt(p))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原理：时间换空间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Pollard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条件：时间复杂度</a:t>
            </a:r>
            <a:r>
              <a:rPr lang="en-US" altLang="zh-CN" dirty="0"/>
              <a:t>O(n^{1/4})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本质仍是分解质因数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47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2F634-2F47-445F-AB05-8A214B76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攻击典例</a:t>
            </a:r>
            <a:r>
              <a:rPr lang="en-US" altLang="zh-CN" dirty="0"/>
              <a:t>-</a:t>
            </a:r>
            <a:r>
              <a:rPr lang="zh-CN" altLang="en-US" dirty="0"/>
              <a:t>曲线攻击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D1F90-FBA8-484D-83C0-05E6BEE0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异常曲线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特征 ：</a:t>
            </a:r>
            <a:r>
              <a:rPr lang="en-US" altLang="zh-CN" dirty="0"/>
              <a:t># E(</a:t>
            </a:r>
            <a:r>
              <a:rPr lang="en-US" altLang="zh-CN" dirty="0" err="1"/>
              <a:t>Fp</a:t>
            </a:r>
            <a:r>
              <a:rPr lang="en-US" altLang="zh-CN" dirty="0"/>
              <a:t>)=p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攻击方式：</a:t>
            </a:r>
            <a:r>
              <a:rPr lang="en-US" altLang="zh-CN" dirty="0"/>
              <a:t>Smart attack 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超奇异曲线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特征：对于</a:t>
            </a:r>
            <a:r>
              <a:rPr lang="en-US" altLang="zh-CN" dirty="0"/>
              <a:t>n</a:t>
            </a:r>
            <a:r>
              <a:rPr lang="zh-CN" altLang="en-US" dirty="0"/>
              <a:t>阶基点</a:t>
            </a:r>
            <a:r>
              <a:rPr lang="en-US" altLang="zh-CN" dirty="0"/>
              <a:t>G</a:t>
            </a:r>
            <a:r>
              <a:rPr lang="zh-CN" altLang="en-US" dirty="0"/>
              <a:t>，若</a:t>
            </a:r>
            <a:r>
              <a:rPr lang="en-US" altLang="zh-CN" dirty="0" err="1"/>
              <a:t>p^t</a:t>
            </a:r>
            <a:r>
              <a:rPr lang="en-US" altLang="zh-CN" dirty="0"/>
              <a:t>=1 mod </a:t>
            </a:r>
            <a:r>
              <a:rPr lang="en-US" altLang="zh-CN" dirty="0" err="1"/>
              <a:t>n,t</a:t>
            </a:r>
            <a:r>
              <a:rPr lang="en-US" altLang="zh-CN" dirty="0"/>
              <a:t>&lt;MOV</a:t>
            </a:r>
            <a:r>
              <a:rPr lang="zh-CN" altLang="en-US" dirty="0"/>
              <a:t>阈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攻击方式：</a:t>
            </a:r>
            <a:r>
              <a:rPr lang="en-US" altLang="zh-CN" dirty="0"/>
              <a:t>MOV attack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GHS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特征：</a:t>
            </a:r>
            <a:r>
              <a:rPr lang="en-US" altLang="zh-CN" dirty="0"/>
              <a:t>F2m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的倍数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87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B7C4-6875-4BE3-AE88-D75EA9B8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攻击典例</a:t>
            </a:r>
            <a:r>
              <a:rPr lang="en-US" altLang="zh-CN" dirty="0"/>
              <a:t>-</a:t>
            </a:r>
            <a:r>
              <a:rPr lang="zh-CN" altLang="en-US" dirty="0"/>
              <a:t>侧信道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7707A-34A5-4898-BEE3-AA396DE4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时序分析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蒙哥马利算法</a:t>
            </a:r>
            <a:endParaRPr lang="en-US" altLang="zh-CN" dirty="0"/>
          </a:p>
          <a:p>
            <a:pPr marL="1200150" lvl="2" indent="-285750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例子：</a:t>
            </a:r>
            <a:r>
              <a:rPr lang="en-US" altLang="zh-CN" dirty="0" err="1"/>
              <a:t>LadderLeak</a:t>
            </a:r>
            <a:r>
              <a:rPr lang="en-US" altLang="zh-CN" dirty="0"/>
              <a:t>: Breaking ECDSA With Less Than One Bit Of Nonce Leakage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能量分析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运算资源整体一致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分支间调用功能不能有明显区别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例子：</a:t>
            </a:r>
            <a:r>
              <a:rPr lang="zh-CN" altLang="en-US"/>
              <a:t>快速幂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31982-BB32-4D13-9DB4-4C797781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5740401"/>
            <a:ext cx="1283208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DFC14-F770-4246-81CA-64BF4B9A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攻击典例</a:t>
            </a:r>
            <a:r>
              <a:rPr lang="en-US" altLang="zh-CN" dirty="0"/>
              <a:t>-</a:t>
            </a:r>
            <a:r>
              <a:rPr lang="zh-CN" altLang="en-US" dirty="0"/>
              <a:t>签名攻击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2712A-49C9-407D-9671-BC889CC3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k</a:t>
            </a:r>
            <a:r>
              <a:rPr lang="zh-CN" altLang="en-US" dirty="0"/>
              <a:t>重用（还原私钥）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原理：解方程组</a:t>
            </a:r>
            <a:r>
              <a:rPr lang="en-US" altLang="zh-CN" dirty="0" err="1"/>
              <a:t>s_i</a:t>
            </a:r>
            <a:r>
              <a:rPr lang="en-US" altLang="zh-CN" dirty="0"/>
              <a:t>=(k-</a:t>
            </a:r>
            <a:r>
              <a:rPr lang="en-US" altLang="zh-CN" dirty="0" err="1"/>
              <a:t>r_i</a:t>
            </a:r>
            <a:r>
              <a:rPr lang="en-US" altLang="zh-CN" dirty="0"/>
              <a:t>*pa)/(1+pa)</a:t>
            </a:r>
            <a:r>
              <a:rPr lang="zh-CN" altLang="en-US" dirty="0"/>
              <a:t>得</a:t>
            </a:r>
            <a:r>
              <a:rPr lang="en-US" altLang="zh-CN" dirty="0"/>
              <a:t>pa=(s_2-s_1)/(s_1+r_1-s_2-r_2)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防护：保证随机数生成器不可重复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zh-CN" altLang="en-US" dirty="0"/>
              <a:t>重组（伪造签名绕过）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原理：构造一组合法的</a:t>
            </a:r>
            <a:r>
              <a:rPr lang="en-US" altLang="zh-CN" dirty="0"/>
              <a:t>(e,(</a:t>
            </a:r>
            <a:r>
              <a:rPr lang="en-US" altLang="zh-CN" dirty="0" err="1"/>
              <a:t>r,s</a:t>
            </a:r>
            <a:r>
              <a:rPr lang="en-US" altLang="zh-CN" dirty="0"/>
              <a:t>))</a:t>
            </a:r>
            <a:r>
              <a:rPr lang="zh-CN" altLang="en-US" dirty="0"/>
              <a:t>绕过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细节：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取随机数</a:t>
            </a:r>
            <a:r>
              <a:rPr lang="en-US" altLang="zh-CN" dirty="0" err="1"/>
              <a:t>m,n</a:t>
            </a:r>
            <a:r>
              <a:rPr lang="zh-CN" altLang="en-US" dirty="0"/>
              <a:t>计算</a:t>
            </a:r>
            <a:r>
              <a:rPr lang="en-US" altLang="zh-CN" dirty="0"/>
              <a:t>K=</a:t>
            </a:r>
            <a:r>
              <a:rPr lang="en-US" altLang="zh-CN" dirty="0" err="1"/>
              <a:t>mG+kA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取</a:t>
            </a:r>
            <a:r>
              <a:rPr lang="en-US" altLang="zh-CN" dirty="0"/>
              <a:t>e=</a:t>
            </a:r>
            <a:r>
              <a:rPr lang="en-US" altLang="zh-CN" dirty="0" err="1"/>
              <a:t>xK-n+m,r</a:t>
            </a:r>
            <a:r>
              <a:rPr lang="en-US" altLang="zh-CN" dirty="0"/>
              <a:t>=n-</a:t>
            </a:r>
            <a:r>
              <a:rPr lang="en-US" altLang="zh-CN" dirty="0" err="1"/>
              <a:t>m,s</a:t>
            </a:r>
            <a:r>
              <a:rPr lang="en-US" altLang="zh-CN" dirty="0"/>
              <a:t>=m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防护：使用安全的</a:t>
            </a:r>
            <a:r>
              <a:rPr lang="en-US" altLang="zh-CN" dirty="0"/>
              <a:t>hash</a:t>
            </a:r>
            <a:r>
              <a:rPr lang="zh-CN" altLang="en-US" dirty="0"/>
              <a:t>，防止构造可能；不使用只针对</a:t>
            </a:r>
            <a:r>
              <a:rPr lang="en-US" altLang="zh-CN" dirty="0"/>
              <a:t>(e,(</a:t>
            </a:r>
            <a:r>
              <a:rPr lang="en-US" altLang="zh-CN" dirty="0" err="1"/>
              <a:t>r,s</a:t>
            </a:r>
            <a:r>
              <a:rPr lang="en-US" altLang="zh-CN" dirty="0"/>
              <a:t>))</a:t>
            </a:r>
            <a:r>
              <a:rPr lang="zh-CN" altLang="en-US" dirty="0"/>
              <a:t>的签名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06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A6A3401-7B13-4003-9E51-A1C67A2EAEC7}"/>
              </a:ext>
            </a:extLst>
          </p:cNvPr>
          <p:cNvSpPr txBox="1">
            <a:spLocks/>
          </p:cNvSpPr>
          <p:nvPr/>
        </p:nvSpPr>
        <p:spPr>
          <a:xfrm>
            <a:off x="1769853" y="2985329"/>
            <a:ext cx="8652294" cy="887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rgbClr val="3E89B0"/>
                </a:solidFill>
                <a:latin typeface="+mn-ea"/>
                <a:ea typeface="+mn-ea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9058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CF3BB-9F83-482C-920D-417CBD7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数学基础</a:t>
            </a:r>
            <a:r>
              <a:rPr lang="en-US" altLang="zh-CN" dirty="0"/>
              <a:t>-</a:t>
            </a:r>
            <a:r>
              <a:rPr lang="zh-CN" altLang="en-US" dirty="0"/>
              <a:t>有限域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FE63F-A332-46D9-9814-D0439F1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基础定义：两种完备运算及其逆运算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2^m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约束多项式：</a:t>
            </a:r>
            <a:endParaRPr lang="en-US" altLang="zh-CN" dirty="0"/>
          </a:p>
          <a:p>
            <a:pPr lvl="1"/>
            <a:r>
              <a:rPr lang="zh-CN" altLang="en-US" dirty="0"/>
              <a:t>加法：</a:t>
            </a:r>
            <a:endParaRPr lang="en-US" altLang="zh-CN" dirty="0"/>
          </a:p>
          <a:p>
            <a:pPr lvl="1"/>
            <a:r>
              <a:rPr lang="zh-CN" altLang="en-US" dirty="0"/>
              <a:t>乘法：</a:t>
            </a:r>
            <a:endParaRPr lang="en-US" altLang="zh-CN" dirty="0"/>
          </a:p>
          <a:p>
            <a:pPr lvl="1"/>
            <a:r>
              <a:rPr lang="zh-CN" altLang="en-US" dirty="0"/>
              <a:t>编码：</a:t>
            </a:r>
            <a:endParaRPr lang="en-US" altLang="zh-CN" dirty="0"/>
          </a:p>
          <a:p>
            <a:pPr lvl="1"/>
            <a:r>
              <a:rPr lang="zh-CN" altLang="en-US" dirty="0"/>
              <a:t>基：多项式（</a:t>
            </a:r>
            <a:r>
              <a:rPr lang="en-US" altLang="zh-CN" dirty="0"/>
              <a:t>3</a:t>
            </a:r>
            <a:r>
              <a:rPr lang="zh-CN" altLang="en-US" dirty="0"/>
              <a:t>项，</a:t>
            </a:r>
            <a:r>
              <a:rPr lang="en-US" altLang="zh-CN" dirty="0"/>
              <a:t>5</a:t>
            </a:r>
            <a:r>
              <a:rPr lang="zh-CN" altLang="en-US" dirty="0"/>
              <a:t>项），正规基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4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6AFB-9FB7-458B-9F86-F7DCB807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数学基础</a:t>
            </a:r>
            <a:r>
              <a:rPr lang="en-US" altLang="zh-CN" dirty="0"/>
              <a:t>-</a:t>
            </a:r>
            <a:r>
              <a:rPr lang="zh-CN" altLang="en-US" dirty="0"/>
              <a:t>椭圆曲线加法群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5F0FF-A310-4E39-9EB3-42D35E6D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代数形式与几何形式</a:t>
            </a:r>
            <a:endParaRPr lang="en-US" altLang="zh-CN" dirty="0"/>
          </a:p>
          <a:p>
            <a:r>
              <a:rPr lang="zh-CN" altLang="en-US" dirty="0"/>
              <a:t>运算定义分析</a:t>
            </a:r>
            <a:endParaRPr lang="en-US" altLang="zh-CN" dirty="0"/>
          </a:p>
          <a:p>
            <a:pPr lvl="1"/>
            <a:r>
              <a:rPr lang="zh-CN" altLang="en-US" dirty="0"/>
              <a:t>点加</a:t>
            </a:r>
            <a:endParaRPr lang="en-US" altLang="zh-CN" dirty="0"/>
          </a:p>
          <a:p>
            <a:pPr lvl="1"/>
            <a:r>
              <a:rPr lang="zh-CN" altLang="en-US" dirty="0"/>
              <a:t>倍点</a:t>
            </a:r>
            <a:endParaRPr lang="en-US" altLang="zh-CN" dirty="0"/>
          </a:p>
          <a:p>
            <a:r>
              <a:rPr lang="zh-CN" altLang="en-US" dirty="0"/>
              <a:t>映射到有限域</a:t>
            </a:r>
            <a:endParaRPr lang="en-US" altLang="zh-CN" dirty="0"/>
          </a:p>
          <a:p>
            <a:r>
              <a:rPr lang="zh-CN" altLang="en-US" dirty="0"/>
              <a:t>一些性质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A722A2-461B-4A0D-A049-A003399E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24" y="4782523"/>
            <a:ext cx="8923793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915CA-8447-4A7E-B3E5-8BB657E3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数学基础</a:t>
            </a:r>
            <a:r>
              <a:rPr lang="en-US" altLang="zh-CN" dirty="0"/>
              <a:t>-</a:t>
            </a:r>
            <a:r>
              <a:rPr lang="zh-CN" altLang="en-US" dirty="0"/>
              <a:t>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CCD36-D82F-4683-B896-88C2FCC5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三类坐标系表示</a:t>
            </a:r>
            <a:endParaRPr lang="en-US" altLang="zh-CN" dirty="0"/>
          </a:p>
          <a:p>
            <a:pPr lvl="1"/>
            <a:r>
              <a:rPr lang="zh-CN" altLang="en-US" dirty="0"/>
              <a:t>仿射</a:t>
            </a:r>
            <a:endParaRPr lang="en-US" altLang="zh-CN" dirty="0"/>
          </a:p>
          <a:p>
            <a:pPr lvl="1"/>
            <a:r>
              <a:rPr lang="zh-CN" altLang="en-US" dirty="0"/>
              <a:t>标准射影</a:t>
            </a:r>
            <a:endParaRPr lang="en-US" altLang="zh-CN" dirty="0"/>
          </a:p>
          <a:p>
            <a:pPr lvl="1"/>
            <a:r>
              <a:rPr lang="en-US" altLang="zh-CN" dirty="0"/>
              <a:t>Jacobian</a:t>
            </a:r>
          </a:p>
          <a:p>
            <a:r>
              <a:rPr lang="zh-CN" altLang="en-US" dirty="0"/>
              <a:t>复杂度问题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1781E-C7DC-4981-84FE-D9243560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8" b="48456"/>
          <a:stretch/>
        </p:blipFill>
        <p:spPr>
          <a:xfrm>
            <a:off x="-150977" y="4992197"/>
            <a:ext cx="6654052" cy="19046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522E34-D2F8-4FA7-A4E3-F7BACDC1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40" y="79842"/>
            <a:ext cx="7028160" cy="17859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A7CE89-F5F5-4562-81A6-F58C4B960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65"/>
          <a:stretch/>
        </p:blipFill>
        <p:spPr>
          <a:xfrm>
            <a:off x="5513898" y="3857953"/>
            <a:ext cx="6678102" cy="1785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DC67E9-BE86-4A2B-86E9-B8D9DD68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36" y="2169676"/>
            <a:ext cx="765876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CE2C-F937-495E-B75D-92AAC541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数学基础</a:t>
            </a:r>
            <a:r>
              <a:rPr lang="en-US" altLang="zh-CN" dirty="0"/>
              <a:t>-</a:t>
            </a:r>
            <a:r>
              <a:rPr lang="zh-CN" altLang="en-US" dirty="0"/>
              <a:t>算法总汇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08279-FE87-42D6-AB85-6DDDE910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zh-CN" altLang="en-US" dirty="0"/>
              <a:t>倍点算法</a:t>
            </a:r>
            <a:endParaRPr lang="en-US" altLang="zh-CN" dirty="0"/>
          </a:p>
          <a:p>
            <a:pPr lvl="1"/>
            <a:r>
              <a:rPr lang="zh-CN" altLang="en-US" dirty="0"/>
              <a:t>二进制快速幂</a:t>
            </a:r>
            <a:endParaRPr lang="en-US" altLang="zh-CN" dirty="0"/>
          </a:p>
          <a:p>
            <a:pPr lvl="1"/>
            <a:r>
              <a:rPr lang="zh-CN" altLang="en-US" dirty="0"/>
              <a:t>加减并用</a:t>
            </a:r>
            <a:endParaRPr lang="en-US" altLang="zh-CN" dirty="0"/>
          </a:p>
          <a:p>
            <a:pPr lvl="1"/>
            <a:r>
              <a:rPr lang="zh-CN" altLang="en-US" dirty="0"/>
              <a:t>滑动窗口</a:t>
            </a:r>
            <a:endParaRPr lang="en-US" altLang="zh-CN" dirty="0"/>
          </a:p>
          <a:p>
            <a:r>
              <a:rPr lang="zh-CN" altLang="en-US" dirty="0"/>
              <a:t>多项式方程解法</a:t>
            </a:r>
            <a:endParaRPr lang="en-US" altLang="zh-CN" dirty="0"/>
          </a:p>
          <a:p>
            <a:pPr lvl="1"/>
            <a:r>
              <a:rPr lang="zh-CN" altLang="en-US" dirty="0"/>
              <a:t>二次方程的解</a:t>
            </a:r>
            <a:endParaRPr lang="en-US" altLang="zh-CN" dirty="0"/>
          </a:p>
          <a:p>
            <a:pPr lvl="1"/>
            <a:r>
              <a:rPr lang="zh-CN" altLang="en-US" dirty="0"/>
              <a:t>不可约多项式的解</a:t>
            </a:r>
            <a:endParaRPr lang="en-US" altLang="zh-CN" dirty="0"/>
          </a:p>
          <a:p>
            <a:r>
              <a:rPr lang="zh-CN" altLang="en-US" dirty="0"/>
              <a:t>基变换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素数相关算法</a:t>
            </a:r>
            <a:endParaRPr lang="en-US" altLang="zh-CN" dirty="0"/>
          </a:p>
          <a:p>
            <a:pPr lvl="1"/>
            <a:r>
              <a:rPr lang="zh-CN" altLang="en-US" dirty="0"/>
              <a:t>概率素性检测</a:t>
            </a:r>
            <a:endParaRPr lang="en-US" altLang="zh-CN" dirty="0"/>
          </a:p>
          <a:p>
            <a:pPr lvl="1"/>
            <a:r>
              <a:rPr lang="zh-CN" altLang="en-US" dirty="0"/>
              <a:t>近似素性检测</a:t>
            </a:r>
            <a:endParaRPr lang="en-US" altLang="zh-CN" dirty="0"/>
          </a:p>
          <a:p>
            <a:pPr lvl="1"/>
            <a:r>
              <a:rPr lang="zh-CN" altLang="en-US" dirty="0"/>
              <a:t>卢卡斯序列与模平方根</a:t>
            </a:r>
          </a:p>
        </p:txBody>
      </p:sp>
    </p:spTree>
    <p:extLst>
      <p:ext uri="{BB962C8B-B14F-4D97-AF65-F5344CB8AC3E}">
        <p14:creationId xmlns:p14="http://schemas.microsoft.com/office/powerpoint/2010/main" val="408921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7FF9C-59AE-4599-80B7-5596FFA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标准规范</a:t>
            </a:r>
            <a:r>
              <a:rPr lang="en-US" altLang="zh-CN" dirty="0"/>
              <a:t>-</a:t>
            </a:r>
            <a:r>
              <a:rPr lang="zh-CN" altLang="en-US" dirty="0"/>
              <a:t>曲线参数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F53FE-7BE4-4392-B987-C950148B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F2m</a:t>
            </a:r>
            <a:endParaRPr lang="zh-CN" altLang="en-US" dirty="0"/>
          </a:p>
          <a:p>
            <a:pPr lvl="1"/>
            <a:r>
              <a:rPr lang="zh-CN" altLang="en-US" dirty="0"/>
              <a:t>域的信息：</a:t>
            </a:r>
            <a:br>
              <a:rPr lang="zh-CN" altLang="en-US" dirty="0"/>
            </a:br>
            <a:endParaRPr lang="zh-CN" altLang="en-US" dirty="0"/>
          </a:p>
          <a:p>
            <a:pPr lvl="2"/>
            <a:r>
              <a:rPr lang="en-US" altLang="zh-CN" dirty="0"/>
              <a:t>q=2^m </a:t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zh-CN" altLang="en-US" dirty="0"/>
              <a:t>元素表示法（</a:t>
            </a:r>
            <a:r>
              <a:rPr lang="en-US" altLang="zh-CN" dirty="0"/>
              <a:t>TPB,PPB,GNB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  <a:p>
            <a:pPr lvl="2"/>
            <a:r>
              <a:rPr lang="zh-CN" altLang="en-US" dirty="0"/>
              <a:t>约束多项式（</a:t>
            </a:r>
            <a:r>
              <a:rPr lang="en-US" altLang="zh-CN" dirty="0"/>
              <a:t>TPB,PPB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 </a:t>
            </a:r>
            <a:r>
              <a:rPr lang="en-US" altLang="zh-CN" dirty="0"/>
              <a:t>)</a:t>
            </a:r>
            <a:r>
              <a:rPr lang="zh-CN" altLang="en-US" dirty="0"/>
              <a:t>一个长度至少为 </a:t>
            </a:r>
            <a:r>
              <a:rPr lang="en-US" altLang="zh-CN" dirty="0"/>
              <a:t>192</a:t>
            </a:r>
            <a:r>
              <a:rPr lang="zh-CN" altLang="en-US" dirty="0"/>
              <a:t>的比特串 </a:t>
            </a:r>
            <a:r>
              <a:rPr lang="en-US" altLang="zh-CN" dirty="0"/>
              <a:t>SEED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F2m</a:t>
            </a:r>
            <a:r>
              <a:rPr lang="zh-CN" altLang="en-US" dirty="0"/>
              <a:t>中的两个元素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</a:t>
            </a:r>
            <a:r>
              <a:rPr lang="zh-CN" altLang="en-US" dirty="0"/>
              <a:t>它们定义椭圆曲线 </a:t>
            </a:r>
            <a:r>
              <a:rPr lang="en-US" altLang="zh-CN" dirty="0"/>
              <a:t>E</a:t>
            </a:r>
            <a:r>
              <a:rPr lang="zh-CN" altLang="en-US" dirty="0"/>
              <a:t>的方程 </a:t>
            </a:r>
            <a:r>
              <a:rPr lang="en-US" altLang="zh-CN" dirty="0"/>
              <a:t>:y^2+xy=x^3+ax^2+b ;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基点 </a:t>
            </a:r>
            <a:r>
              <a:rPr lang="en-US" altLang="zh-CN" dirty="0"/>
              <a:t>G=(</a:t>
            </a:r>
            <a:r>
              <a:rPr lang="en-US" altLang="zh-CN" dirty="0" err="1"/>
              <a:t>Gx,Gy</a:t>
            </a:r>
            <a:r>
              <a:rPr lang="en-US" altLang="zh-CN" dirty="0"/>
              <a:t>)∈ E(F2m ),G≠ O;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基点 </a:t>
            </a:r>
            <a:r>
              <a:rPr lang="en-US" altLang="zh-CN" dirty="0"/>
              <a:t>G</a:t>
            </a:r>
            <a:r>
              <a:rPr lang="zh-CN" altLang="en-US" dirty="0"/>
              <a:t>的阶</a:t>
            </a:r>
            <a:r>
              <a:rPr lang="en-US" altLang="zh-CN" dirty="0"/>
              <a:t>n(</a:t>
            </a:r>
            <a:r>
              <a:rPr lang="zh-CN" altLang="en-US" dirty="0"/>
              <a:t>要求 </a:t>
            </a:r>
            <a:r>
              <a:rPr lang="en-US" altLang="zh-CN" dirty="0"/>
              <a:t>:n &gt;2^191</a:t>
            </a:r>
            <a:r>
              <a:rPr lang="zh-CN" altLang="en-US" dirty="0"/>
              <a:t>且</a:t>
            </a:r>
            <a:r>
              <a:rPr lang="en-US" altLang="zh-CN" dirty="0"/>
              <a:t>n&gt;2^{2+m/2});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 </a:t>
            </a:r>
            <a:r>
              <a:rPr lang="en-US" altLang="zh-CN" dirty="0"/>
              <a:t>)</a:t>
            </a:r>
            <a:r>
              <a:rPr lang="zh-CN" altLang="en-US" dirty="0"/>
              <a:t>余因子</a:t>
            </a:r>
            <a:r>
              <a:rPr lang="en-US" altLang="zh-CN" dirty="0"/>
              <a:t>h=#E(Fp)/n</a:t>
            </a:r>
            <a:br>
              <a:rPr lang="en-US" altLang="zh-CN" dirty="0"/>
            </a:br>
            <a:r>
              <a:rPr lang="en-US" altLang="zh-CN" dirty="0"/>
              <a:t> </a:t>
            </a:r>
          </a:p>
          <a:p>
            <a:pPr marL="0" indent="0">
              <a:buNone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Fp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域的规模 </a:t>
            </a:r>
            <a:r>
              <a:rPr lang="en-US" altLang="zh-CN" dirty="0"/>
              <a:t>q=p ,p</a:t>
            </a:r>
            <a:r>
              <a:rPr lang="zh-CN" altLang="en-US" dirty="0"/>
              <a:t>为大于 </a:t>
            </a:r>
            <a:r>
              <a:rPr lang="en-US" altLang="zh-CN" dirty="0"/>
              <a:t>3</a:t>
            </a:r>
            <a:r>
              <a:rPr lang="zh-CN" altLang="en-US" dirty="0"/>
              <a:t>的素数 </a:t>
            </a:r>
            <a:r>
              <a:rPr lang="en-US" altLang="zh-CN" dirty="0"/>
              <a:t>;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 </a:t>
            </a:r>
            <a:r>
              <a:rPr lang="en-US" altLang="zh-CN" dirty="0"/>
              <a:t>)</a:t>
            </a:r>
            <a:r>
              <a:rPr lang="zh-CN" altLang="en-US" dirty="0"/>
              <a:t>一个长度至少为 </a:t>
            </a:r>
            <a:r>
              <a:rPr lang="en-US" altLang="zh-CN" dirty="0"/>
              <a:t>192</a:t>
            </a:r>
            <a:r>
              <a:rPr lang="zh-CN" altLang="en-US" dirty="0"/>
              <a:t>的比特串 </a:t>
            </a:r>
            <a:r>
              <a:rPr lang="en-US" altLang="zh-CN" dirty="0"/>
              <a:t>SEED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 err="1"/>
              <a:t>Fp</a:t>
            </a:r>
            <a:r>
              <a:rPr lang="zh-CN" altLang="en-US" dirty="0"/>
              <a:t>中的两个元素</a:t>
            </a:r>
            <a:r>
              <a:rPr lang="en-US" altLang="zh-CN" dirty="0"/>
              <a:t>a</a:t>
            </a:r>
            <a:r>
              <a:rPr lang="zh-CN" altLang="en-US" dirty="0"/>
              <a:t>和 </a:t>
            </a:r>
            <a:r>
              <a:rPr lang="en-US" altLang="zh-CN" dirty="0"/>
              <a:t>b,</a:t>
            </a:r>
            <a:r>
              <a:rPr lang="zh-CN" altLang="en-US" dirty="0"/>
              <a:t>它们定义椭圆曲线 </a:t>
            </a:r>
            <a:r>
              <a:rPr lang="en-US" altLang="zh-CN" dirty="0"/>
              <a:t>E</a:t>
            </a:r>
            <a:r>
              <a:rPr lang="zh-CN" altLang="en-US" dirty="0"/>
              <a:t>的方程 </a:t>
            </a:r>
            <a:r>
              <a:rPr lang="en-US" altLang="zh-CN" dirty="0"/>
              <a:t>y^2=x^3+ax+b;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基点 </a:t>
            </a:r>
            <a:r>
              <a:rPr lang="en-US" altLang="zh-CN" dirty="0"/>
              <a:t>G=(</a:t>
            </a:r>
            <a:r>
              <a:rPr lang="en-US" altLang="zh-CN" dirty="0" err="1"/>
              <a:t>Gx,Gy</a:t>
            </a:r>
            <a:r>
              <a:rPr lang="en-US" altLang="zh-CN" dirty="0"/>
              <a:t>)∈ E(</a:t>
            </a:r>
            <a:r>
              <a:rPr lang="en-US" altLang="zh-CN" dirty="0" err="1"/>
              <a:t>Fp</a:t>
            </a:r>
            <a:r>
              <a:rPr lang="en-US" altLang="zh-CN" dirty="0"/>
              <a:t>),G≠ O;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基点 </a:t>
            </a:r>
            <a:r>
              <a:rPr lang="en-US" altLang="zh-CN" dirty="0"/>
              <a:t>G</a:t>
            </a:r>
            <a:r>
              <a:rPr lang="zh-CN" altLang="en-US" dirty="0"/>
              <a:t>的阶</a:t>
            </a:r>
            <a:r>
              <a:rPr lang="en-US" altLang="zh-CN" dirty="0"/>
              <a:t>n</a:t>
            </a:r>
            <a:r>
              <a:rPr lang="zh-CN" altLang="en-US" dirty="0"/>
              <a:t>要求 </a:t>
            </a:r>
            <a:r>
              <a:rPr lang="en-US" altLang="zh-CN" dirty="0"/>
              <a:t>:n&gt;2^191,n&gt;4p^{1/2};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 </a:t>
            </a:r>
            <a:r>
              <a:rPr lang="en-US" altLang="zh-CN" dirty="0"/>
              <a:t>)</a:t>
            </a:r>
            <a:r>
              <a:rPr lang="zh-CN" altLang="en-US" dirty="0"/>
              <a:t>余因子</a:t>
            </a:r>
            <a:r>
              <a:rPr lang="en-US" altLang="zh-CN" dirty="0"/>
              <a:t>h=#E(Fp)/n</a:t>
            </a:r>
          </a:p>
        </p:txBody>
      </p:sp>
    </p:spTree>
    <p:extLst>
      <p:ext uri="{BB962C8B-B14F-4D97-AF65-F5344CB8AC3E}">
        <p14:creationId xmlns:p14="http://schemas.microsoft.com/office/powerpoint/2010/main" val="104030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A00DD-2E87-4F09-8DF4-35983E7A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标准规范</a:t>
            </a:r>
            <a:r>
              <a:rPr lang="en-US" altLang="zh-CN" dirty="0"/>
              <a:t>-</a:t>
            </a:r>
            <a:r>
              <a:rPr lang="zh-CN" altLang="en-US" dirty="0"/>
              <a:t>曲线验证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1D005-8861-4EDC-8718-7F5CAEF4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699"/>
            <a:ext cx="10515600" cy="4829176"/>
          </a:xfrm>
        </p:spPr>
        <p:txBody>
          <a:bodyPr numCol="2">
            <a:normAutofit fontScale="70000" lnSpcReduction="20000"/>
          </a:bodyPr>
          <a:lstStyle/>
          <a:p>
            <a:pPr marL="285750" indent="-285750"/>
            <a:r>
              <a:rPr lang="en-US" altLang="zh-CN" dirty="0"/>
              <a:t>F2m</a:t>
            </a:r>
            <a:br>
              <a:rPr lang="zh-CN" altLang="en-US" dirty="0"/>
            </a:br>
            <a:endParaRPr lang="zh-CN" altLang="en-US" dirty="0"/>
          </a:p>
          <a:p>
            <a:pPr lvl="1"/>
            <a:r>
              <a:rPr lang="zh-CN" altLang="en-US" dirty="0"/>
              <a:t>验证域信息，</a:t>
            </a:r>
            <a:r>
              <a:rPr lang="en-US" altLang="zh-CN" dirty="0"/>
              <a:t>q=2^m,</a:t>
            </a:r>
            <a:br>
              <a:rPr lang="en-US" altLang="zh-CN" dirty="0"/>
            </a:b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若所用的是 </a:t>
            </a:r>
            <a:r>
              <a:rPr lang="en-US" altLang="zh-CN" dirty="0"/>
              <a:t>TPB,</a:t>
            </a:r>
            <a:r>
              <a:rPr lang="zh-CN" altLang="en-US" dirty="0"/>
              <a:t>则验证约化多项式是 </a:t>
            </a:r>
            <a:r>
              <a:rPr lang="en-US" altLang="zh-CN" dirty="0"/>
              <a:t>F2</a:t>
            </a:r>
            <a:r>
              <a:rPr lang="zh-CN" altLang="en-US" dirty="0"/>
              <a:t>上的不可约三项式 </a:t>
            </a:r>
            <a:br>
              <a:rPr lang="zh-CN" altLang="en-US" dirty="0"/>
            </a:b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若所用的是 </a:t>
            </a:r>
            <a:r>
              <a:rPr lang="en-US" altLang="zh-CN" dirty="0"/>
              <a:t>PPB,</a:t>
            </a:r>
            <a:r>
              <a:rPr lang="zh-CN" altLang="en-US" dirty="0"/>
              <a:t>则验证不存在 </a:t>
            </a:r>
            <a:r>
              <a:rPr lang="en-US" altLang="zh-CN" dirty="0"/>
              <a:t>m</a:t>
            </a:r>
            <a:r>
              <a:rPr lang="zh-CN" altLang="en-US" dirty="0"/>
              <a:t>次不可约三项式 </a:t>
            </a:r>
            <a:r>
              <a:rPr lang="en-US" altLang="zh-CN" dirty="0"/>
              <a:t>,</a:t>
            </a:r>
            <a:r>
              <a:rPr lang="zh-CN" altLang="en-US" dirty="0"/>
              <a:t>且约化多项式是 </a:t>
            </a:r>
            <a:r>
              <a:rPr lang="en-US" altLang="zh-CN" dirty="0"/>
              <a:t>F2</a:t>
            </a:r>
            <a:r>
              <a:rPr lang="zh-CN" altLang="en-US" dirty="0"/>
              <a:t>上的不可约五项式 </a:t>
            </a:r>
            <a:br>
              <a:rPr lang="zh-CN" altLang="en-US" dirty="0"/>
            </a:b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若所用的是 </a:t>
            </a:r>
            <a:r>
              <a:rPr lang="en-US" altLang="zh-CN" dirty="0"/>
              <a:t>GNB,</a:t>
            </a:r>
            <a:r>
              <a:rPr lang="zh-CN" altLang="en-US" dirty="0"/>
              <a:t>则验证 </a:t>
            </a:r>
            <a:r>
              <a:rPr lang="en-US" altLang="zh-CN" dirty="0"/>
              <a:t>m</a:t>
            </a:r>
            <a:r>
              <a:rPr lang="zh-CN" altLang="en-US" dirty="0"/>
              <a:t>不能被 </a:t>
            </a:r>
            <a:r>
              <a:rPr lang="en-US" altLang="zh-CN" dirty="0"/>
              <a:t>8</a:t>
            </a:r>
            <a:r>
              <a:rPr lang="zh-CN" altLang="en-US" dirty="0"/>
              <a:t>整除 </a:t>
            </a:r>
            <a:br>
              <a:rPr lang="zh-CN" altLang="en-US" dirty="0"/>
            </a:br>
            <a:r>
              <a:rPr lang="zh-CN" altLang="en-US" dirty="0"/>
              <a:t>最优正规基总有唯一可确定约化多项式，因而不必验证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</a:t>
            </a:r>
            <a:r>
              <a:rPr lang="en-US" altLang="zh-CN" dirty="0"/>
              <a:t>)</a:t>
            </a:r>
            <a:r>
              <a:rPr lang="zh-CN" altLang="en-US" dirty="0"/>
              <a:t>验证</a:t>
            </a:r>
            <a:r>
              <a:rPr lang="en-US" altLang="zh-CN" dirty="0"/>
              <a:t>hash(SEED)</a:t>
            </a:r>
            <a:r>
              <a:rPr lang="zh-CN" altLang="en-US" dirty="0"/>
              <a:t>截断为</a:t>
            </a:r>
            <a:r>
              <a:rPr lang="en-US" altLang="zh-CN" dirty="0"/>
              <a:t>b 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验证 </a:t>
            </a:r>
            <a:r>
              <a:rPr lang="en-US" altLang="zh-CN" dirty="0"/>
              <a:t>G in E and n*G=O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验证 </a:t>
            </a:r>
            <a:r>
              <a:rPr lang="en-US" altLang="zh-CN" dirty="0"/>
              <a:t>n&gt;2^191,n&gt;2^{2+m/2}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</a:t>
            </a:r>
            <a:r>
              <a:rPr lang="en-US" altLang="zh-CN" dirty="0"/>
              <a:t>)</a:t>
            </a:r>
            <a:r>
              <a:rPr lang="zh-CN" altLang="en-US" dirty="0"/>
              <a:t>验证</a:t>
            </a:r>
            <a:r>
              <a:rPr lang="en-US" altLang="zh-CN" dirty="0"/>
              <a:t>floor((2^{m/2}+1)^2/n)==h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验证抗</a:t>
            </a:r>
            <a:r>
              <a:rPr lang="en-US" altLang="zh-CN" dirty="0"/>
              <a:t>MOV(</a:t>
            </a:r>
            <a:r>
              <a:rPr lang="en-US" altLang="zh-CN" dirty="0" err="1"/>
              <a:t>p^t</a:t>
            </a:r>
            <a:r>
              <a:rPr lang="en-US" altLang="zh-CN" dirty="0"/>
              <a:t>=1,t&lt;B)</a:t>
            </a:r>
            <a:r>
              <a:rPr lang="zh-CN" altLang="en-US" dirty="0"/>
              <a:t>和抗</a:t>
            </a:r>
            <a:r>
              <a:rPr lang="en-US" altLang="zh-CN" dirty="0"/>
              <a:t>GHS(m mod 8!=0)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err="1"/>
              <a:t>Fp</a:t>
            </a:r>
            <a:endParaRPr lang="zh-CN" altLang="en-US" dirty="0"/>
          </a:p>
          <a:p>
            <a:pPr lvl="1"/>
            <a:r>
              <a:rPr lang="zh-CN" altLang="en-US" dirty="0"/>
              <a:t>验证 </a:t>
            </a:r>
            <a:r>
              <a:rPr lang="en-US" altLang="zh-CN" dirty="0"/>
              <a:t>4a^3+27b^2!=0 mod p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</a:t>
            </a:r>
            <a:r>
              <a:rPr lang="en-US" altLang="zh-CN" dirty="0"/>
              <a:t>)</a:t>
            </a:r>
            <a:r>
              <a:rPr lang="zh-CN" altLang="en-US" dirty="0"/>
              <a:t>验证</a:t>
            </a:r>
            <a:r>
              <a:rPr lang="en-US" altLang="zh-CN" dirty="0"/>
              <a:t>hash(SEED)*b^2=a^3 mod p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验证 </a:t>
            </a:r>
            <a:r>
              <a:rPr lang="en-US" altLang="zh-CN" dirty="0"/>
              <a:t>G in E and n*G=O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验证 </a:t>
            </a:r>
            <a:r>
              <a:rPr lang="en-US" altLang="zh-CN" dirty="0"/>
              <a:t>n&gt;2^191,n&gt;4p^{1/2}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选项</a:t>
            </a:r>
            <a:r>
              <a:rPr lang="en-US" altLang="zh-CN" dirty="0"/>
              <a:t>)</a:t>
            </a:r>
            <a:r>
              <a:rPr lang="zh-CN" altLang="en-US" dirty="0"/>
              <a:t>验证</a:t>
            </a:r>
            <a:r>
              <a:rPr lang="en-US" altLang="zh-CN" dirty="0"/>
              <a:t>floor((p^{1/2}+1)^2/n)==h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验证抗</a:t>
            </a:r>
            <a:r>
              <a:rPr lang="en-US" altLang="zh-CN" dirty="0"/>
              <a:t>MOV (</a:t>
            </a:r>
            <a:r>
              <a:rPr lang="en-US" altLang="zh-CN" dirty="0" err="1"/>
              <a:t>p^t</a:t>
            </a:r>
            <a:r>
              <a:rPr lang="en-US" altLang="zh-CN" dirty="0"/>
              <a:t>=1,t&lt;B)</a:t>
            </a:r>
            <a:r>
              <a:rPr lang="zh-CN" altLang="en-US" dirty="0"/>
              <a:t>和抗异常</a:t>
            </a:r>
            <a:r>
              <a:rPr lang="en-US" altLang="zh-CN" dirty="0"/>
              <a:t>(#E(Fp)!=p)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9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0B57-73ED-4249-AC4E-A7CCD725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标准规范</a:t>
            </a:r>
            <a:r>
              <a:rPr lang="en-US" altLang="zh-CN" dirty="0"/>
              <a:t>-</a:t>
            </a:r>
            <a:r>
              <a:rPr lang="zh-CN" altLang="en-US" dirty="0"/>
              <a:t>环境参数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81F63-587E-4A02-A725-A1FF2735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公开信息：</a:t>
            </a:r>
            <a:br>
              <a:rPr lang="zh-CN" altLang="en-US" dirty="0"/>
            </a:b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双方身份标识</a:t>
            </a:r>
            <a:r>
              <a:rPr lang="en-US" altLang="zh-CN" dirty="0"/>
              <a:t>IDA</a:t>
            </a:r>
            <a:r>
              <a:rPr lang="zh-CN" altLang="en-US" dirty="0"/>
              <a:t>，</a:t>
            </a:r>
            <a:r>
              <a:rPr lang="en-US" altLang="zh-CN" dirty="0"/>
              <a:t>IDB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曲线信息</a:t>
            </a:r>
            <a:br>
              <a:rPr lang="zh-CN" altLang="en-US" dirty="0"/>
            </a:br>
            <a:endParaRPr lang="zh-CN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曲线参数</a:t>
            </a:r>
            <a:r>
              <a:rPr lang="en-US" altLang="zh-CN" dirty="0" err="1"/>
              <a:t>Fq,a,b</a:t>
            </a:r>
            <a:br>
              <a:rPr lang="en-US" altLang="zh-CN" dirty="0"/>
            </a:br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基点</a:t>
            </a:r>
            <a:r>
              <a:rPr lang="en-US" altLang="zh-CN" dirty="0"/>
              <a:t>G</a:t>
            </a:r>
            <a:r>
              <a:rPr lang="zh-CN" altLang="en-US" dirty="0"/>
              <a:t>，基点的阶</a:t>
            </a:r>
            <a:r>
              <a:rPr lang="en-US" altLang="zh-CN" dirty="0"/>
              <a:t>n</a:t>
            </a:r>
          </a:p>
          <a:p>
            <a:pPr lvl="3"/>
            <a:endParaRPr lang="en-US" altLang="zh-C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余因子</a:t>
            </a:r>
            <a:r>
              <a:rPr lang="en-US" altLang="zh-CN" dirty="0"/>
              <a:t>h=#E</a:t>
            </a:r>
            <a:r>
              <a:rPr lang="zh-CN" altLang="en-US" dirty="0"/>
              <a:t>（</a:t>
            </a:r>
            <a:r>
              <a:rPr lang="en-US" altLang="zh-CN" dirty="0" err="1"/>
              <a:t>Fp</a:t>
            </a:r>
            <a:r>
              <a:rPr lang="zh-CN" altLang="en-US" dirty="0"/>
              <a:t>）</a:t>
            </a:r>
            <a:r>
              <a:rPr lang="en-US" altLang="zh-CN" dirty="0"/>
              <a:t>/n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使用私钥</a:t>
            </a:r>
            <a:r>
              <a:rPr lang="en-US" altLang="zh-CN" dirty="0"/>
              <a:t>pa</a:t>
            </a:r>
            <a:r>
              <a:rPr lang="zh-CN" altLang="en-US" dirty="0"/>
              <a:t>生产的公钥</a:t>
            </a:r>
            <a:r>
              <a:rPr lang="en-US" altLang="zh-CN" dirty="0"/>
              <a:t>A=pa*G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使用私钥</a:t>
            </a:r>
            <a:r>
              <a:rPr lang="en-US" altLang="zh-CN" dirty="0"/>
              <a:t>pb</a:t>
            </a:r>
            <a:r>
              <a:rPr lang="zh-CN" altLang="en-US" dirty="0"/>
              <a:t>生成的公钥</a:t>
            </a:r>
            <a:r>
              <a:rPr lang="en-US" altLang="zh-CN" dirty="0"/>
              <a:t>B=pb*G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标准使用的</a:t>
            </a:r>
            <a:r>
              <a:rPr lang="en-US" altLang="zh-CN" dirty="0"/>
              <a:t>256</a:t>
            </a:r>
            <a:r>
              <a:rPr lang="zh-CN" altLang="en-US" dirty="0"/>
              <a:t>位输出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  <a:r>
              <a:rPr lang="en-US" altLang="zh-CN" dirty="0"/>
              <a:t>H256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用户使用的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  <a:r>
              <a:rPr lang="en-US" altLang="zh-CN" dirty="0"/>
              <a:t>H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私有信息：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私钥</a:t>
            </a:r>
            <a:r>
              <a:rPr lang="en-US" altLang="zh-CN" dirty="0"/>
              <a:t>pa</a:t>
            </a:r>
          </a:p>
          <a:p>
            <a:endParaRPr lang="en-US" altLang="zh-CN" dirty="0"/>
          </a:p>
          <a:p>
            <a:r>
              <a:rPr lang="zh-CN" altLang="en-US" dirty="0"/>
              <a:t>随机数</a:t>
            </a:r>
          </a:p>
        </p:txBody>
      </p:sp>
    </p:spTree>
    <p:extLst>
      <p:ext uri="{BB962C8B-B14F-4D97-AF65-F5344CB8AC3E}">
        <p14:creationId xmlns:p14="http://schemas.microsoft.com/office/powerpoint/2010/main" val="336553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2344</Words>
  <Application>Microsoft Office PowerPoint</Application>
  <PresentationFormat>宽屏</PresentationFormat>
  <Paragraphs>311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Arial</vt:lpstr>
      <vt:lpstr>Wingdings</vt:lpstr>
      <vt:lpstr>Office 主题​​</vt:lpstr>
      <vt:lpstr> GMT0003学习分析  汇报人：Zuni-W </vt:lpstr>
      <vt:lpstr>目录</vt:lpstr>
      <vt:lpstr>数学基础-有限域</vt:lpstr>
      <vt:lpstr>数学基础-椭圆曲线加法群</vt:lpstr>
      <vt:lpstr>数学基础-坐标系</vt:lpstr>
      <vt:lpstr>数学基础-算法总汇</vt:lpstr>
      <vt:lpstr>标准规范-曲线参数</vt:lpstr>
      <vt:lpstr>标准规范-曲线验证</vt:lpstr>
      <vt:lpstr>标准规范-环境参数</vt:lpstr>
      <vt:lpstr>标准规范-身份认证</vt:lpstr>
      <vt:lpstr>标准规范-密钥派生</vt:lpstr>
      <vt:lpstr>标准规范-元素转换</vt:lpstr>
      <vt:lpstr>算法框架-签名</vt:lpstr>
      <vt:lpstr>算法框架-验签</vt:lpstr>
      <vt:lpstr>算法框架-密钥交换（1）</vt:lpstr>
      <vt:lpstr>算法框架-密钥交换（2）</vt:lpstr>
      <vt:lpstr>算法框架-密钥交换（3）</vt:lpstr>
      <vt:lpstr>算法框架-加密</vt:lpstr>
      <vt:lpstr>算法框架-解密</vt:lpstr>
      <vt:lpstr>攻击典例-常规攻击</vt:lpstr>
      <vt:lpstr>攻击典例-曲线攻击</vt:lpstr>
      <vt:lpstr>攻击典例-侧信道</vt:lpstr>
      <vt:lpstr>攻击典例-签名攻击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18365950327@126.com</cp:lastModifiedBy>
  <cp:revision>167</cp:revision>
  <dcterms:created xsi:type="dcterms:W3CDTF">2021-07-06T08:27:07Z</dcterms:created>
  <dcterms:modified xsi:type="dcterms:W3CDTF">2022-01-22T02:29:59Z</dcterms:modified>
</cp:coreProperties>
</file>