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92" r:id="rId5"/>
    <p:sldId id="276" r:id="rId6"/>
    <p:sldId id="299" r:id="rId7"/>
    <p:sldId id="278" r:id="rId8"/>
    <p:sldId id="298" r:id="rId9"/>
    <p:sldId id="300" r:id="rId10"/>
    <p:sldId id="305" r:id="rId11"/>
    <p:sldId id="307" r:id="rId12"/>
    <p:sldId id="29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6F5"/>
    <a:srgbClr val="446992"/>
    <a:srgbClr val="AEC2D8"/>
    <a:srgbClr val="98432A"/>
    <a:srgbClr val="D84400"/>
    <a:srgbClr val="44678D"/>
    <a:srgbClr val="263E5A"/>
    <a:srgbClr val="D6E0EB"/>
    <a:srgbClr val="728DAB"/>
    <a:srgbClr val="C9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5634"/>
  </p:normalViewPr>
  <p:slideViewPr>
    <p:cSldViewPr snapToGrid="0" showGuides="1">
      <p:cViewPr>
        <p:scale>
          <a:sx n="70" d="100"/>
          <a:sy n="70" d="100"/>
        </p:scale>
        <p:origin x="750" y="120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35818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098680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64007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624067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960138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890533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8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509570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9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889056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690384"/>
            <a:ext cx="5257793" cy="2057441"/>
          </a:xfrm>
        </p:spPr>
        <p:txBody>
          <a:bodyPr/>
          <a:lstStyle/>
          <a:p>
            <a:r>
              <a:rPr lang="en-US" altLang="zh-CN" dirty="0"/>
              <a:t>Early Detection of Diabetes Using Machine Learning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93948" y="2954664"/>
            <a:ext cx="2070748" cy="760288"/>
          </a:xfrm>
        </p:spPr>
        <p:txBody>
          <a:bodyPr/>
          <a:lstStyle/>
          <a:p>
            <a:r>
              <a:rPr lang="en-US" dirty="0"/>
              <a:t>Team</a:t>
            </a:r>
          </a:p>
          <a:p>
            <a:r>
              <a:rPr lang="en-US" dirty="0"/>
              <a:t>Model Mavericks</a:t>
            </a:r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3"/>
          <a:srcRect l="23170" t="-338" r="18860" b="338"/>
          <a:stretch/>
        </p:blipFill>
        <p:spPr>
          <a:xfrm>
            <a:off x="6766560" y="821836"/>
            <a:ext cx="4405503" cy="5066346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FE834E-AA8C-466B-A097-71ECEB86D1F0}"/>
              </a:ext>
            </a:extLst>
          </p:cNvPr>
          <p:cNvSpPr txBox="1"/>
          <p:nvPr/>
        </p:nvSpPr>
        <p:spPr>
          <a:xfrm>
            <a:off x="1593948" y="4693999"/>
            <a:ext cx="60937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accent6"/>
                </a:solidFill>
              </a:rPr>
              <a:t>Outline</a:t>
            </a:r>
          </a:p>
          <a:p>
            <a:pPr marL="342900" indent="-342900">
              <a:buAutoNum type="arabicPeriod"/>
            </a:pPr>
            <a:r>
              <a:rPr lang="en-US" altLang="zh-CN" sz="1800" dirty="0">
                <a:solidFill>
                  <a:schemeClr val="accent6"/>
                </a:solidFill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GB" sz="1800" dirty="0">
                <a:solidFill>
                  <a:schemeClr val="accent6"/>
                </a:solidFill>
              </a:rPr>
              <a:t>Exploratory Data Analysis (EDA)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accent6"/>
                </a:solidFill>
              </a:rPr>
              <a:t>Data Preprocessing for Model Building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accent6"/>
                </a:solidFill>
              </a:rPr>
              <a:t>Model Building and Evaluation</a:t>
            </a:r>
          </a:p>
          <a:p>
            <a:pPr marL="342900" indent="-342900">
              <a:buAutoNum type="arabicPeriod"/>
            </a:pPr>
            <a:r>
              <a:rPr lang="en-GB" dirty="0">
                <a:solidFill>
                  <a:schemeClr val="accent6"/>
                </a:solidFill>
              </a:rPr>
              <a:t>Conclusion</a:t>
            </a:r>
            <a:endParaRPr lang="en-US" altLang="zh-CN" dirty="0">
              <a:solidFill>
                <a:schemeClr val="accent6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E429E2-CCED-4F85-9100-DFF383099FAB}"/>
              </a:ext>
            </a:extLst>
          </p:cNvPr>
          <p:cNvCxnSpPr>
            <a:cxnSpLocks/>
          </p:cNvCxnSpPr>
          <p:nvPr/>
        </p:nvCxnSpPr>
        <p:spPr>
          <a:xfrm>
            <a:off x="1450360" y="2902838"/>
            <a:ext cx="0" cy="86394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EF0293F-F93B-473A-83DB-9F88D8BF79BB}"/>
              </a:ext>
            </a:extLst>
          </p:cNvPr>
          <p:cNvSpPr/>
          <p:nvPr/>
        </p:nvSpPr>
        <p:spPr>
          <a:xfrm>
            <a:off x="1378424" y="4107976"/>
            <a:ext cx="222925" cy="968991"/>
          </a:xfrm>
          <a:prstGeom prst="rect">
            <a:avLst/>
          </a:prstGeom>
          <a:solidFill>
            <a:srgbClr val="F8F6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4FC5D70-F624-4A44-BF95-88860C79D66C}"/>
              </a:ext>
            </a:extLst>
          </p:cNvPr>
          <p:cNvCxnSpPr>
            <a:cxnSpLocks/>
          </p:cNvCxnSpPr>
          <p:nvPr/>
        </p:nvCxnSpPr>
        <p:spPr>
          <a:xfrm>
            <a:off x="1450360" y="4693999"/>
            <a:ext cx="0" cy="175432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353" y="356233"/>
            <a:ext cx="5117162" cy="515251"/>
          </a:xfrm>
        </p:spPr>
        <p:txBody>
          <a:bodyPr/>
          <a:lstStyle/>
          <a:p>
            <a:r>
              <a:rPr lang="en-US" altLang="zh-CN" sz="4000" dirty="0"/>
              <a:t>1. Introduction</a:t>
            </a:r>
            <a:endParaRPr lang="en-US" sz="40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9297" y="955286"/>
            <a:ext cx="10855112" cy="5317226"/>
          </a:xfrm>
        </p:spPr>
        <p:txBody>
          <a:bodyPr numCol="2" spcCol="457200"/>
          <a:lstStyle/>
          <a:p>
            <a:pPr algn="just"/>
            <a:r>
              <a:rPr lang="en-US" sz="1600" b="1" dirty="0">
                <a:latin typeface="+mj-lt"/>
              </a:rPr>
              <a:t>1.1. Background</a:t>
            </a:r>
          </a:p>
          <a:p>
            <a:pPr algn="just"/>
            <a:r>
              <a:rPr lang="en-US" sz="1600" dirty="0">
                <a:latin typeface="+mj-lt"/>
              </a:rPr>
              <a:t>This presentation outlines a data science project focused on building a classification model to predict diabetes based on various health indicators. The goal is to assist mobile health clinics in pre-screening patients to identify individuals at risk and reduce hospital crowding.</a:t>
            </a:r>
          </a:p>
          <a:p>
            <a:pPr algn="just"/>
            <a:r>
              <a:rPr lang="en-US" sz="1600" b="1" dirty="0">
                <a:latin typeface="+mj-lt"/>
              </a:rPr>
              <a:t>1.2. Problem Statement</a:t>
            </a:r>
          </a:p>
          <a:p>
            <a:pPr algn="just"/>
            <a:r>
              <a:rPr lang="en-US" sz="1600" b="1" dirty="0">
                <a:latin typeface="+mj-lt"/>
              </a:rPr>
              <a:t>Background:</a:t>
            </a:r>
            <a:r>
              <a:rPr lang="en-US" sz="1600" dirty="0">
                <a:latin typeface="+mj-lt"/>
              </a:rPr>
              <a:t> A mobile health clinic aims to improve patient pre-screening for diabetes using basic health indicators. </a:t>
            </a:r>
          </a:p>
          <a:p>
            <a:pPr algn="just"/>
            <a:r>
              <a:rPr lang="en-US" sz="1600" b="1" dirty="0">
                <a:latin typeface="+mj-lt"/>
              </a:rPr>
              <a:t>Objective:</a:t>
            </a:r>
            <a:endParaRPr lang="en-US" sz="1600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Conduct Exploratory Data Analysis (EDA) to uncover factors influencing diabetes risk.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Develop a classification model to predict diabetes based on attributes like BMI, glucose, insulin levels, and age.</a:t>
            </a:r>
          </a:p>
          <a:p>
            <a:pPr algn="just"/>
            <a:r>
              <a:rPr lang="en-US" sz="1600" b="1" dirty="0">
                <a:latin typeface="+mj-lt"/>
              </a:rPr>
              <a:t>1.3. Data Overview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</a:rPr>
              <a:t>Dataset Size</a:t>
            </a:r>
            <a:r>
              <a:rPr lang="en-US" sz="1600" dirty="0">
                <a:latin typeface="+mj-lt"/>
              </a:rPr>
              <a:t>: 768 entries (rows) and 9 features (columns).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</a:rPr>
              <a:t>Features</a:t>
            </a:r>
            <a:r>
              <a:rPr lang="en-US" sz="1600" dirty="0">
                <a:latin typeface="+mj-lt"/>
              </a:rPr>
              <a:t>: </a:t>
            </a:r>
            <a:r>
              <a:rPr lang="en-US" sz="1600" i="1" dirty="0">
                <a:latin typeface="+mj-lt"/>
              </a:rPr>
              <a:t>Pregnancies, Glucose, </a:t>
            </a:r>
            <a:r>
              <a:rPr lang="en-US" sz="1600" i="1" dirty="0" err="1">
                <a:latin typeface="+mj-lt"/>
              </a:rPr>
              <a:t>BloodPressure</a:t>
            </a:r>
            <a:r>
              <a:rPr lang="en-US" sz="1600" i="1" dirty="0">
                <a:latin typeface="+mj-lt"/>
              </a:rPr>
              <a:t>, </a:t>
            </a:r>
            <a:r>
              <a:rPr lang="en-US" sz="1600" i="1" dirty="0" err="1">
                <a:latin typeface="+mj-lt"/>
              </a:rPr>
              <a:t>SkinThickness</a:t>
            </a:r>
            <a:r>
              <a:rPr lang="en-US" sz="1600" i="1" dirty="0">
                <a:latin typeface="+mj-lt"/>
              </a:rPr>
              <a:t>, Insulin, BMI, </a:t>
            </a:r>
            <a:r>
              <a:rPr lang="en-US" sz="1600" i="1" dirty="0" err="1">
                <a:latin typeface="+mj-lt"/>
              </a:rPr>
              <a:t>DiabetesPedigreeFunction</a:t>
            </a:r>
            <a:r>
              <a:rPr lang="en-US" sz="1600" i="1" dirty="0">
                <a:latin typeface="+mj-lt"/>
              </a:rPr>
              <a:t>, Age, Outcome </a:t>
            </a:r>
            <a:r>
              <a:rPr lang="en-US" sz="1600" dirty="0">
                <a:latin typeface="+mj-lt"/>
              </a:rPr>
              <a:t>(target variable: 0 for No Diabetes, 1 for Diabetes).</a:t>
            </a:r>
          </a:p>
          <a:p>
            <a:pPr algn="just"/>
            <a:endParaRPr lang="en-US" sz="16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altLang="zh-CN" dirty="0"/>
              <a:t>Early Detection of Diabetes Using Machine Learning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r>
              <a:rPr lang="en-US" altLang="zh-CN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03F6B8-ECC5-47A7-BBC0-C61556CA36CC}"/>
              </a:ext>
            </a:extLst>
          </p:cNvPr>
          <p:cNvSpPr/>
          <p:nvPr/>
        </p:nvSpPr>
        <p:spPr>
          <a:xfrm>
            <a:off x="11194169" y="-150126"/>
            <a:ext cx="1375419" cy="51525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9A0D86-F282-4737-9601-D04BE6C01952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8915499" y="3567799"/>
            <a:ext cx="2" cy="27241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itle 9">
            <a:extLst>
              <a:ext uri="{FF2B5EF4-FFF2-40B4-BE49-F238E27FC236}">
                <a16:creationId xmlns:a16="http://schemas.microsoft.com/office/drawing/2014/main" id="{6EDB9A12-1D7E-4A30-858F-0BB7E15EA4F5}"/>
              </a:ext>
            </a:extLst>
          </p:cNvPr>
          <p:cNvSpPr txBox="1">
            <a:spLocks/>
          </p:cNvSpPr>
          <p:nvPr/>
        </p:nvSpPr>
        <p:spPr>
          <a:xfrm>
            <a:off x="6533327" y="2062136"/>
            <a:ext cx="3510795" cy="4405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Fig 1. Data Preview &amp; Summary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A6E7D2-747D-4C06-911C-4FCE218561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6" t="1582" r="1855" b="2227"/>
          <a:stretch/>
        </p:blipFill>
        <p:spPr>
          <a:xfrm>
            <a:off x="6665405" y="3840210"/>
            <a:ext cx="4500187" cy="242123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0576EC-B43D-4A4C-AC6B-C20AC3A3C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406" y="2604319"/>
            <a:ext cx="4500190" cy="96348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353" y="137865"/>
            <a:ext cx="8836904" cy="1325563"/>
          </a:xfrm>
        </p:spPr>
        <p:txBody>
          <a:bodyPr/>
          <a:lstStyle/>
          <a:p>
            <a:r>
              <a:rPr lang="en-US" altLang="zh-CN" sz="4000" dirty="0"/>
              <a:t>2. </a:t>
            </a:r>
            <a:r>
              <a:rPr lang="en-GB" sz="4000" dirty="0"/>
              <a:t>Exploratory Data Analysis (EDA)</a:t>
            </a:r>
            <a:endParaRPr lang="en-US" sz="40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9297" y="1243935"/>
            <a:ext cx="11014350" cy="4662032"/>
          </a:xfrm>
        </p:spPr>
        <p:txBody>
          <a:bodyPr numCol="2" spcCol="457200"/>
          <a:lstStyle/>
          <a:p>
            <a:pPr algn="just"/>
            <a:r>
              <a:rPr lang="en-US" sz="1600" b="1" dirty="0">
                <a:latin typeface="+mj-lt"/>
              </a:rPr>
              <a:t>2.1.1. Initial Data Quality Checks: </a:t>
            </a:r>
            <a:r>
              <a:rPr lang="en-US" sz="1600" dirty="0">
                <a:latin typeface="+mj-lt"/>
              </a:rPr>
              <a:t>No missing values and No duplicate rows </a:t>
            </a:r>
          </a:p>
          <a:p>
            <a:pPr algn="just"/>
            <a:r>
              <a:rPr lang="en-US" sz="1600" b="1" dirty="0">
                <a:latin typeface="+mj-lt"/>
              </a:rPr>
              <a:t>2.1.2. Statistical Summary Highlights:</a:t>
            </a:r>
            <a:endParaRPr lang="en-US" sz="1600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Glucose,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BloodPressure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SkinThickness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Insulin</a:t>
            </a:r>
            <a:r>
              <a:rPr lang="en-US" sz="1600" dirty="0">
                <a:latin typeface="+mj-lt"/>
              </a:rPr>
              <a:t>, and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BMI </a:t>
            </a:r>
            <a:r>
              <a:rPr lang="en-US" sz="1600" dirty="0">
                <a:latin typeface="+mj-lt"/>
              </a:rPr>
              <a:t>had a minimum value of 0, which are biologically implausible and indicate potential missing/imputed values needing preprocessing.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Insulin</a:t>
            </a:r>
            <a:r>
              <a:rPr lang="en-US" sz="1600" dirty="0">
                <a:latin typeface="+mj-lt"/>
              </a:rPr>
              <a:t> and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DiabetesPedigreeFunction</a:t>
            </a:r>
            <a:r>
              <a:rPr lang="en-US" sz="1600" dirty="0">
                <a:latin typeface="+mj-lt"/>
              </a:rPr>
              <a:t> showed high positive skewness, suggesting non-normal distributions.</a:t>
            </a:r>
            <a:endParaRPr lang="en-US" sz="1600" b="1" dirty="0">
              <a:latin typeface="+mj-lt"/>
            </a:endParaRPr>
          </a:p>
          <a:p>
            <a:pPr algn="just"/>
            <a:r>
              <a:rPr lang="en-US" sz="1600" b="1" dirty="0">
                <a:latin typeface="+mj-lt"/>
              </a:rPr>
              <a:t>2.2.1 Univariate Analysis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</a:rPr>
              <a:t>Outcome Distribution: </a:t>
            </a:r>
            <a:r>
              <a:rPr lang="en-US" sz="1600" dirty="0">
                <a:latin typeface="+mj-lt"/>
              </a:rPr>
              <a:t>The dataset showed an imbalance, with approximately twice as many "No Diabetes" cases (0) as "Diabetes" cases (1).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</a:rPr>
              <a:t>Pregnancies Distribution: </a:t>
            </a:r>
            <a:r>
              <a:rPr lang="en-US" sz="1600" dirty="0">
                <a:latin typeface="+mj-lt"/>
              </a:rPr>
              <a:t>Most individuals had 1 pregnancy, followed by 0. Higher numbers of pregnancies were less frequent.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</a:rPr>
              <a:t>Distribution of Numerical Features (KDE Plots):</a:t>
            </a:r>
          </a:p>
          <a:p>
            <a:pPr marL="1028700" lvl="1" indent="-342900" algn="just">
              <a:lnSpc>
                <a:spcPct val="100000"/>
              </a:lnSpc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Glucose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Insulin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BMI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DiabetesPedigreeFunction</a:t>
            </a:r>
            <a:r>
              <a:rPr lang="en-US" sz="1600" dirty="0">
                <a:latin typeface="+mj-lt"/>
              </a:rPr>
              <a:t>, and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Age</a:t>
            </a:r>
            <a:r>
              <a:rPr lang="en-US" sz="1600" dirty="0">
                <a:latin typeface="+mj-lt"/>
              </a:rPr>
              <a:t> exhibited varying degrees of skewness; particularly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Insulin</a:t>
            </a:r>
            <a:r>
              <a:rPr lang="en-US" sz="1600" dirty="0">
                <a:latin typeface="+mj-lt"/>
              </a:rPr>
              <a:t> and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DiabetesPedigreeFunction</a:t>
            </a:r>
            <a:r>
              <a:rPr lang="en-US" sz="1600" dirty="0">
                <a:latin typeface="+mj-lt"/>
              </a:rPr>
              <a:t> were highly right-skewed.</a:t>
            </a:r>
          </a:p>
          <a:p>
            <a:pPr algn="just"/>
            <a:r>
              <a:rPr lang="en-US" sz="1600" b="1" dirty="0">
                <a:latin typeface="+mj-lt"/>
              </a:rPr>
              <a:t>2.2.2 Multivariate Analysis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</a:rPr>
              <a:t>Correlation Matrix Insights:</a:t>
            </a:r>
          </a:p>
          <a:p>
            <a:pPr marL="1028700" lvl="1" indent="-342900" algn="just"/>
            <a:r>
              <a:rPr lang="en-US" sz="1600" b="1" dirty="0">
                <a:latin typeface="+mj-lt"/>
              </a:rPr>
              <a:t>Outcome &amp; Glucose (0.47):</a:t>
            </a:r>
            <a:r>
              <a:rPr lang="en-US" sz="1600" dirty="0">
                <a:latin typeface="+mj-lt"/>
              </a:rPr>
              <a:t> A moderate positive correlation, indicating higher glucose levels are associated with a higher likelihood of diabetes.</a:t>
            </a:r>
          </a:p>
          <a:p>
            <a:pPr marL="1028700" lvl="1" indent="-342900" algn="just"/>
            <a:r>
              <a:rPr lang="en-US" sz="1600" b="1" dirty="0">
                <a:latin typeface="+mj-lt"/>
              </a:rPr>
              <a:t>Pregnancies &amp; Age (0.54): </a:t>
            </a:r>
            <a:r>
              <a:rPr lang="en-US" sz="1600" dirty="0">
                <a:latin typeface="+mj-lt"/>
              </a:rPr>
              <a:t>Moderately positive, suggesting older individuals tend to have more pregnancies.</a:t>
            </a:r>
          </a:p>
          <a:p>
            <a:pPr marL="1028700" lvl="1" indent="-342900" algn="just"/>
            <a:r>
              <a:rPr lang="en-US" sz="1600" b="1" dirty="0">
                <a:latin typeface="+mj-lt"/>
              </a:rPr>
              <a:t>Outcome &amp; BMI (0.29): </a:t>
            </a:r>
            <a:r>
              <a:rPr lang="en-US" sz="1600" dirty="0">
                <a:latin typeface="+mj-lt"/>
              </a:rPr>
              <a:t>A weak positive correlation.      </a:t>
            </a:r>
            <a:r>
              <a:rPr lang="en-US" sz="1400" dirty="0">
                <a:latin typeface="+mj-lt"/>
              </a:rPr>
              <a:t>•</a:t>
            </a:r>
            <a:r>
              <a:rPr lang="en-US" sz="1600" dirty="0">
                <a:latin typeface="+mj-lt"/>
              </a:rPr>
              <a:t>   </a:t>
            </a:r>
          </a:p>
          <a:p>
            <a:pPr marL="1028700" lvl="1" indent="-342900" algn="just"/>
            <a:r>
              <a:rPr lang="en-US" sz="1600" b="1" dirty="0" err="1">
                <a:latin typeface="+mj-lt"/>
              </a:rPr>
              <a:t>SkinThickness</a:t>
            </a:r>
            <a:r>
              <a:rPr lang="en-US" sz="1600" b="1" dirty="0">
                <a:latin typeface="+mj-lt"/>
              </a:rPr>
              <a:t> &amp; Insulin (0.44): </a:t>
            </a:r>
            <a:r>
              <a:rPr lang="en-US" sz="1600" dirty="0">
                <a:latin typeface="+mj-lt"/>
              </a:rPr>
              <a:t>Moderate positive correlation.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altLang="zh-CN" dirty="0"/>
              <a:t>Early Detection of Diabetes Using Machine Learning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r>
              <a:rPr lang="en-US" altLang="zh-CN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190334-A989-4B82-ADB5-746C8474D899}"/>
              </a:ext>
            </a:extLst>
          </p:cNvPr>
          <p:cNvSpPr/>
          <p:nvPr/>
        </p:nvSpPr>
        <p:spPr>
          <a:xfrm>
            <a:off x="11194169" y="-150126"/>
            <a:ext cx="1375419" cy="5152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749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49" y="807332"/>
            <a:ext cx="10515600" cy="401285"/>
          </a:xfrm>
        </p:spPr>
        <p:txBody>
          <a:bodyPr/>
          <a:lstStyle/>
          <a:p>
            <a:r>
              <a:rPr lang="en-US" sz="1800" b="1" dirty="0">
                <a:latin typeface="+mj-lt"/>
              </a:rPr>
              <a:t>Fig 2. Distribution of Numerical Features (KDE Plots)</a:t>
            </a:r>
            <a:r>
              <a:rPr lang="en-US" sz="1800" dirty="0"/>
              <a:t>                    Fig 3. </a:t>
            </a:r>
            <a:r>
              <a:rPr lang="en-GB" sz="1800" dirty="0"/>
              <a:t>Correlation Matrix </a:t>
            </a:r>
            <a:endParaRPr lang="en-US" sz="1800" b="1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23934-4A07-2183-483D-999C4EEC4F7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dirty="0"/>
              <a:t>Early Detection of Diabetes Using Machine Learning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r>
              <a:rPr lang="en-US" altLang="zh-CN" dirty="0"/>
              <a:t>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21232F-974B-49AA-9634-C244B9A96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80" y="1369492"/>
            <a:ext cx="5569292" cy="351745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AED977D-245C-4F46-96B8-3EDF87990873}"/>
              </a:ext>
            </a:extLst>
          </p:cNvPr>
          <p:cNvSpPr/>
          <p:nvPr/>
        </p:nvSpPr>
        <p:spPr>
          <a:xfrm>
            <a:off x="11194169" y="-150126"/>
            <a:ext cx="1375419" cy="51525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A2CB93-69FC-471D-BFB6-827D86737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698" y="1369492"/>
            <a:ext cx="5004823" cy="3517451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64028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353" y="301641"/>
            <a:ext cx="8836904" cy="1325563"/>
          </a:xfrm>
        </p:spPr>
        <p:txBody>
          <a:bodyPr/>
          <a:lstStyle/>
          <a:p>
            <a:r>
              <a:rPr lang="en-US" altLang="zh-CN" sz="4000" dirty="0"/>
              <a:t>2. </a:t>
            </a:r>
            <a:r>
              <a:rPr lang="en-GB" sz="4000" dirty="0"/>
              <a:t>Exploratory Data Analysis (EDA)</a:t>
            </a:r>
            <a:endParaRPr lang="en-US" sz="40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9296" y="1339470"/>
            <a:ext cx="11155073" cy="4878449"/>
          </a:xfrm>
        </p:spPr>
        <p:txBody>
          <a:bodyPr numCol="2" spcCol="548640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</a:rPr>
              <a:t>Pairwise Plots (Colored by Outcome):</a:t>
            </a:r>
          </a:p>
          <a:p>
            <a:pPr marL="1028700" lvl="1" indent="-342900" algn="just"/>
            <a:r>
              <a:rPr lang="en-US" sz="1600" dirty="0">
                <a:latin typeface="+mj-lt"/>
              </a:rPr>
              <a:t>Visually confirmed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Glucose</a:t>
            </a:r>
            <a:r>
              <a:rPr lang="en-US" sz="1600" dirty="0">
                <a:latin typeface="+mj-lt"/>
              </a:rPr>
              <a:t> as a strong differentiator between diabetic and non-diabetic individuals, with diabetics clustering at higher glucose values.</a:t>
            </a:r>
          </a:p>
          <a:p>
            <a:pPr marL="1028700" lvl="1" indent="-342900" algn="just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Age</a:t>
            </a:r>
            <a:r>
              <a:rPr lang="en-US" sz="1600" dirty="0">
                <a:latin typeface="+mj-lt"/>
              </a:rPr>
              <a:t> vs.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BMI</a:t>
            </a:r>
            <a:r>
              <a:rPr lang="en-US" sz="1600" dirty="0">
                <a:latin typeface="+mj-lt"/>
              </a:rPr>
              <a:t> and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Age</a:t>
            </a:r>
            <a:r>
              <a:rPr lang="en-US" sz="1600" dirty="0">
                <a:latin typeface="+mj-lt"/>
              </a:rPr>
              <a:t> vs.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Glucose</a:t>
            </a:r>
            <a:r>
              <a:rPr lang="en-US" sz="1600" dirty="0">
                <a:latin typeface="+mj-lt"/>
              </a:rPr>
              <a:t> plots showed that older individuals with higher BMI or glucose levels were more likely to be diabetic.       </a:t>
            </a:r>
            <a:r>
              <a:rPr lang="en-US" sz="1400" dirty="0">
                <a:latin typeface="+mj-lt"/>
              </a:rPr>
              <a:t>•</a:t>
            </a:r>
            <a:r>
              <a:rPr lang="en-US" sz="1600" dirty="0">
                <a:latin typeface="+mj-lt"/>
              </a:rPr>
              <a:t>   </a:t>
            </a:r>
          </a:p>
          <a:p>
            <a:pPr marL="1028700" lvl="1" indent="-342900" algn="just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Insulin</a:t>
            </a:r>
            <a:r>
              <a:rPr lang="en-US" sz="1600" dirty="0">
                <a:latin typeface="+mj-lt"/>
              </a:rPr>
              <a:t> and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SkinThickness</a:t>
            </a:r>
            <a:r>
              <a:rPr lang="en-US" sz="1600" dirty="0">
                <a:latin typeface="+mj-lt"/>
              </a:rPr>
              <a:t> showed wide variability without clear separation by outcome.</a:t>
            </a:r>
          </a:p>
          <a:p>
            <a:pPr algn="just"/>
            <a:r>
              <a:rPr lang="en-US" sz="1600" b="1" dirty="0">
                <a:latin typeface="+mj-lt"/>
              </a:rPr>
              <a:t>2.2.3. Multivariate Analysis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</a:rPr>
              <a:t>Box Plots (Features by Outcome):</a:t>
            </a:r>
          </a:p>
          <a:p>
            <a:pPr lvl="1" algn="just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Glucose</a:t>
            </a:r>
            <a:r>
              <a:rPr lang="en-US" sz="1600" dirty="0">
                <a:latin typeface="+mj-lt"/>
              </a:rPr>
              <a:t> levels were significantly higher for individuals with diabetes.</a:t>
            </a:r>
          </a:p>
          <a:p>
            <a:pPr lvl="1" algn="just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BMI</a:t>
            </a:r>
            <a:r>
              <a:rPr lang="en-US" sz="1600" dirty="0">
                <a:latin typeface="+mj-lt"/>
              </a:rPr>
              <a:t> showed a slight upward trend for diabetics.        </a:t>
            </a:r>
            <a:r>
              <a:rPr lang="en-US" sz="1400" dirty="0">
                <a:latin typeface="+mj-lt"/>
              </a:rPr>
              <a:t>•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Age</a:t>
            </a:r>
            <a:r>
              <a:rPr lang="en-US" sz="1600" dirty="0">
                <a:latin typeface="+mj-lt"/>
              </a:rPr>
              <a:t> indicated that diabetics tend to be older.</a:t>
            </a:r>
          </a:p>
          <a:p>
            <a:pPr lvl="1" algn="just"/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BloodPressure</a:t>
            </a:r>
            <a:r>
              <a:rPr lang="en-US" sz="1600" dirty="0">
                <a:latin typeface="+mj-lt"/>
              </a:rPr>
              <a:t> showed overlap, suggesting less distinction by outcome.</a:t>
            </a:r>
          </a:p>
          <a:p>
            <a:r>
              <a:rPr lang="en-US" sz="1600" b="1" dirty="0">
                <a:latin typeface="+mj-lt"/>
              </a:rPr>
              <a:t>2.2.4. Feature Engineering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</a:rPr>
              <a:t>BMI Category: </a:t>
            </a:r>
            <a:r>
              <a:rPr lang="en-US" sz="1600" dirty="0">
                <a:latin typeface="+mj-lt"/>
              </a:rPr>
              <a:t>A new feature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BMICategory</a:t>
            </a:r>
            <a:r>
              <a:rPr lang="en-US" sz="1600" dirty="0">
                <a:latin typeface="+mj-lt"/>
              </a:rPr>
              <a:t> was created (Underweight, Normal, Overweight, Obese).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</a:rPr>
              <a:t>Insights from BMI Category:</a:t>
            </a:r>
          </a:p>
          <a:p>
            <a:pPr lvl="1"/>
            <a:r>
              <a:rPr lang="en-US" sz="1600" dirty="0">
                <a:latin typeface="+mj-lt"/>
              </a:rPr>
              <a:t>Obese and Overweight individuals tended to have a higher average number of pregnancies.</a:t>
            </a:r>
          </a:p>
          <a:p>
            <a:pPr lvl="1"/>
            <a:r>
              <a:rPr lang="en-US" sz="1600" dirty="0">
                <a:latin typeface="+mj-lt"/>
              </a:rPr>
              <a:t>Individuals with diabetes (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Outcome = 1</a:t>
            </a:r>
            <a:r>
              <a:rPr lang="en-US" sz="1600" dirty="0">
                <a:latin typeface="+mj-lt"/>
              </a:rPr>
              <a:t>) consistently showed higher glucose levels across all BMI categories (Obese, Overweight, Normal, Underweight), reinforcing the importance of glucose.</a:t>
            </a:r>
          </a:p>
          <a:p>
            <a:r>
              <a:rPr lang="en-US" sz="1600" b="1" dirty="0">
                <a:latin typeface="+mj-lt"/>
              </a:rPr>
              <a:t>General EDA Insight: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Glucose</a:t>
            </a:r>
            <a:r>
              <a:rPr lang="en-US" sz="1600" dirty="0">
                <a:latin typeface="+mj-lt"/>
              </a:rPr>
              <a:t> levels are the most influential factor impacting diabetes risk, followed by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BMI</a:t>
            </a:r>
            <a:r>
              <a:rPr lang="en-US" sz="1600" dirty="0">
                <a:latin typeface="+mj-lt"/>
              </a:rPr>
              <a:t> and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Age</a:t>
            </a:r>
            <a:r>
              <a:rPr lang="en-US" sz="1600" dirty="0">
                <a:latin typeface="+mj-lt"/>
              </a:rPr>
              <a:t>. Other features showed weaker direct relationships.</a:t>
            </a:r>
          </a:p>
          <a:p>
            <a:pPr marL="457200" lvl="1" indent="0" algn="just">
              <a:buNone/>
            </a:pPr>
            <a:endParaRPr lang="en-US" sz="1600" dirty="0"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altLang="zh-CN" dirty="0"/>
              <a:t>Early Detection of Diabetes Using Machine Learning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r>
              <a:rPr lang="en-US" altLang="zh-CN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190334-A989-4B82-ADB5-746C8474D899}"/>
              </a:ext>
            </a:extLst>
          </p:cNvPr>
          <p:cNvSpPr/>
          <p:nvPr/>
        </p:nvSpPr>
        <p:spPr>
          <a:xfrm>
            <a:off x="11194169" y="-150126"/>
            <a:ext cx="1375419" cy="5152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064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439082"/>
            <a:ext cx="10879552" cy="401285"/>
          </a:xfrm>
        </p:spPr>
        <p:txBody>
          <a:bodyPr/>
          <a:lstStyle/>
          <a:p>
            <a:r>
              <a:rPr lang="en-US" sz="1800" dirty="0"/>
              <a:t>Fig 4. Features </a:t>
            </a:r>
            <a:r>
              <a:rPr lang="en-GB" sz="1800" dirty="0"/>
              <a:t>Pairwise Plots 		                     Fig 5 &amp; 6. Insights from </a:t>
            </a:r>
            <a:r>
              <a:rPr lang="en-US" sz="1800" dirty="0"/>
              <a:t>Outcome &amp;</a:t>
            </a:r>
            <a:r>
              <a:rPr lang="en-GB" sz="1800" dirty="0"/>
              <a:t> BMI Category</a:t>
            </a:r>
            <a:endParaRPr lang="en-US" sz="1800" b="1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23934-4A07-2183-483D-999C4EEC4F7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dirty="0"/>
              <a:t>Early Detection of Diabetes Using Machine Learning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r>
              <a:rPr lang="en-US" altLang="zh-CN" dirty="0"/>
              <a:t>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53DC23-AA0C-4830-930E-292A7D9D0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55" y="967793"/>
            <a:ext cx="5255346" cy="5173829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DF31EBC-CF1E-43A2-9F6D-D59F385CF25F}"/>
              </a:ext>
            </a:extLst>
          </p:cNvPr>
          <p:cNvSpPr/>
          <p:nvPr/>
        </p:nvSpPr>
        <p:spPr>
          <a:xfrm>
            <a:off x="11194169" y="-150126"/>
            <a:ext cx="1375419" cy="51525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9735F3-3A25-40B2-A197-8F268F0F8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430" y="967793"/>
            <a:ext cx="5048415" cy="2323495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5B6DB4-A066-479A-A780-2CB785A65C8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419893" y="3680162"/>
            <a:ext cx="5047488" cy="2464769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495089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352" y="274345"/>
            <a:ext cx="10035957" cy="928645"/>
          </a:xfrm>
        </p:spPr>
        <p:txBody>
          <a:bodyPr/>
          <a:lstStyle/>
          <a:p>
            <a:r>
              <a:rPr lang="en-US" sz="4000" dirty="0"/>
              <a:t>3. Data Preprocessing for Model Building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9297" y="1162047"/>
            <a:ext cx="11014350" cy="4924856"/>
          </a:xfrm>
        </p:spPr>
        <p:txBody>
          <a:bodyPr numCol="2" spcCol="457200"/>
          <a:lstStyle/>
          <a:p>
            <a:pPr algn="just"/>
            <a:r>
              <a:rPr lang="en-US" sz="1600" b="1" dirty="0">
                <a:latin typeface="+mj-lt"/>
              </a:rPr>
              <a:t>3.1. Handling Invalid Zero Values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Rows where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Glucose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BloodPressure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SkinThickness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Insulin</a:t>
            </a:r>
            <a:r>
              <a:rPr lang="en-US" sz="1600" dirty="0">
                <a:latin typeface="+mj-lt"/>
              </a:rPr>
              <a:t>, or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BMI </a:t>
            </a:r>
            <a:r>
              <a:rPr lang="en-US" sz="1600" dirty="0">
                <a:latin typeface="+mj-lt"/>
              </a:rPr>
              <a:t>were zero were removed, as these values are biologically unrealistic.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This reduced the dataset from 768 to 392 entries.</a:t>
            </a:r>
          </a:p>
          <a:p>
            <a:pPr algn="just"/>
            <a:r>
              <a:rPr lang="en-US" sz="1600" b="1" dirty="0">
                <a:latin typeface="+mj-lt"/>
              </a:rPr>
              <a:t>3.2. Feature Transformation &amp; Scaling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</a:rPr>
              <a:t>Skewness Check (After Zero Removal): </a:t>
            </a:r>
            <a:r>
              <a:rPr lang="en-US" sz="1600" dirty="0">
                <a:latin typeface="+mj-lt"/>
              </a:rPr>
              <a:t>Features like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Pregnancies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Insulin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DiabetesPedigreeFunction</a:t>
            </a:r>
            <a:r>
              <a:rPr lang="en-US" sz="1600" dirty="0">
                <a:latin typeface="+mj-lt"/>
              </a:rPr>
              <a:t>, and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Age</a:t>
            </a:r>
            <a:r>
              <a:rPr lang="en-US" sz="1600" dirty="0">
                <a:latin typeface="+mj-lt"/>
              </a:rPr>
              <a:t> still showed significant skewness.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</a:rPr>
              <a:t>Power Transformation (Yeo-Johnson) &amp; Standardization:</a:t>
            </a:r>
          </a:p>
          <a:p>
            <a:pPr marL="1028700" lvl="1" indent="-342900" algn="just"/>
            <a:r>
              <a:rPr lang="en-US" sz="1600" dirty="0">
                <a:latin typeface="+mj-lt"/>
              </a:rPr>
              <a:t>A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Pipeline</a:t>
            </a:r>
            <a:r>
              <a:rPr lang="en-US" sz="1600" dirty="0">
                <a:latin typeface="+mj-lt"/>
              </a:rPr>
              <a:t> combining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PowerTransformer</a:t>
            </a:r>
            <a:r>
              <a:rPr lang="en-US" sz="1600" dirty="0">
                <a:latin typeface="+mj-lt"/>
              </a:rPr>
              <a:t> (Yeo-Johnson method) and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StandardScaler</a:t>
            </a:r>
            <a:r>
              <a:rPr lang="en-US" sz="1600" dirty="0">
                <a:latin typeface="+mj-lt"/>
              </a:rPr>
              <a:t> was applied to all features to normalize their distributions and scale them.</a:t>
            </a:r>
          </a:p>
          <a:p>
            <a:pPr marL="1028700" lvl="1" indent="-342900" algn="just"/>
            <a:r>
              <a:rPr lang="en-US" sz="1600" dirty="0">
                <a:latin typeface="+mj-lt"/>
              </a:rPr>
              <a:t>This successfully reduced the skewness for all features, making them more suitable for machine learning models.</a:t>
            </a:r>
          </a:p>
          <a:p>
            <a:pPr algn="just"/>
            <a:r>
              <a:rPr lang="en-US" sz="1600" b="1" dirty="0">
                <a:latin typeface="+mj-lt"/>
              </a:rPr>
              <a:t>3.3. Handling Class Imbalance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</a:rPr>
              <a:t>Target Variable Distribution: </a:t>
            </a:r>
            <a:r>
              <a:rPr lang="en-US" sz="1600" dirty="0">
                <a:latin typeface="+mj-lt"/>
              </a:rPr>
              <a:t>After preprocessing, the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Outcome</a:t>
            </a:r>
            <a:r>
              <a:rPr lang="en-US" sz="1600" dirty="0">
                <a:latin typeface="+mj-lt"/>
              </a:rPr>
              <a:t> variable still showed imbalance (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No Diabetes</a:t>
            </a:r>
            <a:r>
              <a:rPr lang="en-US" sz="1600" dirty="0">
                <a:latin typeface="+mj-lt"/>
              </a:rPr>
              <a:t>: 262 instances,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Diabetes</a:t>
            </a:r>
            <a:r>
              <a:rPr lang="en-US" sz="1600" dirty="0">
                <a:latin typeface="+mj-lt"/>
              </a:rPr>
              <a:t>: 130 instances).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</a:rPr>
              <a:t>SMOTEENN Resampling: </a:t>
            </a:r>
            <a:r>
              <a:rPr lang="en-US" sz="1600" dirty="0">
                <a:latin typeface="+mj-lt"/>
              </a:rPr>
              <a:t>To address this, SMOTEENN (Synthetic Minority Over-sampling Technique with Edited Nearest Neighbors) was applied to the training data.</a:t>
            </a:r>
          </a:p>
          <a:p>
            <a:pPr marL="1028700" lvl="1" indent="-342900" algn="just"/>
            <a:r>
              <a:rPr lang="en-US" sz="1600" dirty="0">
                <a:latin typeface="+mj-lt"/>
              </a:rPr>
              <a:t>This technique over-samples the minority class and cleans the resulting data, leading to a more balanced dataset for training (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x_resampled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1600" dirty="0">
                <a:latin typeface="+mj-lt"/>
              </a:rPr>
              <a:t>and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y_resampled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1600" dirty="0">
                <a:latin typeface="+mj-lt"/>
              </a:rPr>
              <a:t>had 332 instances each).</a:t>
            </a:r>
          </a:p>
          <a:p>
            <a:pPr algn="just"/>
            <a:r>
              <a:rPr lang="en-US" sz="1600" b="1" dirty="0">
                <a:latin typeface="+mj-lt"/>
              </a:rPr>
              <a:t>3.4. Train-Test Split</a:t>
            </a:r>
          </a:p>
          <a:p>
            <a:pPr algn="just"/>
            <a:r>
              <a:rPr lang="en-US" sz="1600" dirty="0">
                <a:latin typeface="+mj-lt"/>
              </a:rPr>
              <a:t>The resampled data was split into training (80%) and testing (20%) sets to evaluate model performance (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x_train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y_train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x_test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y_test</a:t>
            </a:r>
            <a:r>
              <a:rPr lang="en-US" sz="1600" dirty="0">
                <a:latin typeface="+mj-lt"/>
              </a:rPr>
              <a:t>).</a:t>
            </a:r>
          </a:p>
          <a:p>
            <a:pPr lvl="1" indent="0" algn="just">
              <a:buNone/>
            </a:pPr>
            <a:endParaRPr lang="en-US" sz="16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altLang="zh-CN" dirty="0"/>
              <a:t>Early Detection of Diabetes Using Machine Learning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r>
              <a:rPr lang="en-US" altLang="zh-CN" dirty="0"/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CAECF4-C79C-46F5-9E2C-353C0E824B02}"/>
              </a:ext>
            </a:extLst>
          </p:cNvPr>
          <p:cNvSpPr/>
          <p:nvPr/>
        </p:nvSpPr>
        <p:spPr>
          <a:xfrm>
            <a:off x="11194169" y="-150126"/>
            <a:ext cx="1375419" cy="51525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8250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352" y="315290"/>
            <a:ext cx="10035957" cy="680682"/>
          </a:xfrm>
        </p:spPr>
        <p:txBody>
          <a:bodyPr/>
          <a:lstStyle/>
          <a:p>
            <a:r>
              <a:rPr lang="en-US" sz="4000" dirty="0"/>
              <a:t>4. Model Building and Evaluation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9297" y="941380"/>
            <a:ext cx="11014350" cy="5221948"/>
          </a:xfrm>
        </p:spPr>
        <p:txBody>
          <a:bodyPr numCol="2" spcCol="457200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</a:rPr>
              <a:t>Various classification models were trained and evaluated:</a:t>
            </a:r>
          </a:p>
          <a:p>
            <a:pPr marL="1028700" lvl="1" indent="-342900" algn="just"/>
            <a:r>
              <a:rPr lang="en-US" sz="1600" dirty="0">
                <a:latin typeface="+mj-lt"/>
              </a:rPr>
              <a:t>Logistic Regression</a:t>
            </a:r>
          </a:p>
          <a:p>
            <a:pPr marL="1028700" lvl="1" indent="-342900" algn="just"/>
            <a:r>
              <a:rPr lang="en-US" sz="1600" dirty="0">
                <a:latin typeface="+mj-lt"/>
              </a:rPr>
              <a:t>Random Forest Classifier</a:t>
            </a:r>
          </a:p>
          <a:p>
            <a:pPr marL="1028700" lvl="1" indent="-342900" algn="just"/>
            <a:r>
              <a:rPr lang="en-US" sz="1600" dirty="0">
                <a:latin typeface="+mj-lt"/>
              </a:rPr>
              <a:t>Decision Tree Classifier</a:t>
            </a:r>
          </a:p>
          <a:p>
            <a:pPr marL="1028700" lvl="1" indent="-342900" algn="just"/>
            <a:r>
              <a:rPr lang="en-US" sz="1600" dirty="0">
                <a:latin typeface="+mj-lt"/>
              </a:rPr>
              <a:t>Support Vector Machine (SVM)</a:t>
            </a:r>
          </a:p>
          <a:p>
            <a:pPr algn="just"/>
            <a:endParaRPr lang="en-US" sz="1600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</a:rPr>
              <a:t>Best Performing Model: Random Forest Classifier</a:t>
            </a:r>
            <a:br>
              <a:rPr lang="en-US" sz="1600" b="1" dirty="0">
                <a:latin typeface="+mj-lt"/>
              </a:rPr>
            </a:br>
            <a:r>
              <a:rPr lang="en-US" sz="1600" dirty="0">
                <a:latin typeface="+mj-lt"/>
              </a:rPr>
              <a:t>The Random Forest Classifier consistently demonstrated strong performance.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1028700" lvl="1" indent="-342900" algn="just"/>
            <a:r>
              <a:rPr lang="en-US" sz="1600" b="1" dirty="0">
                <a:latin typeface="+mj-lt"/>
              </a:rPr>
              <a:t>Overall Accuracy: </a:t>
            </a:r>
            <a:r>
              <a:rPr lang="en-US" sz="1600" dirty="0">
                <a:latin typeface="+mj-lt"/>
              </a:rPr>
              <a:t>95.5% (64 out of 67 samples correctly predicted).</a:t>
            </a:r>
          </a:p>
          <a:p>
            <a:pPr marL="1028700" lvl="1" indent="-342900" algn="just"/>
            <a:r>
              <a:rPr lang="en-US" sz="1600" b="1" dirty="0">
                <a:latin typeface="+mj-lt"/>
              </a:rPr>
              <a:t>Confusion Matrix:</a:t>
            </a:r>
          </a:p>
          <a:p>
            <a:pPr marL="1485900" lvl="2" indent="-342900" algn="just"/>
            <a:r>
              <a:rPr lang="en-US" sz="1600" dirty="0">
                <a:latin typeface="+mj-lt"/>
              </a:rPr>
              <a:t>True Negatives (TN): 30</a:t>
            </a:r>
          </a:p>
          <a:p>
            <a:pPr marL="1485900" lvl="2" indent="-342900" algn="just"/>
            <a:r>
              <a:rPr lang="en-US" sz="1600" dirty="0">
                <a:latin typeface="+mj-lt"/>
              </a:rPr>
              <a:t>False Positives (FP): 3</a:t>
            </a:r>
          </a:p>
          <a:p>
            <a:pPr marL="1485900" lvl="2" indent="-342900" algn="just"/>
            <a:r>
              <a:rPr lang="en-US" sz="1600" dirty="0">
                <a:latin typeface="+mj-lt"/>
              </a:rPr>
              <a:t>False Negatives (FN): 0</a:t>
            </a:r>
          </a:p>
          <a:p>
            <a:pPr marL="1485900" lvl="2" indent="-342900" algn="just"/>
            <a:r>
              <a:rPr lang="en-US" sz="1600" dirty="0">
                <a:latin typeface="+mj-lt"/>
              </a:rPr>
              <a:t>True Positives (TP): 34</a:t>
            </a:r>
          </a:p>
          <a:p>
            <a:pPr algn="just"/>
            <a:endParaRPr lang="en-GB" sz="1600" b="1" dirty="0">
              <a:latin typeface="+mj-lt"/>
            </a:endParaRPr>
          </a:p>
          <a:p>
            <a:pPr algn="just"/>
            <a:endParaRPr lang="en-GB" sz="1600" b="1" dirty="0">
              <a:latin typeface="+mj-lt"/>
            </a:endParaRPr>
          </a:p>
          <a:p>
            <a:pPr algn="just"/>
            <a:r>
              <a:rPr lang="en-GB" sz="1600" b="1" dirty="0">
                <a:latin typeface="+mj-lt"/>
              </a:rPr>
              <a:t>4.1. Feature Importance (Random Forest Model)</a:t>
            </a:r>
          </a:p>
          <a:p>
            <a:pPr algn="just"/>
            <a:r>
              <a:rPr lang="en-GB" sz="1600" dirty="0">
                <a:latin typeface="+mj-lt"/>
              </a:rPr>
              <a:t>The Random Forest model provides insights into the most influential features:</a:t>
            </a:r>
          </a:p>
          <a:p>
            <a:pPr lvl="1" algn="just">
              <a:buFont typeface="+mj-lt"/>
              <a:buAutoNum type="arabicPeriod"/>
            </a:pPr>
            <a:r>
              <a:rPr lang="en-GB" sz="1600" b="1" dirty="0">
                <a:latin typeface="+mj-lt"/>
              </a:rPr>
              <a:t>   Glucose (Importance </a:t>
            </a:r>
            <a:r>
              <a:rPr lang="en-GB" sz="1600" dirty="0">
                <a:latin typeface="+mj-lt"/>
              </a:rPr>
              <a:t>≈</a:t>
            </a:r>
            <a:r>
              <a:rPr lang="en-GB" sz="1600" b="1" dirty="0">
                <a:latin typeface="+mj-lt"/>
              </a:rPr>
              <a:t> 0.30):</a:t>
            </a:r>
            <a:r>
              <a:rPr lang="en-GB" sz="1600" dirty="0">
                <a:latin typeface="+mj-lt"/>
              </a:rPr>
              <a:t> Overwhelmingly the most important factor, aligning with clinical understanding.</a:t>
            </a:r>
          </a:p>
          <a:p>
            <a:pPr lvl="1" algn="just">
              <a:buFont typeface="+mj-lt"/>
              <a:buAutoNum type="arabicPeriod"/>
            </a:pPr>
            <a:r>
              <a:rPr lang="en-GB" sz="1600" b="1" dirty="0">
                <a:latin typeface="+mj-lt"/>
              </a:rPr>
              <a:t>   Age (Importance </a:t>
            </a:r>
            <a:r>
              <a:rPr lang="en-GB" sz="1600" dirty="0">
                <a:latin typeface="+mj-lt"/>
              </a:rPr>
              <a:t>≈</a:t>
            </a:r>
            <a:r>
              <a:rPr lang="en-GB" sz="1600" b="1" dirty="0">
                <a:latin typeface="+mj-lt"/>
              </a:rPr>
              <a:t> 0.22):</a:t>
            </a:r>
            <a:r>
              <a:rPr lang="en-GB" sz="1600" dirty="0">
                <a:latin typeface="+mj-lt"/>
              </a:rPr>
              <a:t> Second most important, indicating age plays a significant role.</a:t>
            </a:r>
          </a:p>
          <a:p>
            <a:pPr lvl="1" algn="just">
              <a:buFont typeface="+mj-lt"/>
              <a:buAutoNum type="arabicPeriod"/>
            </a:pPr>
            <a:r>
              <a:rPr lang="en-GB" sz="1600" b="1" dirty="0">
                <a:latin typeface="+mj-lt"/>
              </a:rPr>
              <a:t>   Insulin (Importance </a:t>
            </a:r>
            <a:r>
              <a:rPr lang="en-GB" sz="1600" dirty="0">
                <a:latin typeface="+mj-lt"/>
              </a:rPr>
              <a:t>≈</a:t>
            </a:r>
            <a:r>
              <a:rPr lang="en-GB" sz="1600" b="1" dirty="0">
                <a:latin typeface="+mj-lt"/>
              </a:rPr>
              <a:t> 0.16):</a:t>
            </a:r>
            <a:r>
              <a:rPr lang="en-GB" sz="1600" dirty="0">
                <a:latin typeface="+mj-lt"/>
              </a:rPr>
              <a:t> Substantial contribution to the model's decisions.</a:t>
            </a:r>
          </a:p>
          <a:p>
            <a:pPr lvl="1" algn="just">
              <a:buFont typeface="+mj-lt"/>
              <a:buAutoNum type="arabicPeriod"/>
            </a:pPr>
            <a:r>
              <a:rPr lang="en-GB" sz="1600" b="1" dirty="0">
                <a:latin typeface="+mj-lt"/>
              </a:rPr>
              <a:t>   BMI (Importance </a:t>
            </a:r>
            <a:r>
              <a:rPr lang="en-GB" sz="1600" dirty="0">
                <a:latin typeface="+mj-lt"/>
              </a:rPr>
              <a:t>≈</a:t>
            </a:r>
            <a:r>
              <a:rPr lang="en-GB" sz="1600" b="1" dirty="0">
                <a:latin typeface="+mj-lt"/>
              </a:rPr>
              <a:t> 0.10):</a:t>
            </a:r>
            <a:r>
              <a:rPr lang="en-GB" sz="1600" dirty="0">
                <a:latin typeface="+mj-lt"/>
              </a:rPr>
              <a:t> Moderate influence.</a:t>
            </a:r>
          </a:p>
          <a:p>
            <a:pPr lvl="1" algn="just">
              <a:buFont typeface="+mj-lt"/>
              <a:buAutoNum type="arabicPeriod"/>
            </a:pPr>
            <a:r>
              <a:rPr lang="en-GB" sz="1600" b="1" dirty="0">
                <a:latin typeface="+mj-lt"/>
              </a:rPr>
              <a:t>   </a:t>
            </a:r>
            <a:r>
              <a:rPr lang="en-GB" sz="1600" b="1" dirty="0" err="1">
                <a:latin typeface="+mj-lt"/>
              </a:rPr>
              <a:t>SkinThickness</a:t>
            </a:r>
            <a:r>
              <a:rPr lang="en-GB" sz="1600" b="1" dirty="0">
                <a:latin typeface="+mj-lt"/>
              </a:rPr>
              <a:t> (Importance </a:t>
            </a:r>
            <a:r>
              <a:rPr lang="en-GB" sz="1600" dirty="0">
                <a:latin typeface="+mj-lt"/>
              </a:rPr>
              <a:t>≈</a:t>
            </a:r>
            <a:r>
              <a:rPr lang="en-GB" sz="1600" b="1" dirty="0">
                <a:latin typeface="+mj-lt"/>
              </a:rPr>
              <a:t> 0.07):</a:t>
            </a:r>
            <a:r>
              <a:rPr lang="en-GB" sz="1600" dirty="0">
                <a:latin typeface="+mj-lt"/>
              </a:rPr>
              <a:t> Lesser contribution.</a:t>
            </a:r>
          </a:p>
          <a:p>
            <a:pPr lvl="1" algn="just">
              <a:buFont typeface="+mj-lt"/>
              <a:buAutoNum type="arabicPeriod"/>
            </a:pPr>
            <a:r>
              <a:rPr lang="en-GB" sz="1600" b="1" dirty="0">
                <a:latin typeface="+mj-lt"/>
              </a:rPr>
              <a:t>   Pregnancies (Importance </a:t>
            </a:r>
            <a:r>
              <a:rPr lang="en-GB" sz="1600" dirty="0">
                <a:latin typeface="+mj-lt"/>
              </a:rPr>
              <a:t>≈</a:t>
            </a:r>
            <a:r>
              <a:rPr lang="en-GB" sz="1600" b="1" dirty="0">
                <a:latin typeface="+mj-lt"/>
              </a:rPr>
              <a:t> 0.05):</a:t>
            </a:r>
            <a:r>
              <a:rPr lang="en-GB" sz="1600" dirty="0">
                <a:latin typeface="+mj-lt"/>
              </a:rPr>
              <a:t> Relatively low importance.</a:t>
            </a:r>
          </a:p>
          <a:p>
            <a:pPr lvl="1" algn="just">
              <a:buFont typeface="+mj-lt"/>
              <a:buAutoNum type="arabicPeriod"/>
            </a:pPr>
            <a:r>
              <a:rPr lang="en-GB" sz="1600" b="1" dirty="0">
                <a:latin typeface="+mj-lt"/>
              </a:rPr>
              <a:t>   </a:t>
            </a:r>
            <a:r>
              <a:rPr lang="en-GB" sz="1600" b="1" dirty="0" err="1">
                <a:latin typeface="+mj-lt"/>
              </a:rPr>
              <a:t>DiabetesPedigreeFunction</a:t>
            </a:r>
            <a:r>
              <a:rPr lang="en-GB" sz="1600" b="1" dirty="0">
                <a:latin typeface="+mj-lt"/>
              </a:rPr>
              <a:t> (Importance </a:t>
            </a:r>
            <a:r>
              <a:rPr lang="en-GB" sz="1600" dirty="0">
                <a:latin typeface="+mj-lt"/>
              </a:rPr>
              <a:t>≈</a:t>
            </a:r>
            <a:r>
              <a:rPr lang="en-GB" sz="1600" b="1" dirty="0">
                <a:latin typeface="+mj-lt"/>
              </a:rPr>
              <a:t> 0.04):</a:t>
            </a:r>
            <a:r>
              <a:rPr lang="en-GB" sz="1600" dirty="0">
                <a:latin typeface="+mj-lt"/>
              </a:rPr>
              <a:t> Low importance.</a:t>
            </a:r>
          </a:p>
          <a:p>
            <a:pPr lvl="1" algn="just">
              <a:buFont typeface="+mj-lt"/>
              <a:buAutoNum type="arabicPeriod"/>
            </a:pPr>
            <a:r>
              <a:rPr lang="en-GB" sz="1600" b="1" dirty="0">
                <a:latin typeface="+mj-lt"/>
              </a:rPr>
              <a:t>   </a:t>
            </a:r>
            <a:r>
              <a:rPr lang="en-GB" sz="1600" b="1" dirty="0" err="1">
                <a:latin typeface="+mj-lt"/>
              </a:rPr>
              <a:t>BloodPressure</a:t>
            </a:r>
            <a:r>
              <a:rPr lang="en-GB" sz="1600" b="1" dirty="0">
                <a:latin typeface="+mj-lt"/>
              </a:rPr>
              <a:t> (Importance </a:t>
            </a:r>
            <a:r>
              <a:rPr lang="en-GB" sz="1600" dirty="0">
                <a:latin typeface="+mj-lt"/>
              </a:rPr>
              <a:t>≈</a:t>
            </a:r>
            <a:r>
              <a:rPr lang="en-GB" sz="1600" b="1" dirty="0">
                <a:latin typeface="+mj-lt"/>
              </a:rPr>
              <a:t> 0.03):</a:t>
            </a:r>
            <a:r>
              <a:rPr lang="en-GB" sz="1600" dirty="0">
                <a:latin typeface="+mj-lt"/>
              </a:rPr>
              <a:t> Least important feature in this model.</a:t>
            </a:r>
          </a:p>
          <a:p>
            <a:pPr marL="1028700" lvl="1" indent="-342900" algn="just"/>
            <a:endParaRPr lang="en-US" sz="16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altLang="zh-CN" dirty="0"/>
              <a:t>Early Detection of Diabetes Using Machine Learning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r>
              <a:rPr lang="en-US" altLang="zh-CN" dirty="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190334-A989-4B82-ADB5-746C8474D899}"/>
              </a:ext>
            </a:extLst>
          </p:cNvPr>
          <p:cNvSpPr/>
          <p:nvPr/>
        </p:nvSpPr>
        <p:spPr>
          <a:xfrm>
            <a:off x="11194169" y="-150126"/>
            <a:ext cx="1375419" cy="51525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7827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/>
          <a:srcRect/>
          <a:stretch/>
        </p:blipFill>
        <p:spPr>
          <a:xfrm>
            <a:off x="1852338" y="2439909"/>
            <a:ext cx="1886360" cy="1857099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r>
              <a:rPr lang="en-US" altLang="zh-CN" dirty="0"/>
              <a:t>8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A0524FE-961E-4A18-84F0-B647618009B3}"/>
              </a:ext>
            </a:extLst>
          </p:cNvPr>
          <p:cNvSpPr txBox="1">
            <a:spLocks/>
          </p:cNvSpPr>
          <p:nvPr/>
        </p:nvSpPr>
        <p:spPr>
          <a:xfrm>
            <a:off x="4408231" y="2046676"/>
            <a:ext cx="6540282" cy="41712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>
                <a:latin typeface="+mj-lt"/>
              </a:rPr>
              <a:t>The developed Random Forest classification model demonstrates exceptional performance in detecting diabetes, particularly with its </a:t>
            </a:r>
            <a:r>
              <a:rPr lang="en-US" sz="1600" b="1" dirty="0">
                <a:latin typeface="+mj-lt"/>
              </a:rPr>
              <a:t>95.5% accuracy</a:t>
            </a:r>
            <a:r>
              <a:rPr lang="en-US" sz="1600" dirty="0">
                <a:latin typeface="+mj-lt"/>
              </a:rPr>
              <a:t> and </a:t>
            </a:r>
            <a:r>
              <a:rPr lang="en-US" sz="1600" b="1" dirty="0">
                <a:latin typeface="+mj-lt"/>
              </a:rPr>
              <a:t>perfect recall for high-risk cases (zero false negatives)</a:t>
            </a:r>
            <a:r>
              <a:rPr lang="en-US" sz="1600" dirty="0">
                <a:latin typeface="+mj-lt"/>
              </a:rPr>
              <a:t>. This model is highly effective in identifying individuals with diabetes, making it a valuable tool for pre-screening in mobile health clinics. The analysis confirms that </a:t>
            </a:r>
            <a:r>
              <a:rPr lang="en-US" sz="1600" b="1" dirty="0">
                <a:latin typeface="+mj-lt"/>
              </a:rPr>
              <a:t>Glucose</a:t>
            </a:r>
            <a:r>
              <a:rPr lang="en-US" sz="1600" dirty="0">
                <a:latin typeface="+mj-lt"/>
              </a:rPr>
              <a:t>, </a:t>
            </a:r>
            <a:r>
              <a:rPr lang="en-US" sz="1600" b="1" dirty="0">
                <a:latin typeface="+mj-lt"/>
              </a:rPr>
              <a:t>Age</a:t>
            </a:r>
            <a:r>
              <a:rPr lang="en-US" sz="1600" dirty="0">
                <a:latin typeface="+mj-lt"/>
              </a:rPr>
              <a:t>, </a:t>
            </a:r>
            <a:r>
              <a:rPr lang="en-US" sz="1600" b="1" dirty="0">
                <a:latin typeface="+mj-lt"/>
              </a:rPr>
              <a:t>Insulin</a:t>
            </a:r>
            <a:r>
              <a:rPr lang="en-US" sz="1600" dirty="0">
                <a:latin typeface="+mj-lt"/>
              </a:rPr>
              <a:t>, and </a:t>
            </a:r>
            <a:r>
              <a:rPr lang="en-US" sz="1600" b="1" dirty="0">
                <a:latin typeface="+mj-lt"/>
              </a:rPr>
              <a:t>BMI</a:t>
            </a:r>
            <a:r>
              <a:rPr lang="en-US" sz="1600" dirty="0">
                <a:latin typeface="+mj-lt"/>
              </a:rPr>
              <a:t> are the most critical indicators for diabetes prediction.</a:t>
            </a:r>
          </a:p>
          <a:p>
            <a:pPr algn="just"/>
            <a:r>
              <a:rPr lang="en-US" sz="1600" dirty="0">
                <a:latin typeface="+mj-lt"/>
              </a:rPr>
              <a:t>The model's ability to avoid missing high-risk individuals is crucial for health-related applications, ensuring timely intervention and patient care.</a:t>
            </a:r>
          </a:p>
          <a:p>
            <a:pPr algn="just"/>
            <a:endParaRPr lang="en-GB" sz="1600" dirty="0"/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id="{FFB6F873-60AB-4C58-AA1E-DA257BFA5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231" y="884381"/>
            <a:ext cx="6881476" cy="944419"/>
          </a:xfrm>
        </p:spPr>
        <p:txBody>
          <a:bodyPr/>
          <a:lstStyle/>
          <a:p>
            <a:r>
              <a:rPr lang="en-GB" sz="4000" dirty="0"/>
              <a:t>5. Conclusion</a:t>
            </a:r>
          </a:p>
        </p:txBody>
      </p:sp>
      <p:sp>
        <p:nvSpPr>
          <p:cNvPr id="6" name="Title 23">
            <a:extLst>
              <a:ext uri="{FF2B5EF4-FFF2-40B4-BE49-F238E27FC236}">
                <a16:creationId xmlns:a16="http://schemas.microsoft.com/office/drawing/2014/main" id="{E9BBD7A6-D7EF-48BB-8668-B93ACDB0BF65}"/>
              </a:ext>
            </a:extLst>
          </p:cNvPr>
          <p:cNvSpPr txBox="1">
            <a:spLocks/>
          </p:cNvSpPr>
          <p:nvPr/>
        </p:nvSpPr>
        <p:spPr>
          <a:xfrm>
            <a:off x="4408231" y="5329457"/>
            <a:ext cx="5055698" cy="7371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Thank you</a:t>
            </a:r>
          </a:p>
        </p:txBody>
      </p:sp>
      <p:sp>
        <p:nvSpPr>
          <p:cNvPr id="7" name="Text Placeholder 24">
            <a:extLst>
              <a:ext uri="{FF2B5EF4-FFF2-40B4-BE49-F238E27FC236}">
                <a16:creationId xmlns:a16="http://schemas.microsoft.com/office/drawing/2014/main" id="{FD55B179-54B9-4007-9D04-4925BB14F3D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408231" y="6000915"/>
            <a:ext cx="3583206" cy="365126"/>
          </a:xfrm>
        </p:spPr>
        <p:txBody>
          <a:bodyPr/>
          <a:lstStyle/>
          <a:p>
            <a:r>
              <a:rPr lang="en-US" sz="1600" b="0" dirty="0"/>
              <a:t>Presented by Team Model Mavericks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EF3F93-DBBD-49F7-A48A-DD1D16B3FBA9}"/>
              </a:ext>
            </a:extLst>
          </p:cNvPr>
          <p:cNvCxnSpPr>
            <a:cxnSpLocks/>
          </p:cNvCxnSpPr>
          <p:nvPr/>
        </p:nvCxnSpPr>
        <p:spPr>
          <a:xfrm>
            <a:off x="4287734" y="5480178"/>
            <a:ext cx="0" cy="910743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14803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AD9BE2-6B3D-4616-B044-300A8177DEA5}">
  <ds:schemaRefs>
    <ds:schemaRef ds:uri="http://purl.org/dc/dcmitype/"/>
    <ds:schemaRef ds:uri="http://schemas.microsoft.com/sharepoint/v3"/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http://schemas.microsoft.com/office/2006/documentManagement/types"/>
    <ds:schemaRef ds:uri="230e9df3-be65-4c73-a93b-d1236ebd677e"/>
    <ds:schemaRef ds:uri="71af3243-3dd4-4a8d-8c0d-dd76da1f02a5"/>
    <ds:schemaRef ds:uri="http://schemas.microsoft.com/office/infopath/2007/PartnerControls"/>
    <ds:schemaRef ds:uri="http://schemas.openxmlformats.org/package/2006/metadata/core-properties"/>
    <ds:schemaRef ds:uri="16c05727-aa75-4e4a-9b5f-8a80a1165891"/>
  </ds:schemaRefs>
</ds:datastoreItem>
</file>

<file path=customXml/itemProps2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531</TotalTime>
  <Words>1320</Words>
  <Application>Microsoft Office PowerPoint</Application>
  <PresentationFormat>Widescreen</PresentationFormat>
  <Paragraphs>126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等线</vt:lpstr>
      <vt:lpstr>Abadi</vt:lpstr>
      <vt:lpstr>Arial</vt:lpstr>
      <vt:lpstr>Calibri</vt:lpstr>
      <vt:lpstr>Posterama Text Black</vt:lpstr>
      <vt:lpstr>Posterama Text SemiBold</vt:lpstr>
      <vt:lpstr>Custom​​</vt:lpstr>
      <vt:lpstr>Early Detection of Diabetes Using Machine Learning</vt:lpstr>
      <vt:lpstr>1. Introduction</vt:lpstr>
      <vt:lpstr>2. Exploratory Data Analysis (EDA)</vt:lpstr>
      <vt:lpstr>Fig 2. Distribution of Numerical Features (KDE Plots)                    Fig 3. Correlation Matrix </vt:lpstr>
      <vt:lpstr>2. Exploratory Data Analysis (EDA)</vt:lpstr>
      <vt:lpstr>Fig 4. Features Pairwise Plots                        Fig 5 &amp; 6. Insights from Outcome &amp; BMI Category</vt:lpstr>
      <vt:lpstr>3. Data Preprocessing for Model Building</vt:lpstr>
      <vt:lpstr>4. Model Building and Evaluation</vt:lpstr>
      <vt:lpstr>5.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Early Detection of Diabetes Using Machine Learning</dc:title>
  <dc:creator>Abdullah Akintobi</dc:creator>
  <cp:lastModifiedBy>Abdullah Akintobi</cp:lastModifiedBy>
  <cp:revision>8</cp:revision>
  <dcterms:created xsi:type="dcterms:W3CDTF">2025-06-12T13:49:24Z</dcterms:created>
  <dcterms:modified xsi:type="dcterms:W3CDTF">2025-06-13T09:46:00Z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