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81" r:id="rId7"/>
    <p:sldId id="261" r:id="rId8"/>
    <p:sldId id="259" r:id="rId9"/>
    <p:sldId id="262" r:id="rId10"/>
    <p:sldId id="263" r:id="rId11"/>
    <p:sldId id="266" r:id="rId12"/>
    <p:sldId id="265" r:id="rId13"/>
    <p:sldId id="267" r:id="rId14"/>
    <p:sldId id="269" r:id="rId15"/>
    <p:sldId id="268" r:id="rId16"/>
    <p:sldId id="284" r:id="rId17"/>
    <p:sldId id="283" r:id="rId18"/>
    <p:sldId id="285" r:id="rId19"/>
    <p:sldId id="260" r:id="rId20"/>
    <p:sldId id="280" r:id="rId21"/>
    <p:sldId id="282" r:id="rId22"/>
    <p:sldId id="279" r:id="rId23"/>
    <p:sldId id="264" r:id="rId24"/>
    <p:sldId id="278" r:id="rId25"/>
    <p:sldId id="277" r:id="rId2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0404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7568" autoAdjust="0"/>
  </p:normalViewPr>
  <p:slideViewPr>
    <p:cSldViewPr snapToGrid="0">
      <p:cViewPr varScale="1">
        <p:scale>
          <a:sx n="98" d="100"/>
          <a:sy n="98" d="100"/>
        </p:scale>
        <p:origin x="60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DDD66-91AC-4942-A6E5-4BB866E8D1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D8FD0-34C5-4A18-AD3F-D0459C1059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D8FD0-34C5-4A18-AD3F-D0459C1059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从上图中，大致看出node中的事件循环的顺序：</a:t>
            </a:r>
            <a:endParaRPr lang="zh-CN" altLang="en-US" dirty="0"/>
          </a:p>
          <a:p>
            <a:r>
              <a:rPr lang="zh-CN" altLang="en-US" dirty="0"/>
              <a:t>外部输入数据--&gt;轮询阶段(poll)--&gt;检查阶段(check)--&gt;关闭事件回调阶段(close callback)--&gt;定时器检测阶段(timer)--&gt;I/O事件回调阶段(I/O callbacks)--&gt;闲置阶段(idle, prepare)--&gt;轮询阶段（按照该顺序反复运行）...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timers 阶段：这个阶段执行timer（setTimeout、setInterval）的回调</a:t>
            </a:r>
            <a:endParaRPr lang="zh-CN" altLang="en-US" dirty="0"/>
          </a:p>
          <a:p>
            <a:r>
              <a:rPr lang="zh-CN" altLang="en-US" dirty="0"/>
              <a:t>I/O callbacks 阶段：处理一些上一轮循环中的少数未执行的 I/O 回调</a:t>
            </a:r>
            <a:endParaRPr lang="zh-CN" altLang="en-US" dirty="0"/>
          </a:p>
          <a:p>
            <a:r>
              <a:rPr lang="zh-CN" altLang="en-US" dirty="0"/>
              <a:t>idle, prepare 阶段：仅node内部使用</a:t>
            </a:r>
            <a:endParaRPr lang="zh-CN" altLang="en-US" dirty="0"/>
          </a:p>
          <a:p>
            <a:r>
              <a:rPr lang="zh-CN" altLang="en-US" dirty="0"/>
              <a:t>poll 阶段：获取新的I/O事件, 适当的条件下node将阻塞在这里</a:t>
            </a:r>
            <a:endParaRPr lang="zh-CN" altLang="en-US" dirty="0"/>
          </a:p>
          <a:p>
            <a:r>
              <a:rPr lang="zh-CN" altLang="en-US" dirty="0"/>
              <a:t>check 阶段：执行 setImmediate() 的回调</a:t>
            </a:r>
            <a:endParaRPr lang="zh-CN" altLang="en-US" dirty="0"/>
          </a:p>
          <a:p>
            <a:r>
              <a:rPr lang="zh-CN" altLang="en-US" dirty="0"/>
              <a:t>close callbacks 阶段：执行 socket 的 close 事件回调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(1) timer</a:t>
            </a:r>
            <a:endParaRPr lang="zh-CN" altLang="en-US" dirty="0"/>
          </a:p>
          <a:p>
            <a:r>
              <a:rPr lang="zh-CN" altLang="en-US" dirty="0"/>
              <a:t>timers 阶段会执行 setTimeout 和 setInterval 回调，并且是由 poll 阶段控制的。 同样，在 Node 中定时器指定的时间也不是准确时间，只能是尽快执行。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(2) poll</a:t>
            </a:r>
            <a:endParaRPr lang="zh-CN" altLang="en-US" dirty="0"/>
          </a:p>
          <a:p>
            <a:r>
              <a:rPr lang="zh-CN" altLang="en-US" dirty="0"/>
              <a:t>poll 是一个至关重要的阶段，这一阶段中，系统会做两件事情</a:t>
            </a:r>
            <a:endParaRPr lang="zh-CN" altLang="en-US" dirty="0"/>
          </a:p>
          <a:p>
            <a:r>
              <a:rPr lang="zh-CN" altLang="en-US" dirty="0"/>
              <a:t>1.回到 timer 阶段执行回调</a:t>
            </a:r>
            <a:endParaRPr lang="zh-CN" altLang="en-US" dirty="0"/>
          </a:p>
          <a:p>
            <a:r>
              <a:rPr lang="zh-CN" altLang="en-US" dirty="0"/>
              <a:t>2.执行 I/O 回调</a:t>
            </a:r>
            <a:endParaRPr lang="zh-CN" altLang="en-US" dirty="0"/>
          </a:p>
          <a:p>
            <a:r>
              <a:rPr lang="zh-CN" altLang="en-US" dirty="0"/>
              <a:t>并且在进入该阶段时如果没有设定了 timer 的话，会发生以下两件事情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如果 poll 队列不为空，会遍历回调队列并同步执行，直到队列为空或者达到系统限制</a:t>
            </a:r>
            <a:endParaRPr lang="zh-CN" altLang="en-US" dirty="0"/>
          </a:p>
          <a:p>
            <a:r>
              <a:rPr lang="zh-CN" altLang="en-US" dirty="0"/>
              <a:t>如果 poll 队列为空时，会有两件事发生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如果有 setImmediate 回调需要执行，poll 阶段会停止并且进入到 check 阶段执行回调</a:t>
            </a:r>
            <a:endParaRPr lang="zh-CN" altLang="en-US" dirty="0"/>
          </a:p>
          <a:p>
            <a:r>
              <a:rPr lang="zh-CN" altLang="en-US" dirty="0"/>
              <a:t>如果没有 setImmediate 回调需要执行，会等待回调被加入到队列中并立即执行回调，这里同样会有个超时时间设置防止一直等待下去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当然设定了 timer 的话且 poll 队列为空，则会判断是否有 timer 超时，如果有的话会回到 timer 阶段执行回调。</a:t>
            </a:r>
            <a:endParaRPr lang="zh-CN" altLang="en-US" dirty="0"/>
          </a:p>
          <a:p>
            <a:r>
              <a:rPr lang="zh-CN" altLang="en-US" dirty="0"/>
              <a:t>(3) check阶段</a:t>
            </a:r>
            <a:endParaRPr lang="zh-CN" altLang="en-US" dirty="0"/>
          </a:p>
          <a:p>
            <a:r>
              <a:rPr lang="zh-CN" altLang="en-US" dirty="0"/>
              <a:t>setImmediate()的回调会被加入check队列中，从event loop的阶段图可以知道，check阶段的执行顺序在poll阶段之后。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浏览器环境下，microtask的任务队列是每个macrotask执行完之后执行。而在Node.js中，microtask会在事件循环的各个阶段之间执行，也就是一个阶段执行完毕，就会去执行microtask队列的任务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D8FD0-34C5-4A18-AD3F-D0459C1059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一开始执行栈空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我们可以把</a:t>
            </a:r>
            <a:r>
              <a:rPr lang="zh-CN" altLang="en-US" b="1" dirty="0" smtClean="0"/>
              <a:t>执行栈认为是一个存储函数调用的栈结构，遵循先进后出的原则</a:t>
            </a:r>
            <a:r>
              <a:rPr lang="zh-CN" altLang="en-US" dirty="0" smtClean="0"/>
              <a:t>。</a:t>
            </a:r>
            <a:r>
              <a:rPr lang="en-US" altLang="zh-CN" dirty="0" smtClean="0"/>
              <a:t>micro </a:t>
            </a:r>
            <a:r>
              <a:rPr lang="zh-CN" altLang="en-US" dirty="0" smtClean="0"/>
              <a:t>队列空，</a:t>
            </a:r>
            <a:r>
              <a:rPr lang="en-US" altLang="zh-CN" dirty="0" smtClean="0"/>
              <a:t>macro </a:t>
            </a:r>
            <a:r>
              <a:rPr lang="zh-CN" altLang="en-US" dirty="0" smtClean="0"/>
              <a:t>队列里有且只有一个 </a:t>
            </a:r>
            <a:r>
              <a:rPr lang="en-US" altLang="zh-CN" dirty="0" smtClean="0"/>
              <a:t>script </a:t>
            </a:r>
            <a:r>
              <a:rPr lang="zh-CN" altLang="en-US" dirty="0" smtClean="0"/>
              <a:t>脚本（整体代码）。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全局上下文（</a:t>
            </a:r>
            <a:r>
              <a:rPr lang="en-US" altLang="zh-CN" dirty="0" smtClean="0"/>
              <a:t>script </a:t>
            </a:r>
            <a:r>
              <a:rPr lang="zh-CN" altLang="en-US" dirty="0" smtClean="0"/>
              <a:t>标签）被推入执行栈，同步代码执行。在执行的过程中，会判断是同步任务还是异步任务，通过对一些接口的调用，可以产生新的 </a:t>
            </a:r>
            <a:r>
              <a:rPr lang="en-US" altLang="zh-CN" dirty="0" smtClean="0"/>
              <a:t>macro-task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micro-task</a:t>
            </a:r>
            <a:r>
              <a:rPr lang="zh-CN" altLang="en-US" dirty="0" smtClean="0"/>
              <a:t>，它们会分别被推入各自的任务队列里。同步代码执行完了，</a:t>
            </a:r>
            <a:r>
              <a:rPr lang="en-US" altLang="zh-CN" dirty="0" smtClean="0"/>
              <a:t>script </a:t>
            </a:r>
            <a:r>
              <a:rPr lang="zh-CN" altLang="en-US" dirty="0" smtClean="0"/>
              <a:t>脚本会被移出 </a:t>
            </a:r>
            <a:r>
              <a:rPr lang="en-US" altLang="zh-CN" dirty="0" smtClean="0"/>
              <a:t>macro </a:t>
            </a:r>
            <a:r>
              <a:rPr lang="zh-CN" altLang="en-US" dirty="0" smtClean="0"/>
              <a:t>队列，这个过程本质上是队列的 </a:t>
            </a:r>
            <a:r>
              <a:rPr lang="en-US" altLang="zh-CN" dirty="0" smtClean="0"/>
              <a:t>macro-task </a:t>
            </a:r>
            <a:r>
              <a:rPr lang="zh-CN" altLang="en-US" dirty="0" smtClean="0"/>
              <a:t>的执行和出队的过程。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上一步我们出队的是一个 </a:t>
            </a:r>
            <a:r>
              <a:rPr lang="en-US" altLang="zh-CN" dirty="0" smtClean="0"/>
              <a:t>macro-task</a:t>
            </a:r>
            <a:r>
              <a:rPr lang="zh-CN" altLang="en-US" dirty="0" smtClean="0"/>
              <a:t>，这一步我们处理的是 </a:t>
            </a:r>
            <a:r>
              <a:rPr lang="en-US" altLang="zh-CN" dirty="0" smtClean="0"/>
              <a:t>micro-task</a:t>
            </a:r>
            <a:r>
              <a:rPr lang="zh-CN" altLang="en-US" dirty="0" smtClean="0"/>
              <a:t>。但需要注意的是：当 </a:t>
            </a:r>
            <a:r>
              <a:rPr lang="en-US" altLang="zh-CN" dirty="0" smtClean="0"/>
              <a:t>macro-task </a:t>
            </a:r>
            <a:r>
              <a:rPr lang="zh-CN" altLang="en-US" dirty="0" smtClean="0"/>
              <a:t>出队时，任务是</a:t>
            </a:r>
            <a:r>
              <a:rPr lang="zh-CN" altLang="en-US" b="1" dirty="0" smtClean="0"/>
              <a:t>一个一个</a:t>
            </a:r>
            <a:r>
              <a:rPr lang="zh-CN" altLang="en-US" dirty="0" smtClean="0"/>
              <a:t>执行的；而 </a:t>
            </a:r>
            <a:r>
              <a:rPr lang="en-US" altLang="zh-CN" dirty="0" smtClean="0"/>
              <a:t>micro-task </a:t>
            </a:r>
            <a:r>
              <a:rPr lang="zh-CN" altLang="en-US" dirty="0" smtClean="0"/>
              <a:t>出队时，任务是</a:t>
            </a:r>
            <a:r>
              <a:rPr lang="zh-CN" altLang="en-US" b="1" dirty="0" smtClean="0"/>
              <a:t>一队一队</a:t>
            </a:r>
            <a:r>
              <a:rPr lang="zh-CN" altLang="en-US" dirty="0" smtClean="0"/>
              <a:t>执行的。因此，我们处理 </a:t>
            </a:r>
            <a:r>
              <a:rPr lang="en-US" altLang="zh-CN" dirty="0" smtClean="0"/>
              <a:t>micro </a:t>
            </a:r>
            <a:r>
              <a:rPr lang="zh-CN" altLang="en-US" dirty="0" smtClean="0"/>
              <a:t>队列这一步，会逐个执行队列中的任务并把它出队，直到队列被清空。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b="1" dirty="0" smtClean="0"/>
              <a:t>执行渲染操作，更新界面</a:t>
            </a:r>
            <a:endParaRPr lang="en-US" altLang="zh-CN" b="1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检查是否存在 </a:t>
            </a:r>
            <a:r>
              <a:rPr lang="en-US" altLang="zh-CN" dirty="0" smtClean="0"/>
              <a:t>Web worker </a:t>
            </a:r>
            <a:r>
              <a:rPr lang="zh-CN" altLang="en-US" dirty="0" smtClean="0"/>
              <a:t>任务，如果有，则对其进行处理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上述过程循环往复，直到两个队列都清空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D8FD0-34C5-4A18-AD3F-D0459C1059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D8FD0-34C5-4A18-AD3F-D0459C1059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多进程与多线程</a:t>
            </a:r>
            <a:endParaRPr lang="zh-CN" altLang="en-US" b="1" dirty="0" smtClean="0"/>
          </a:p>
          <a:p>
            <a:r>
              <a:rPr lang="zh-CN" altLang="en-US" dirty="0" smtClean="0"/>
              <a:t>多进程：在同一个时间里，同一个计算机系统中如果允许两个或两个以上的进程处于运行状态。多进程带来的好处是明显的，比如你可以听歌的同时，打开编辑器敲代码，编辑器和听歌软件的进程之间丝毫不会相互干扰。</a:t>
            </a:r>
            <a:endParaRPr lang="zh-CN" altLang="en-US" dirty="0" smtClean="0"/>
          </a:p>
          <a:p>
            <a:r>
              <a:rPr lang="zh-CN" altLang="en-US" dirty="0" smtClean="0"/>
              <a:t>多线程：程序中包含多个执行流，即在一个程序中可以同时运行多个不同的线程来执行不同的任务，也就是说允许单个程序创建多个并行执行的线程来完成各自的任务。</a:t>
            </a:r>
            <a:endParaRPr lang="zh-CN" altLang="en-US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浏览器中为例，当你打开一个 </a:t>
            </a:r>
            <a:r>
              <a:rPr lang="en-US" altLang="zh-CN" dirty="0" smtClean="0"/>
              <a:t>Tab </a:t>
            </a:r>
            <a:r>
              <a:rPr lang="zh-CN" altLang="en-US" dirty="0" smtClean="0"/>
              <a:t>页时，其实就是创建了一个进程，一个进程中可以有多个线程（下文会详细介绍），比如渲染线程、</a:t>
            </a:r>
            <a:r>
              <a:rPr lang="en-US" altLang="zh-CN" dirty="0" smtClean="0"/>
              <a:t>JS </a:t>
            </a:r>
            <a:r>
              <a:rPr lang="zh-CN" altLang="en-US" dirty="0" smtClean="0"/>
              <a:t>引擎线程、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请求线程等等。当你发起一个请求时，其实就是创建了一个线程，当请求结束后，该线程可能就会被销毁。</a:t>
            </a:r>
            <a:endParaRPr lang="en-US" altLang="zh-CN" dirty="0" smtClean="0"/>
          </a:p>
          <a:p>
            <a:r>
              <a:rPr lang="zh-CN" altLang="en-US" dirty="0" smtClean="0"/>
              <a:t>简单来说浏览器内核是通过取得页面内容、整理信息（应用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）、计算和组合最终输出可视化的图像结果，通常也被称为渲染引擎。</a:t>
            </a:r>
            <a:endParaRPr lang="zh-CN" altLang="en-US" dirty="0" smtClean="0"/>
          </a:p>
          <a:p>
            <a:r>
              <a:rPr lang="zh-CN" altLang="en-US" dirty="0" smtClean="0"/>
              <a:t>浏览器内核是多线程，在内核控制下各线程相互配合以保持同步，一个浏览器通常由以下常驻线程组成：</a:t>
            </a:r>
            <a:endParaRPr lang="zh-CN" altLang="en-US" dirty="0" smtClean="0"/>
          </a:p>
          <a:p>
            <a:r>
              <a:rPr lang="en-US" altLang="zh-CN" dirty="0" smtClean="0"/>
              <a:t>GUI </a:t>
            </a:r>
            <a:r>
              <a:rPr lang="zh-CN" altLang="en-US" dirty="0" smtClean="0"/>
              <a:t>渲染线程</a:t>
            </a:r>
            <a:endParaRPr lang="zh-CN" altLang="en-US" dirty="0" smtClean="0"/>
          </a:p>
          <a:p>
            <a:r>
              <a:rPr lang="en-US" altLang="zh-CN" dirty="0" smtClean="0"/>
              <a:t>JavaScript</a:t>
            </a:r>
            <a:r>
              <a:rPr lang="zh-CN" altLang="en-US" dirty="0" smtClean="0"/>
              <a:t>引擎线程</a:t>
            </a:r>
            <a:endParaRPr lang="zh-CN" altLang="en-US" dirty="0" smtClean="0"/>
          </a:p>
          <a:p>
            <a:r>
              <a:rPr lang="zh-CN" altLang="en-US" dirty="0" smtClean="0"/>
              <a:t>定时触发器线程</a:t>
            </a:r>
            <a:endParaRPr lang="zh-CN" altLang="en-US" dirty="0" smtClean="0"/>
          </a:p>
          <a:p>
            <a:r>
              <a:rPr lang="zh-CN" altLang="en-US" dirty="0" smtClean="0"/>
              <a:t>事件触发线程</a:t>
            </a:r>
            <a:endParaRPr lang="zh-CN" altLang="en-US" dirty="0" smtClean="0"/>
          </a:p>
          <a:p>
            <a:r>
              <a:rPr lang="zh-CN" altLang="en-US" dirty="0" smtClean="0"/>
              <a:t>异步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请求线程</a:t>
            </a:r>
            <a:endParaRPr lang="zh-CN" altLang="en-US" dirty="0" smtClean="0"/>
          </a:p>
          <a:p>
            <a:r>
              <a:rPr lang="en-US" altLang="zh-CN" b="1" dirty="0" smtClean="0"/>
              <a:t>1.GUI</a:t>
            </a:r>
            <a:r>
              <a:rPr lang="zh-CN" altLang="en-US" b="1" dirty="0" smtClean="0"/>
              <a:t>渲染线程</a:t>
            </a:r>
            <a:endParaRPr lang="zh-CN" altLang="en-US" b="1" dirty="0" smtClean="0"/>
          </a:p>
          <a:p>
            <a:r>
              <a:rPr lang="zh-CN" altLang="en-US" dirty="0" smtClean="0"/>
              <a:t>主要负责页面的渲染，解析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，构建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树，布局和绘制等。</a:t>
            </a:r>
            <a:endParaRPr lang="zh-CN" altLang="en-US" dirty="0" smtClean="0"/>
          </a:p>
          <a:p>
            <a:r>
              <a:rPr lang="zh-CN" altLang="en-US" dirty="0" smtClean="0"/>
              <a:t>当界面需要重绘或者由于某种操作引发回流时，将执行该线程。</a:t>
            </a:r>
            <a:endParaRPr lang="zh-CN" altLang="en-US" dirty="0" smtClean="0"/>
          </a:p>
          <a:p>
            <a:r>
              <a:rPr lang="zh-CN" altLang="en-US" dirty="0" smtClean="0"/>
              <a:t>该线程与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引擎线程互斥，当执行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引擎线程时，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渲染会被挂起，当任务队列空闲时，主线程才会去执行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渲染。</a:t>
            </a:r>
            <a:endParaRPr lang="zh-CN" altLang="en-US" dirty="0" smtClean="0"/>
          </a:p>
          <a:p>
            <a:r>
              <a:rPr lang="en-US" altLang="zh-CN" b="1" dirty="0" smtClean="0"/>
              <a:t>2.JS</a:t>
            </a:r>
            <a:r>
              <a:rPr lang="zh-CN" altLang="en-US" b="1" dirty="0" smtClean="0"/>
              <a:t>引擎线程</a:t>
            </a:r>
            <a:endParaRPr lang="zh-CN" altLang="en-US" b="1" dirty="0" smtClean="0"/>
          </a:p>
          <a:p>
            <a:r>
              <a:rPr lang="zh-CN" altLang="en-US" dirty="0" smtClean="0"/>
              <a:t>该线程当然是主要负责处理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脚本，执行代码。</a:t>
            </a:r>
            <a:endParaRPr lang="zh-CN" altLang="en-US" dirty="0" smtClean="0"/>
          </a:p>
          <a:p>
            <a:r>
              <a:rPr lang="zh-CN" altLang="en-US" dirty="0" smtClean="0"/>
              <a:t>也是主要负责执行准备好待执行的事件，即定时器计数结束，或者异步请求成功并正确返回时，将依次进入任务队列，等待 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引擎线程的执行。</a:t>
            </a:r>
            <a:endParaRPr lang="zh-CN" altLang="en-US" dirty="0" smtClean="0"/>
          </a:p>
          <a:p>
            <a:r>
              <a:rPr lang="zh-CN" altLang="en-US" dirty="0" smtClean="0"/>
              <a:t>当然，该线程与 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渲染线程互斥，当 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引擎线程执行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脚本时间过长，将导致页面渲染的阻塞。</a:t>
            </a:r>
            <a:endParaRPr lang="zh-CN" altLang="en-US" dirty="0" smtClean="0"/>
          </a:p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定时器触发线程</a:t>
            </a:r>
            <a:endParaRPr lang="zh-CN" altLang="en-US" b="1" dirty="0" smtClean="0"/>
          </a:p>
          <a:p>
            <a:r>
              <a:rPr lang="zh-CN" altLang="en-US" dirty="0" smtClean="0"/>
              <a:t>负责执行异步定时器一类的函数的线程，如： </a:t>
            </a:r>
            <a:r>
              <a:rPr lang="en-US" altLang="zh-CN" dirty="0" smtClean="0"/>
              <a:t>setTimeout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setInterval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主线程依次执行代码时，遇到定时器，会将定时器交给该线程处理，当计数完毕后，事件触发线程会将计数完毕后的事件加入到任务队列的尾部，等待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引擎线程执行。</a:t>
            </a:r>
            <a:endParaRPr lang="zh-CN" altLang="en-US" dirty="0" smtClean="0"/>
          </a:p>
          <a:p>
            <a:r>
              <a:rPr lang="en-US" altLang="zh-CN" b="1" dirty="0" smtClean="0"/>
              <a:t>4.</a:t>
            </a:r>
            <a:r>
              <a:rPr lang="zh-CN" altLang="en-US" b="1" dirty="0" smtClean="0"/>
              <a:t>事件触发线程</a:t>
            </a:r>
            <a:endParaRPr lang="zh-CN" altLang="en-US" b="1" dirty="0" smtClean="0"/>
          </a:p>
          <a:p>
            <a:r>
              <a:rPr lang="zh-CN" altLang="en-US" dirty="0" smtClean="0"/>
              <a:t>主要负责将准备好的事件交给 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引擎线程执行。</a:t>
            </a:r>
            <a:endParaRPr lang="zh-CN" altLang="en-US" dirty="0" smtClean="0"/>
          </a:p>
          <a:p>
            <a:r>
              <a:rPr lang="zh-CN" altLang="en-US" dirty="0" smtClean="0"/>
              <a:t>比如 </a:t>
            </a:r>
            <a:r>
              <a:rPr lang="en-US" altLang="zh-CN" dirty="0" smtClean="0"/>
              <a:t>setTimeout</a:t>
            </a:r>
            <a:r>
              <a:rPr lang="zh-CN" altLang="en-US" dirty="0" smtClean="0"/>
              <a:t>定时器计数结束， 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等异步请求成功并触发回调函数，或者用户触发点击事件时，该线程会将整装待发的事件依次加入到任务队列的队尾，等待 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引擎线程的执行。</a:t>
            </a:r>
            <a:endParaRPr lang="zh-CN" altLang="en-US" dirty="0" smtClean="0"/>
          </a:p>
          <a:p>
            <a:r>
              <a:rPr lang="en-US" altLang="zh-CN" b="1" dirty="0" smtClean="0"/>
              <a:t>5.</a:t>
            </a:r>
            <a:r>
              <a:rPr lang="zh-CN" altLang="en-US" b="1" dirty="0" smtClean="0"/>
              <a:t>异步</a:t>
            </a:r>
            <a:r>
              <a:rPr lang="en-US" altLang="zh-CN" b="1" dirty="0" smtClean="0"/>
              <a:t>http</a:t>
            </a:r>
            <a:r>
              <a:rPr lang="zh-CN" altLang="en-US" b="1" dirty="0" smtClean="0"/>
              <a:t>请求线程</a:t>
            </a:r>
            <a:endParaRPr lang="zh-CN" altLang="en-US" b="1" dirty="0" smtClean="0"/>
          </a:p>
          <a:p>
            <a:r>
              <a:rPr lang="zh-CN" altLang="en-US" dirty="0" smtClean="0"/>
              <a:t>负责执行异步请求一类的函数的线程，如： 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axios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等。</a:t>
            </a:r>
            <a:endParaRPr lang="zh-CN" altLang="en-US" dirty="0" smtClean="0"/>
          </a:p>
          <a:p>
            <a:r>
              <a:rPr lang="zh-CN" altLang="en-US" dirty="0" smtClean="0"/>
              <a:t>主线程依次执行代码时，遇到异步请求，会将函数交给该线程处理，当监听到状态码变更，如果有回调函数，事件触发线程会将回调函数加入到任务队列的尾部，等待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引擎线程执行。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D8FD0-34C5-4A18-AD3F-D0459C1059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多进程与多线程</a:t>
            </a:r>
            <a:endParaRPr lang="zh-CN" altLang="en-US" b="1" dirty="0" smtClean="0"/>
          </a:p>
          <a:p>
            <a:r>
              <a:rPr lang="zh-CN" altLang="en-US" dirty="0" smtClean="0"/>
              <a:t>多进程：在同一个时间里，同一个计算机系统中如果允许两个或两个以上的进程处于运行状态。多进程带来的好处是明显的，比如你可以听歌的同时，打开编辑器敲代码，编辑器和听歌软件的进程之间丝毫不会相互干扰。</a:t>
            </a:r>
            <a:endParaRPr lang="zh-CN" altLang="en-US" dirty="0" smtClean="0"/>
          </a:p>
          <a:p>
            <a:r>
              <a:rPr lang="zh-CN" altLang="en-US" dirty="0" smtClean="0"/>
              <a:t>多线程：程序中包含多个执行流，即在一个程序中可以同时运行多个不同的线程来执行不同的任务，也就是说允许单个程序创建多个并行执行的线程来完成各自的任务。</a:t>
            </a:r>
            <a:endParaRPr lang="zh-CN" altLang="en-US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浏览器中为例，当你打开一个 </a:t>
            </a:r>
            <a:r>
              <a:rPr lang="en-US" altLang="zh-CN" dirty="0" smtClean="0"/>
              <a:t>Tab </a:t>
            </a:r>
            <a:r>
              <a:rPr lang="zh-CN" altLang="en-US" dirty="0" smtClean="0"/>
              <a:t>页时，其实就是创建了一个进程</a:t>
            </a:r>
            <a:endParaRPr lang="zh-CN" altLang="en-US" dirty="0" smtClean="0"/>
          </a:p>
          <a:p>
            <a:r>
              <a:rPr lang="zh-CN" altLang="en-US" dirty="0" smtClean="0"/>
              <a:t>不知道其他浏览器，chrome应该不是多线程的架构，而是采用的多进程架构。包括以下几个进程：</a:t>
            </a:r>
            <a:endParaRPr lang="zh-CN" altLang="en-US" dirty="0" smtClean="0"/>
          </a:p>
          <a:p>
            <a:r>
              <a:rPr lang="zh-CN" altLang="en-US" dirty="0" smtClean="0"/>
              <a:t>浏览器主进程：负责浏览器UI，进程间的调度，数据存储等工作</a:t>
            </a:r>
            <a:endParaRPr lang="zh-CN" altLang="en-US" dirty="0" smtClean="0"/>
          </a:p>
          <a:p>
            <a:r>
              <a:rPr lang="zh-CN" altLang="en-US" dirty="0" smtClean="0"/>
              <a:t>GPU进程：负责将栅格化的图块最终渲染到屏幕上</a:t>
            </a:r>
            <a:endParaRPr lang="zh-CN" altLang="en-US" dirty="0" smtClean="0"/>
          </a:p>
          <a:p>
            <a:r>
              <a:rPr lang="zh-CN" altLang="en-US" dirty="0" smtClean="0"/>
              <a:t>网络进程：负责发送网络请求</a:t>
            </a:r>
            <a:endParaRPr lang="zh-CN" altLang="en-US" dirty="0" smtClean="0"/>
          </a:p>
          <a:p>
            <a:r>
              <a:rPr lang="zh-CN" altLang="en-US" dirty="0" smtClean="0"/>
              <a:t>每当我们打开一个页面的时候会在启动一个渲染进程负责将下载的html转化为图块，输出给GPU进程。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D8FD0-34C5-4A18-AD3F-D0459C1059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js是单线程(single thread)运行的，通过一个事件循环(event-loop)来循环取出消息队列(event-queue)中的消息进行处理,处理过程基本上就是去调用该消息对应的回调函数。消息队列就是当一个事件状态发生变化时，就将一个消息压入队列中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队列中的都是已经完成的异步操作，而不是说注册一个异步任务就会被放在这个任务队列中，就像在银行中排号，如果叫到你的时候你不在，那么你当前的号牌就作废了，柜员会选择直接跳过进行下一个客户的业务处理，等你回来以后还需要重新取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D8FD0-34C5-4A18-AD3F-D0459C1059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这一项感觉有点儿笼统，有太多的东西都可以称之为</a:t>
            </a:r>
            <a:r>
              <a:rPr lang="en-US" altLang="zh-CN" dirty="0" smtClean="0"/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，点击一次</a:t>
            </a:r>
            <a:r>
              <a:rPr lang="en-US" altLang="zh-CN" dirty="0" smtClean="0"/>
              <a:t>button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，上传一个文件，与程序产生交互的这些都可以称之为</a:t>
            </a:r>
            <a:r>
              <a:rPr lang="en-US" altLang="zh-CN" dirty="0" smtClean="0"/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D8FD0-34C5-4A18-AD3F-D0459C1059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当某个宏任务执行完后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查看是否有微任务队列。如果有，先执行微任务队列中的所有任务，如果没有，会读取宏任务队列中排在最前的任务，执行宏任务的过程中，遇到微任务，依次加入微任务队列。栈空后，再次读取微任务队列里的任务，依次类推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一开始执行栈空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我们可以把</a:t>
            </a:r>
            <a:r>
              <a:rPr lang="zh-CN" altLang="en-US" b="1" dirty="0" smtClean="0"/>
              <a:t>执行栈认为是一个存储函数调用的栈结构，遵循先进后出的原则</a:t>
            </a:r>
            <a:r>
              <a:rPr lang="zh-CN" altLang="en-US" dirty="0" smtClean="0"/>
              <a:t>。</a:t>
            </a:r>
            <a:r>
              <a:rPr lang="en-US" altLang="zh-CN" dirty="0" smtClean="0"/>
              <a:t>micro </a:t>
            </a:r>
            <a:r>
              <a:rPr lang="zh-CN" altLang="en-US" dirty="0" smtClean="0"/>
              <a:t>队列空，</a:t>
            </a:r>
            <a:r>
              <a:rPr lang="en-US" altLang="zh-CN" dirty="0" smtClean="0"/>
              <a:t>macro </a:t>
            </a:r>
            <a:r>
              <a:rPr lang="zh-CN" altLang="en-US" dirty="0" smtClean="0"/>
              <a:t>队列里有且只有一个 </a:t>
            </a:r>
            <a:r>
              <a:rPr lang="en-US" altLang="zh-CN" dirty="0" smtClean="0"/>
              <a:t>script </a:t>
            </a:r>
            <a:r>
              <a:rPr lang="zh-CN" altLang="en-US" dirty="0" smtClean="0"/>
              <a:t>脚本（整体代码）。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全局上下文（</a:t>
            </a:r>
            <a:r>
              <a:rPr lang="en-US" altLang="zh-CN" dirty="0" smtClean="0"/>
              <a:t>script </a:t>
            </a:r>
            <a:r>
              <a:rPr lang="zh-CN" altLang="en-US" dirty="0" smtClean="0"/>
              <a:t>标签）被推入执行栈，同步代码执行。在执行的过程中，会判断是同步任务还是异步任务，通过对一些接口的调用，可以产生新的 </a:t>
            </a:r>
            <a:r>
              <a:rPr lang="en-US" altLang="zh-CN" dirty="0" smtClean="0"/>
              <a:t>macro-task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micro-task</a:t>
            </a:r>
            <a:r>
              <a:rPr lang="zh-CN" altLang="en-US" dirty="0" smtClean="0"/>
              <a:t>，它们会分别被推入各自的任务队列里。同步代码执行完了，</a:t>
            </a:r>
            <a:r>
              <a:rPr lang="en-US" altLang="zh-CN" dirty="0" smtClean="0"/>
              <a:t>script </a:t>
            </a:r>
            <a:r>
              <a:rPr lang="zh-CN" altLang="en-US" dirty="0" smtClean="0"/>
              <a:t>脚本会被移出 </a:t>
            </a:r>
            <a:r>
              <a:rPr lang="en-US" altLang="zh-CN" dirty="0" smtClean="0"/>
              <a:t>macro </a:t>
            </a:r>
            <a:r>
              <a:rPr lang="zh-CN" altLang="en-US" dirty="0" smtClean="0"/>
              <a:t>队列，这个过程本质上是队列的 </a:t>
            </a:r>
            <a:r>
              <a:rPr lang="en-US" altLang="zh-CN" dirty="0" smtClean="0"/>
              <a:t>macro-task </a:t>
            </a:r>
            <a:r>
              <a:rPr lang="zh-CN" altLang="en-US" dirty="0" smtClean="0"/>
              <a:t>的执行和出队的过程。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上一步我们出队的是一个 </a:t>
            </a:r>
            <a:r>
              <a:rPr lang="en-US" altLang="zh-CN" dirty="0" smtClean="0"/>
              <a:t>macro-task</a:t>
            </a:r>
            <a:r>
              <a:rPr lang="zh-CN" altLang="en-US" dirty="0" smtClean="0"/>
              <a:t>，这一步我们处理的是 </a:t>
            </a:r>
            <a:r>
              <a:rPr lang="en-US" altLang="zh-CN" dirty="0" smtClean="0"/>
              <a:t>micro-task</a:t>
            </a:r>
            <a:r>
              <a:rPr lang="zh-CN" altLang="en-US" dirty="0" smtClean="0"/>
              <a:t>。但需要注意的是：当 </a:t>
            </a:r>
            <a:r>
              <a:rPr lang="en-US" altLang="zh-CN" dirty="0" smtClean="0"/>
              <a:t>macro-task </a:t>
            </a:r>
            <a:r>
              <a:rPr lang="zh-CN" altLang="en-US" dirty="0" smtClean="0"/>
              <a:t>出队时，任务是</a:t>
            </a:r>
            <a:r>
              <a:rPr lang="zh-CN" altLang="en-US" b="1" dirty="0" smtClean="0"/>
              <a:t>一个一个</a:t>
            </a:r>
            <a:r>
              <a:rPr lang="zh-CN" altLang="en-US" dirty="0" smtClean="0"/>
              <a:t>执行的；而 </a:t>
            </a:r>
            <a:r>
              <a:rPr lang="en-US" altLang="zh-CN" dirty="0" smtClean="0"/>
              <a:t>micro-task </a:t>
            </a:r>
            <a:r>
              <a:rPr lang="zh-CN" altLang="en-US" dirty="0" smtClean="0"/>
              <a:t>出队时，任务是</a:t>
            </a:r>
            <a:r>
              <a:rPr lang="zh-CN" altLang="en-US" b="1" dirty="0" smtClean="0"/>
              <a:t>一队一队</a:t>
            </a:r>
            <a:r>
              <a:rPr lang="zh-CN" altLang="en-US" dirty="0" smtClean="0"/>
              <a:t>执行的。因此，我们处理 </a:t>
            </a:r>
            <a:r>
              <a:rPr lang="en-US" altLang="zh-CN" dirty="0" smtClean="0"/>
              <a:t>micro </a:t>
            </a:r>
            <a:r>
              <a:rPr lang="zh-CN" altLang="en-US" dirty="0" smtClean="0"/>
              <a:t>队列这一步，会逐个执行队列中的任务并把它出队，直到队列被清空。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b="1" dirty="0" smtClean="0"/>
              <a:t>执行渲染操作，更新界面</a:t>
            </a:r>
            <a:endParaRPr lang="en-US" altLang="zh-CN" b="1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检查是否存在 </a:t>
            </a:r>
            <a:r>
              <a:rPr lang="en-US" altLang="zh-CN" dirty="0" smtClean="0"/>
              <a:t>Web worker </a:t>
            </a:r>
            <a:r>
              <a:rPr lang="zh-CN" altLang="en-US" dirty="0" smtClean="0"/>
              <a:t>任务，如果有，则对其进行处理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上述过程循环往复，直到两个队列都清空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D8FD0-34C5-4A18-AD3F-D0459C1059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执行一个宏任务（栈中没有就从事件队列中获取）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执行过程中如果遇到微任务，就将它添加到微任务的任务队列中 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宏任务执行完毕后，立即执行当前微任务队列中的所有微任务（依次执行） 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当前宏任务执行完毕，开始检查渲染，然后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线程接管渲染 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渲染完毕后，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线程继续接管，开始下一个宏任务（从事件队列中获取）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D8FD0-34C5-4A18-AD3F-D0459C1059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Async/await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本质上还是基于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的一些封装，而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是属于微任务的一种。所以在使用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promise.then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效果相似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之前的代码都是同步执行的，可以理解为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之前的代码属于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promise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时传入的代码，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之后的所有代码都是在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promise.then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中的回调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D8FD0-34C5-4A18-AD3F-D0459C1059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:wipe/>
      </p:transition>
    </mc:Choice>
    <mc:Fallback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:wipe/>
      </p:transition>
    </mc:Choice>
    <mc:Fallback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:wipe/>
      </p:transition>
    </mc:Choice>
    <mc:Fallback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:wipe/>
      </p:transition>
    </mc:Choice>
    <mc:Fallback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:wipe/>
      </p:transition>
    </mc:Choice>
    <mc:Fallback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:wipe/>
      </p:transition>
    </mc:Choice>
    <mc:Fallback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:wipe/>
      </p:transition>
    </mc:Choice>
    <mc:Fallback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:wipe/>
      </p:transition>
    </mc:Choice>
    <mc:Fallback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:wipe/>
      </p:transition>
    </mc:Choice>
    <mc:Fallback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:wipe/>
      </p:transition>
    </mc:Choice>
    <mc:Fallback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:wipe/>
      </p:transition>
    </mc:Choice>
    <mc:Fallback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4DF5964-A30F-497B-92EC-23C803A9D73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E821DDFF-E586-42CF-9B46-DA71C53CF42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899">
        <p:wipe/>
      </p:transition>
    </mc:Choice>
    <mc:Fallback>
      <p:transition spd="slow">
        <p:wip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900000">
            <a:off x="1356941" y="-1297815"/>
            <a:ext cx="6896764" cy="5945486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方正兰亭细黑_GBK" panose="02000000000000000000" pitchFamily="2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8900000">
            <a:off x="476376" y="-1297815"/>
            <a:ext cx="6896764" cy="5945486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方正兰亭细黑_GBK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62300" y="2748298"/>
            <a:ext cx="28283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技术分享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TECHNOLOGY SHARING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59" y="3491806"/>
            <a:ext cx="441256" cy="63346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570051" y="3386609"/>
            <a:ext cx="3219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EventLoop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09987" y="1350570"/>
            <a:ext cx="30948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2019</a:t>
            </a:r>
            <a:endParaRPr lang="zh-CN" altLang="en-US" sz="88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20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25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build="p"/>
      <p:bldP spid="12" grpId="0" build="p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73330" y="109077"/>
            <a:ext cx="1490565" cy="590999"/>
            <a:chOff x="1129033" y="49188"/>
            <a:chExt cx="1656184" cy="656665"/>
          </a:xfrm>
        </p:grpSpPr>
        <p:sp>
          <p:nvSpPr>
            <p:cNvPr id="13" name="任意多边形 12"/>
            <p:cNvSpPr/>
            <p:nvPr/>
          </p:nvSpPr>
          <p:spPr>
            <a:xfrm>
              <a:off x="1129034" y="49188"/>
              <a:ext cx="1570758" cy="656665"/>
            </a:xfrm>
            <a:custGeom>
              <a:avLst/>
              <a:gdLst>
                <a:gd name="connsiteX0" fmla="*/ 347608 w 1390436"/>
                <a:gd name="connsiteY0" fmla="*/ 0 h 842499"/>
                <a:gd name="connsiteX1" fmla="*/ 1075798 w 1390436"/>
                <a:gd name="connsiteY1" fmla="*/ 0 h 842499"/>
                <a:gd name="connsiteX2" fmla="*/ 1075798 w 1390436"/>
                <a:gd name="connsiteY2" fmla="*/ 4029 h 842499"/>
                <a:gd name="connsiteX3" fmla="*/ 1112882 w 1390436"/>
                <a:gd name="connsiteY3" fmla="*/ 8559 h 842499"/>
                <a:gd name="connsiteX4" fmla="*/ 1390436 w 1390436"/>
                <a:gd name="connsiteY4" fmla="*/ 421250 h 842499"/>
                <a:gd name="connsiteX5" fmla="*/ 1112882 w 1390436"/>
                <a:gd name="connsiteY5" fmla="*/ 833941 h 842499"/>
                <a:gd name="connsiteX6" fmla="*/ 1075798 w 1390436"/>
                <a:gd name="connsiteY6" fmla="*/ 838471 h 842499"/>
                <a:gd name="connsiteX7" fmla="*/ 1075798 w 1390436"/>
                <a:gd name="connsiteY7" fmla="*/ 842497 h 842499"/>
                <a:gd name="connsiteX8" fmla="*/ 1042843 w 1390436"/>
                <a:gd name="connsiteY8" fmla="*/ 842497 h 842499"/>
                <a:gd name="connsiteX9" fmla="*/ 1042827 w 1390436"/>
                <a:gd name="connsiteY9" fmla="*/ 842499 h 842499"/>
                <a:gd name="connsiteX10" fmla="*/ 1042811 w 1390436"/>
                <a:gd name="connsiteY10" fmla="*/ 842497 h 842499"/>
                <a:gd name="connsiteX11" fmla="*/ 347625 w 1390436"/>
                <a:gd name="connsiteY11" fmla="*/ 842497 h 842499"/>
                <a:gd name="connsiteX12" fmla="*/ 347609 w 1390436"/>
                <a:gd name="connsiteY12" fmla="*/ 842499 h 842499"/>
                <a:gd name="connsiteX13" fmla="*/ 0 w 1390436"/>
                <a:gd name="connsiteY13" fmla="*/ 421250 h 842499"/>
                <a:gd name="connsiteX14" fmla="*/ 277554 w 1390436"/>
                <a:gd name="connsiteY14" fmla="*/ 8559 h 842499"/>
                <a:gd name="connsiteX15" fmla="*/ 347608 w 1390436"/>
                <a:gd name="connsiteY15" fmla="*/ 1 h 84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90436" h="842499">
                  <a:moveTo>
                    <a:pt x="347608" y="0"/>
                  </a:moveTo>
                  <a:lnTo>
                    <a:pt x="1075798" y="0"/>
                  </a:lnTo>
                  <a:lnTo>
                    <a:pt x="1075798" y="4029"/>
                  </a:lnTo>
                  <a:lnTo>
                    <a:pt x="1112882" y="8559"/>
                  </a:lnTo>
                  <a:cubicBezTo>
                    <a:pt x="1271282" y="47839"/>
                    <a:pt x="1390436" y="217682"/>
                    <a:pt x="1390436" y="421250"/>
                  </a:cubicBezTo>
                  <a:cubicBezTo>
                    <a:pt x="1390436" y="624818"/>
                    <a:pt x="1271282" y="794661"/>
                    <a:pt x="1112882" y="833941"/>
                  </a:cubicBezTo>
                  <a:lnTo>
                    <a:pt x="1075798" y="838471"/>
                  </a:lnTo>
                  <a:lnTo>
                    <a:pt x="1075798" y="842497"/>
                  </a:lnTo>
                  <a:lnTo>
                    <a:pt x="1042843" y="842497"/>
                  </a:lnTo>
                  <a:lnTo>
                    <a:pt x="1042827" y="842499"/>
                  </a:lnTo>
                  <a:lnTo>
                    <a:pt x="1042811" y="842497"/>
                  </a:lnTo>
                  <a:lnTo>
                    <a:pt x="347625" y="842497"/>
                  </a:lnTo>
                  <a:lnTo>
                    <a:pt x="347609" y="842499"/>
                  </a:lnTo>
                  <a:cubicBezTo>
                    <a:pt x="155630" y="842499"/>
                    <a:pt x="0" y="653899"/>
                    <a:pt x="0" y="421250"/>
                  </a:cubicBezTo>
                  <a:cubicBezTo>
                    <a:pt x="0" y="217682"/>
                    <a:pt x="119154" y="47839"/>
                    <a:pt x="277554" y="8559"/>
                  </a:cubicBezTo>
                  <a:lnTo>
                    <a:pt x="347608" y="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innerShdw blurRad="76200" dist="63500" dir="13500000">
                <a:schemeClr val="tx1">
                  <a:lumMod val="85000"/>
                  <a:lumOff val="1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2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1129033" y="192855"/>
              <a:ext cx="1656184" cy="3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2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588653" y="154763"/>
            <a:ext cx="14136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执行栈和任务队列</a:t>
            </a:r>
            <a:endParaRPr lang="zh-CN" altLang="en-US" sz="14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38054" y="1295978"/>
            <a:ext cx="2508261" cy="282102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622354" y="1062520"/>
            <a:ext cx="1115636" cy="546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13007" y="1820981"/>
            <a:ext cx="749030" cy="21527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384568" y="1825898"/>
            <a:ext cx="757465" cy="2147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272226" y="1916349"/>
            <a:ext cx="614940" cy="350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heap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407543" y="1916349"/>
            <a:ext cx="711513" cy="350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396448" y="2897339"/>
            <a:ext cx="225906" cy="2349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579696" y="3344005"/>
            <a:ext cx="225906" cy="2349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605236" y="2502614"/>
            <a:ext cx="225906" cy="23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296169" y="2535506"/>
            <a:ext cx="225906" cy="2349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407543" y="2577600"/>
            <a:ext cx="711513" cy="2443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Math.sin()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406174" y="2845262"/>
            <a:ext cx="711513" cy="2443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Qux()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406175" y="3118735"/>
            <a:ext cx="711513" cy="2443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Baz()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406174" y="3392208"/>
            <a:ext cx="711513" cy="2443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Bar()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408963" y="3664183"/>
            <a:ext cx="711513" cy="2443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Foo()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906258" y="1335901"/>
            <a:ext cx="1506219" cy="33387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WebAPIs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505854" y="1820981"/>
            <a:ext cx="2548647" cy="338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DOM(document)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505853" y="2238810"/>
            <a:ext cx="2548647" cy="338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Ajax(</a:t>
            </a:r>
            <a:r>
              <a:rPr lang="en-US" altLang="zh-CN" dirty="0" err="1" smtClean="0"/>
              <a:t>XMLHttpRequest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505853" y="2675867"/>
            <a:ext cx="2548647" cy="338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setTimeout</a:t>
            </a:r>
            <a:endParaRPr lang="zh-CN" altLang="en-US" dirty="0"/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3117687" y="2502614"/>
            <a:ext cx="2281164" cy="616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2717531" y="4533387"/>
            <a:ext cx="5098019" cy="525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887013" y="4645605"/>
            <a:ext cx="848408" cy="3474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onclick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895048" y="4644160"/>
            <a:ext cx="842322" cy="3474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onload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985754" y="4635998"/>
            <a:ext cx="826193" cy="3474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onDonc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28613" y="4640332"/>
            <a:ext cx="1667947" cy="3387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Callback queue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左弧形箭头 70"/>
          <p:cNvSpPr/>
          <p:nvPr/>
        </p:nvSpPr>
        <p:spPr>
          <a:xfrm>
            <a:off x="2322575" y="4174673"/>
            <a:ext cx="731520" cy="32959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右弧形箭头 71"/>
          <p:cNvSpPr/>
          <p:nvPr/>
        </p:nvSpPr>
        <p:spPr>
          <a:xfrm>
            <a:off x="3054095" y="4173109"/>
            <a:ext cx="887553" cy="3295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71629" y="4173109"/>
            <a:ext cx="1256006" cy="3387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event loop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H="1">
            <a:off x="5992238" y="3132306"/>
            <a:ext cx="667129" cy="136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473331" y="109077"/>
            <a:ext cx="1413682" cy="590999"/>
          </a:xfrm>
          <a:custGeom>
            <a:avLst/>
            <a:gdLst>
              <a:gd name="connsiteX0" fmla="*/ 347608 w 1390436"/>
              <a:gd name="connsiteY0" fmla="*/ 0 h 842499"/>
              <a:gd name="connsiteX1" fmla="*/ 1075798 w 1390436"/>
              <a:gd name="connsiteY1" fmla="*/ 0 h 842499"/>
              <a:gd name="connsiteX2" fmla="*/ 1075798 w 1390436"/>
              <a:gd name="connsiteY2" fmla="*/ 4029 h 842499"/>
              <a:gd name="connsiteX3" fmla="*/ 1112882 w 1390436"/>
              <a:gd name="connsiteY3" fmla="*/ 8559 h 842499"/>
              <a:gd name="connsiteX4" fmla="*/ 1390436 w 1390436"/>
              <a:gd name="connsiteY4" fmla="*/ 421250 h 842499"/>
              <a:gd name="connsiteX5" fmla="*/ 1112882 w 1390436"/>
              <a:gd name="connsiteY5" fmla="*/ 833941 h 842499"/>
              <a:gd name="connsiteX6" fmla="*/ 1075798 w 1390436"/>
              <a:gd name="connsiteY6" fmla="*/ 838471 h 842499"/>
              <a:gd name="connsiteX7" fmla="*/ 1075798 w 1390436"/>
              <a:gd name="connsiteY7" fmla="*/ 842497 h 842499"/>
              <a:gd name="connsiteX8" fmla="*/ 1042843 w 1390436"/>
              <a:gd name="connsiteY8" fmla="*/ 842497 h 842499"/>
              <a:gd name="connsiteX9" fmla="*/ 1042827 w 1390436"/>
              <a:gd name="connsiteY9" fmla="*/ 842499 h 842499"/>
              <a:gd name="connsiteX10" fmla="*/ 1042811 w 1390436"/>
              <a:gd name="connsiteY10" fmla="*/ 842497 h 842499"/>
              <a:gd name="connsiteX11" fmla="*/ 347625 w 1390436"/>
              <a:gd name="connsiteY11" fmla="*/ 842497 h 842499"/>
              <a:gd name="connsiteX12" fmla="*/ 347609 w 1390436"/>
              <a:gd name="connsiteY12" fmla="*/ 842499 h 842499"/>
              <a:gd name="connsiteX13" fmla="*/ 0 w 1390436"/>
              <a:gd name="connsiteY13" fmla="*/ 421250 h 842499"/>
              <a:gd name="connsiteX14" fmla="*/ 277554 w 1390436"/>
              <a:gd name="connsiteY14" fmla="*/ 8559 h 842499"/>
              <a:gd name="connsiteX15" fmla="*/ 347608 w 1390436"/>
              <a:gd name="connsiteY15" fmla="*/ 1 h 84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90436" h="842499">
                <a:moveTo>
                  <a:pt x="347608" y="0"/>
                </a:moveTo>
                <a:lnTo>
                  <a:pt x="1075798" y="0"/>
                </a:lnTo>
                <a:lnTo>
                  <a:pt x="1075798" y="4029"/>
                </a:lnTo>
                <a:lnTo>
                  <a:pt x="1112882" y="8559"/>
                </a:lnTo>
                <a:cubicBezTo>
                  <a:pt x="1271282" y="47839"/>
                  <a:pt x="1390436" y="217682"/>
                  <a:pt x="1390436" y="421250"/>
                </a:cubicBezTo>
                <a:cubicBezTo>
                  <a:pt x="1390436" y="624818"/>
                  <a:pt x="1271282" y="794661"/>
                  <a:pt x="1112882" y="833941"/>
                </a:cubicBezTo>
                <a:lnTo>
                  <a:pt x="1075798" y="838471"/>
                </a:lnTo>
                <a:lnTo>
                  <a:pt x="1075798" y="842497"/>
                </a:lnTo>
                <a:lnTo>
                  <a:pt x="1042843" y="842497"/>
                </a:lnTo>
                <a:lnTo>
                  <a:pt x="1042827" y="842499"/>
                </a:lnTo>
                <a:lnTo>
                  <a:pt x="1042811" y="842497"/>
                </a:lnTo>
                <a:lnTo>
                  <a:pt x="347625" y="842497"/>
                </a:lnTo>
                <a:lnTo>
                  <a:pt x="347609" y="842499"/>
                </a:lnTo>
                <a:cubicBezTo>
                  <a:pt x="155630" y="842499"/>
                  <a:pt x="0" y="653899"/>
                  <a:pt x="0" y="421250"/>
                </a:cubicBezTo>
                <a:cubicBezTo>
                  <a:pt x="0" y="217682"/>
                  <a:pt x="119154" y="47839"/>
                  <a:pt x="277554" y="8559"/>
                </a:cubicBezTo>
                <a:lnTo>
                  <a:pt x="347608" y="1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innerShdw blurRad="76200" dist="63500" dir="13500000">
              <a:schemeClr val="tx1">
                <a:lumMod val="85000"/>
                <a:lumOff val="1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2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333" y="2679820"/>
            <a:ext cx="8239087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sz="1400" dirty="0"/>
              <a:t>用文字描述的话，大致是这样的:</a:t>
            </a:r>
            <a:endParaRPr sz="1400" dirty="0"/>
          </a:p>
          <a:p>
            <a:pPr>
              <a:spcAft>
                <a:spcPts val="1200"/>
              </a:spcAft>
            </a:pPr>
            <a:r>
              <a:rPr sz="1400" dirty="0"/>
              <a:t>所有同步任务都在主线程上执行，形成一个执行栈 (Execution Context Stack)。</a:t>
            </a:r>
            <a:endParaRPr sz="1400" dirty="0"/>
          </a:p>
          <a:p>
            <a:pPr>
              <a:spcAft>
                <a:spcPts val="1200"/>
              </a:spcAft>
            </a:pPr>
            <a:r>
              <a:rPr sz="1400" dirty="0"/>
              <a:t>而异步任务会被放置到 Task Table，也就是上图中的异步处理模块，当异步任务有了运行结果，就将该函数移入任务队列。</a:t>
            </a:r>
            <a:endParaRPr sz="1400" dirty="0"/>
          </a:p>
          <a:p>
            <a:pPr>
              <a:spcAft>
                <a:spcPts val="1200"/>
              </a:spcAft>
            </a:pPr>
            <a:r>
              <a:rPr sz="1400" dirty="0"/>
              <a:t>一旦执行栈中的所有同步任务执行完毕，引擎就会读取任务队列，然后将任务队列中的第一个任务压入执行栈中运行</a:t>
            </a:r>
            <a:r>
              <a:rPr lang="zh-CN" sz="1400" dirty="0"/>
              <a:t>。</a:t>
            </a:r>
            <a:endPara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</a:pPr>
            <a:endPara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</a:pPr>
            <a:endPara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1400" dirty="0"/>
          </a:p>
          <a:p>
            <a:endParaRPr sz="1400" dirty="0"/>
          </a:p>
        </p:txBody>
      </p:sp>
      <p:sp>
        <p:nvSpPr>
          <p:cNvPr id="2" name="矩形 1"/>
          <p:cNvSpPr/>
          <p:nvPr/>
        </p:nvSpPr>
        <p:spPr>
          <a:xfrm>
            <a:off x="814838" y="1296155"/>
            <a:ext cx="8239087" cy="153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事件循环</a:t>
            </a:r>
            <a:endPara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/>
              <a:t>我们注意到，在异步代码完成后仍有可能要在一旁等待，因为此时程序可能在做其他的事情，等到程序空闲下来才有时间去看哪些异步已经完成了。所以 JavaScript 有一套机制去处理同步和异步操作，那就是事件循环 (Event Loop)。</a:t>
            </a:r>
            <a:endParaRPr sz="1400" dirty="0"/>
          </a:p>
          <a:p>
            <a:endParaRPr sz="1400" dirty="0"/>
          </a:p>
          <a:p>
            <a:endParaRPr sz="1400" dirty="0"/>
          </a:p>
        </p:txBody>
      </p:sp>
      <p:sp>
        <p:nvSpPr>
          <p:cNvPr id="15" name="TextBox 11"/>
          <p:cNvSpPr txBox="1"/>
          <p:nvPr/>
        </p:nvSpPr>
        <p:spPr>
          <a:xfrm>
            <a:off x="1695037" y="251072"/>
            <a:ext cx="126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Event Loop</a:t>
            </a:r>
            <a:endParaRPr lang="zh-CN" altLang="en-US" sz="14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473200" y="109220"/>
            <a:ext cx="1413510" cy="591185"/>
          </a:xfrm>
          <a:custGeom>
            <a:avLst/>
            <a:gdLst>
              <a:gd name="connsiteX0" fmla="*/ 347608 w 1390436"/>
              <a:gd name="connsiteY0" fmla="*/ 0 h 842499"/>
              <a:gd name="connsiteX1" fmla="*/ 1075798 w 1390436"/>
              <a:gd name="connsiteY1" fmla="*/ 0 h 842499"/>
              <a:gd name="connsiteX2" fmla="*/ 1075798 w 1390436"/>
              <a:gd name="connsiteY2" fmla="*/ 4029 h 842499"/>
              <a:gd name="connsiteX3" fmla="*/ 1112882 w 1390436"/>
              <a:gd name="connsiteY3" fmla="*/ 8559 h 842499"/>
              <a:gd name="connsiteX4" fmla="*/ 1390436 w 1390436"/>
              <a:gd name="connsiteY4" fmla="*/ 421250 h 842499"/>
              <a:gd name="connsiteX5" fmla="*/ 1112882 w 1390436"/>
              <a:gd name="connsiteY5" fmla="*/ 833941 h 842499"/>
              <a:gd name="connsiteX6" fmla="*/ 1075798 w 1390436"/>
              <a:gd name="connsiteY6" fmla="*/ 838471 h 842499"/>
              <a:gd name="connsiteX7" fmla="*/ 1075798 w 1390436"/>
              <a:gd name="connsiteY7" fmla="*/ 842497 h 842499"/>
              <a:gd name="connsiteX8" fmla="*/ 1042843 w 1390436"/>
              <a:gd name="connsiteY8" fmla="*/ 842497 h 842499"/>
              <a:gd name="connsiteX9" fmla="*/ 1042827 w 1390436"/>
              <a:gd name="connsiteY9" fmla="*/ 842499 h 842499"/>
              <a:gd name="connsiteX10" fmla="*/ 1042811 w 1390436"/>
              <a:gd name="connsiteY10" fmla="*/ 842497 h 842499"/>
              <a:gd name="connsiteX11" fmla="*/ 347625 w 1390436"/>
              <a:gd name="connsiteY11" fmla="*/ 842497 h 842499"/>
              <a:gd name="connsiteX12" fmla="*/ 347609 w 1390436"/>
              <a:gd name="connsiteY12" fmla="*/ 842499 h 842499"/>
              <a:gd name="connsiteX13" fmla="*/ 0 w 1390436"/>
              <a:gd name="connsiteY13" fmla="*/ 421250 h 842499"/>
              <a:gd name="connsiteX14" fmla="*/ 277554 w 1390436"/>
              <a:gd name="connsiteY14" fmla="*/ 8559 h 842499"/>
              <a:gd name="connsiteX15" fmla="*/ 347608 w 1390436"/>
              <a:gd name="connsiteY15" fmla="*/ 1 h 84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90436" h="842499">
                <a:moveTo>
                  <a:pt x="347608" y="0"/>
                </a:moveTo>
                <a:lnTo>
                  <a:pt x="1075798" y="0"/>
                </a:lnTo>
                <a:lnTo>
                  <a:pt x="1075798" y="4029"/>
                </a:lnTo>
                <a:lnTo>
                  <a:pt x="1112882" y="8559"/>
                </a:lnTo>
                <a:cubicBezTo>
                  <a:pt x="1271282" y="47839"/>
                  <a:pt x="1390436" y="217682"/>
                  <a:pt x="1390436" y="421250"/>
                </a:cubicBezTo>
                <a:cubicBezTo>
                  <a:pt x="1390436" y="624818"/>
                  <a:pt x="1271282" y="794661"/>
                  <a:pt x="1112882" y="833941"/>
                </a:cubicBezTo>
                <a:lnTo>
                  <a:pt x="1075798" y="838471"/>
                </a:lnTo>
                <a:lnTo>
                  <a:pt x="1075798" y="842497"/>
                </a:lnTo>
                <a:lnTo>
                  <a:pt x="1042843" y="842497"/>
                </a:lnTo>
                <a:lnTo>
                  <a:pt x="1042827" y="842499"/>
                </a:lnTo>
                <a:lnTo>
                  <a:pt x="1042811" y="842497"/>
                </a:lnTo>
                <a:lnTo>
                  <a:pt x="347625" y="842497"/>
                </a:lnTo>
                <a:lnTo>
                  <a:pt x="347609" y="842499"/>
                </a:lnTo>
                <a:cubicBezTo>
                  <a:pt x="155630" y="842499"/>
                  <a:pt x="0" y="653899"/>
                  <a:pt x="0" y="421250"/>
                </a:cubicBezTo>
                <a:cubicBezTo>
                  <a:pt x="0" y="217682"/>
                  <a:pt x="119154" y="47839"/>
                  <a:pt x="277554" y="8559"/>
                </a:cubicBezTo>
                <a:lnTo>
                  <a:pt x="347608" y="1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innerShdw blurRad="76200" dist="63500" dir="13500000">
              <a:schemeClr val="tx1">
                <a:lumMod val="85000"/>
                <a:lumOff val="1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2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65594" y="2816023"/>
          <a:ext cx="38453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155"/>
                <a:gridCol w="933855"/>
                <a:gridCol w="846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浏览器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I/O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setTimeout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setInterval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setImmediate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requestAnimationFrame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916062" y="2818995"/>
          <a:ext cx="3592749" cy="1604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672"/>
                <a:gridCol w="1021405"/>
                <a:gridCol w="904672"/>
              </a:tblGrid>
              <a:tr h="36721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浏览器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67219">
                <a:tc>
                  <a:txBody>
                    <a:bodyPr/>
                    <a:lstStyle/>
                    <a:p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process.nextTick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67219">
                <a:tc>
                  <a:txBody>
                    <a:bodyPr/>
                    <a:lstStyle/>
                    <a:p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MutationObserver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67219">
                <a:tc>
                  <a:txBody>
                    <a:bodyPr/>
                    <a:lstStyle/>
                    <a:p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Promise.then catch finally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687773" y="2536893"/>
            <a:ext cx="1024295" cy="282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宏任务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06334" y="2536893"/>
            <a:ext cx="1024295" cy="282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</a:rPr>
              <a:t>微</a:t>
            </a:r>
            <a:r>
              <a:rPr lang="zh-CN" altLang="en-US" b="1" dirty="0" smtClean="0">
                <a:solidFill>
                  <a:schemeClr val="tx1"/>
                </a:solidFill>
              </a:rPr>
              <a:t>任务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7090" y="1117764"/>
            <a:ext cx="8009710" cy="1363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明白哪些操作是宏任务、哪些是微</a:t>
            </a:r>
            <a:r>
              <a:rPr lang="zh-CN" altLang="en-US" dirty="0" smtClean="0">
                <a:solidFill>
                  <a:schemeClr val="tx1"/>
                </a:solidFill>
              </a:rPr>
              <a:t>任务很关键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调用</a:t>
            </a:r>
            <a:r>
              <a:rPr lang="en-US" altLang="zh-CN" dirty="0" smtClean="0">
                <a:solidFill>
                  <a:srgbClr val="FF0000"/>
                </a:solidFill>
              </a:rPr>
              <a:t>Promise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chemeClr val="tx1"/>
                </a:solidFill>
              </a:rPr>
              <a:t>时候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一般都会在里边有其他的异步操作，</a:t>
            </a:r>
            <a:r>
              <a:rPr lang="zh-CN" altLang="en-US" dirty="0" smtClean="0">
                <a:solidFill>
                  <a:schemeClr val="tx1"/>
                </a:solidFill>
              </a:rPr>
              <a:t>比如</a:t>
            </a:r>
            <a:r>
              <a:rPr lang="en-US" altLang="zh-CN" dirty="0" smtClean="0">
                <a:solidFill>
                  <a:srgbClr val="FF0000"/>
                </a:solidFill>
              </a:rPr>
              <a:t>fetch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fs.readFile</a:t>
            </a:r>
            <a:r>
              <a:rPr lang="zh-CN" altLang="en-US" dirty="0" smtClean="0">
                <a:solidFill>
                  <a:schemeClr val="tx1"/>
                </a:solidFill>
              </a:rPr>
              <a:t>之类</a:t>
            </a:r>
            <a:r>
              <a:rPr lang="zh-CN" altLang="en-US" dirty="0">
                <a:solidFill>
                  <a:schemeClr val="tx1"/>
                </a:solidFill>
              </a:rPr>
              <a:t>的操作。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而这些其实就相当于注册了一个宏任务，而非是微任务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r>
              <a:rPr lang="en-US" altLang="zh-CN" dirty="0" smtClean="0">
                <a:solidFill>
                  <a:srgbClr val="FF0000"/>
                </a:solidFill>
              </a:rPr>
              <a:t>requestAnimationFrame</a:t>
            </a:r>
            <a:r>
              <a:rPr lang="zh-CN" altLang="en-US" dirty="0" smtClean="0">
                <a:solidFill>
                  <a:schemeClr val="tx1"/>
                </a:solidFill>
              </a:rPr>
              <a:t>姑且</a:t>
            </a:r>
            <a:r>
              <a:rPr lang="zh-CN" altLang="en-US" dirty="0">
                <a:solidFill>
                  <a:schemeClr val="tx1"/>
                </a:solidFill>
              </a:rPr>
              <a:t>也算是宏任务吧，在</a:t>
            </a:r>
            <a:r>
              <a:rPr lang="en-US" altLang="zh-CN" dirty="0">
                <a:solidFill>
                  <a:schemeClr val="tx1"/>
                </a:solidFill>
              </a:rPr>
              <a:t>MDN</a:t>
            </a:r>
            <a:r>
              <a:rPr lang="zh-CN" altLang="en-US" dirty="0">
                <a:solidFill>
                  <a:schemeClr val="tx1"/>
                </a:solidFill>
              </a:rPr>
              <a:t>的定义为，下次页面重绘前所执行的操作，而重绘也是作为宏任务的一个步骤来存在的，且该步骤晚于微任务的</a:t>
            </a:r>
            <a:r>
              <a:rPr lang="zh-CN" altLang="en-US" dirty="0" smtClean="0">
                <a:solidFill>
                  <a:schemeClr val="tx1"/>
                </a:solidFill>
              </a:rPr>
              <a:t>执行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1"/>
          <p:cNvSpPr txBox="1"/>
          <p:nvPr/>
        </p:nvSpPr>
        <p:spPr>
          <a:xfrm>
            <a:off x="1712182" y="251072"/>
            <a:ext cx="126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Event Loop</a:t>
            </a:r>
            <a:endParaRPr lang="zh-CN" altLang="en-US" sz="14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473200" y="109220"/>
            <a:ext cx="1413510" cy="591185"/>
          </a:xfrm>
          <a:custGeom>
            <a:avLst/>
            <a:gdLst>
              <a:gd name="connsiteX0" fmla="*/ 347608 w 1390436"/>
              <a:gd name="connsiteY0" fmla="*/ 0 h 842499"/>
              <a:gd name="connsiteX1" fmla="*/ 1075798 w 1390436"/>
              <a:gd name="connsiteY1" fmla="*/ 0 h 842499"/>
              <a:gd name="connsiteX2" fmla="*/ 1075798 w 1390436"/>
              <a:gd name="connsiteY2" fmla="*/ 4029 h 842499"/>
              <a:gd name="connsiteX3" fmla="*/ 1112882 w 1390436"/>
              <a:gd name="connsiteY3" fmla="*/ 8559 h 842499"/>
              <a:gd name="connsiteX4" fmla="*/ 1390436 w 1390436"/>
              <a:gd name="connsiteY4" fmla="*/ 421250 h 842499"/>
              <a:gd name="connsiteX5" fmla="*/ 1112882 w 1390436"/>
              <a:gd name="connsiteY5" fmla="*/ 833941 h 842499"/>
              <a:gd name="connsiteX6" fmla="*/ 1075798 w 1390436"/>
              <a:gd name="connsiteY6" fmla="*/ 838471 h 842499"/>
              <a:gd name="connsiteX7" fmla="*/ 1075798 w 1390436"/>
              <a:gd name="connsiteY7" fmla="*/ 842497 h 842499"/>
              <a:gd name="connsiteX8" fmla="*/ 1042843 w 1390436"/>
              <a:gd name="connsiteY8" fmla="*/ 842497 h 842499"/>
              <a:gd name="connsiteX9" fmla="*/ 1042827 w 1390436"/>
              <a:gd name="connsiteY9" fmla="*/ 842499 h 842499"/>
              <a:gd name="connsiteX10" fmla="*/ 1042811 w 1390436"/>
              <a:gd name="connsiteY10" fmla="*/ 842497 h 842499"/>
              <a:gd name="connsiteX11" fmla="*/ 347625 w 1390436"/>
              <a:gd name="connsiteY11" fmla="*/ 842497 h 842499"/>
              <a:gd name="connsiteX12" fmla="*/ 347609 w 1390436"/>
              <a:gd name="connsiteY12" fmla="*/ 842499 h 842499"/>
              <a:gd name="connsiteX13" fmla="*/ 0 w 1390436"/>
              <a:gd name="connsiteY13" fmla="*/ 421250 h 842499"/>
              <a:gd name="connsiteX14" fmla="*/ 277554 w 1390436"/>
              <a:gd name="connsiteY14" fmla="*/ 8559 h 842499"/>
              <a:gd name="connsiteX15" fmla="*/ 347608 w 1390436"/>
              <a:gd name="connsiteY15" fmla="*/ 1 h 84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90436" h="842499">
                <a:moveTo>
                  <a:pt x="347608" y="0"/>
                </a:moveTo>
                <a:lnTo>
                  <a:pt x="1075798" y="0"/>
                </a:lnTo>
                <a:lnTo>
                  <a:pt x="1075798" y="4029"/>
                </a:lnTo>
                <a:lnTo>
                  <a:pt x="1112882" y="8559"/>
                </a:lnTo>
                <a:cubicBezTo>
                  <a:pt x="1271282" y="47839"/>
                  <a:pt x="1390436" y="217682"/>
                  <a:pt x="1390436" y="421250"/>
                </a:cubicBezTo>
                <a:cubicBezTo>
                  <a:pt x="1390436" y="624818"/>
                  <a:pt x="1271282" y="794661"/>
                  <a:pt x="1112882" y="833941"/>
                </a:cubicBezTo>
                <a:lnTo>
                  <a:pt x="1075798" y="838471"/>
                </a:lnTo>
                <a:lnTo>
                  <a:pt x="1075798" y="842497"/>
                </a:lnTo>
                <a:lnTo>
                  <a:pt x="1042843" y="842497"/>
                </a:lnTo>
                <a:lnTo>
                  <a:pt x="1042827" y="842499"/>
                </a:lnTo>
                <a:lnTo>
                  <a:pt x="1042811" y="842497"/>
                </a:lnTo>
                <a:lnTo>
                  <a:pt x="347625" y="842497"/>
                </a:lnTo>
                <a:lnTo>
                  <a:pt x="347609" y="842499"/>
                </a:lnTo>
                <a:cubicBezTo>
                  <a:pt x="155630" y="842499"/>
                  <a:pt x="0" y="653899"/>
                  <a:pt x="0" y="421250"/>
                </a:cubicBezTo>
                <a:cubicBezTo>
                  <a:pt x="0" y="217682"/>
                  <a:pt x="119154" y="47839"/>
                  <a:pt x="277554" y="8559"/>
                </a:cubicBezTo>
                <a:lnTo>
                  <a:pt x="347608" y="1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innerShdw blurRad="76200" dist="63500" dir="13500000">
              <a:schemeClr val="tx1">
                <a:lumMod val="85000"/>
                <a:lumOff val="1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2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945469"/>
            <a:ext cx="4051300" cy="41643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70060" y="1391055"/>
            <a:ext cx="2256817" cy="2616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主线程不断重复第三步，</a:t>
            </a:r>
            <a:r>
              <a:rPr lang="zh-CN" altLang="en-US" dirty="0" smtClean="0">
                <a:solidFill>
                  <a:schemeClr val="tx1"/>
                </a:solidFill>
              </a:rPr>
              <a:t>也就是</a:t>
            </a:r>
            <a:r>
              <a:rPr lang="zh-CN" altLang="en-US" dirty="0" smtClean="0">
                <a:solidFill>
                  <a:srgbClr val="FF0000"/>
                </a:solidFill>
              </a:rPr>
              <a:t>只要主线程空了，就会去读取任务队列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该过程不断重复，这就是所谓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事件循环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684877" y="251072"/>
            <a:ext cx="126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Event Loop</a:t>
            </a:r>
            <a:endParaRPr lang="zh-CN" altLang="en-US" sz="14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473331" y="109077"/>
            <a:ext cx="1413682" cy="590999"/>
          </a:xfrm>
          <a:custGeom>
            <a:avLst/>
            <a:gdLst>
              <a:gd name="connsiteX0" fmla="*/ 347608 w 1390436"/>
              <a:gd name="connsiteY0" fmla="*/ 0 h 842499"/>
              <a:gd name="connsiteX1" fmla="*/ 1075798 w 1390436"/>
              <a:gd name="connsiteY1" fmla="*/ 0 h 842499"/>
              <a:gd name="connsiteX2" fmla="*/ 1075798 w 1390436"/>
              <a:gd name="connsiteY2" fmla="*/ 4029 h 842499"/>
              <a:gd name="connsiteX3" fmla="*/ 1112882 w 1390436"/>
              <a:gd name="connsiteY3" fmla="*/ 8559 h 842499"/>
              <a:gd name="connsiteX4" fmla="*/ 1390436 w 1390436"/>
              <a:gd name="connsiteY4" fmla="*/ 421250 h 842499"/>
              <a:gd name="connsiteX5" fmla="*/ 1112882 w 1390436"/>
              <a:gd name="connsiteY5" fmla="*/ 833941 h 842499"/>
              <a:gd name="connsiteX6" fmla="*/ 1075798 w 1390436"/>
              <a:gd name="connsiteY6" fmla="*/ 838471 h 842499"/>
              <a:gd name="connsiteX7" fmla="*/ 1075798 w 1390436"/>
              <a:gd name="connsiteY7" fmla="*/ 842497 h 842499"/>
              <a:gd name="connsiteX8" fmla="*/ 1042843 w 1390436"/>
              <a:gd name="connsiteY8" fmla="*/ 842497 h 842499"/>
              <a:gd name="connsiteX9" fmla="*/ 1042827 w 1390436"/>
              <a:gd name="connsiteY9" fmla="*/ 842499 h 842499"/>
              <a:gd name="connsiteX10" fmla="*/ 1042811 w 1390436"/>
              <a:gd name="connsiteY10" fmla="*/ 842497 h 842499"/>
              <a:gd name="connsiteX11" fmla="*/ 347625 w 1390436"/>
              <a:gd name="connsiteY11" fmla="*/ 842497 h 842499"/>
              <a:gd name="connsiteX12" fmla="*/ 347609 w 1390436"/>
              <a:gd name="connsiteY12" fmla="*/ 842499 h 842499"/>
              <a:gd name="connsiteX13" fmla="*/ 0 w 1390436"/>
              <a:gd name="connsiteY13" fmla="*/ 421250 h 842499"/>
              <a:gd name="connsiteX14" fmla="*/ 277554 w 1390436"/>
              <a:gd name="connsiteY14" fmla="*/ 8559 h 842499"/>
              <a:gd name="connsiteX15" fmla="*/ 347608 w 1390436"/>
              <a:gd name="connsiteY15" fmla="*/ 1 h 84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90436" h="842499">
                <a:moveTo>
                  <a:pt x="347608" y="0"/>
                </a:moveTo>
                <a:lnTo>
                  <a:pt x="1075798" y="0"/>
                </a:lnTo>
                <a:lnTo>
                  <a:pt x="1075798" y="4029"/>
                </a:lnTo>
                <a:lnTo>
                  <a:pt x="1112882" y="8559"/>
                </a:lnTo>
                <a:cubicBezTo>
                  <a:pt x="1271282" y="47839"/>
                  <a:pt x="1390436" y="217682"/>
                  <a:pt x="1390436" y="421250"/>
                </a:cubicBezTo>
                <a:cubicBezTo>
                  <a:pt x="1390436" y="624818"/>
                  <a:pt x="1271282" y="794661"/>
                  <a:pt x="1112882" y="833941"/>
                </a:cubicBezTo>
                <a:lnTo>
                  <a:pt x="1075798" y="838471"/>
                </a:lnTo>
                <a:lnTo>
                  <a:pt x="1075798" y="842497"/>
                </a:lnTo>
                <a:lnTo>
                  <a:pt x="1042843" y="842497"/>
                </a:lnTo>
                <a:lnTo>
                  <a:pt x="1042827" y="842499"/>
                </a:lnTo>
                <a:lnTo>
                  <a:pt x="1042811" y="842497"/>
                </a:lnTo>
                <a:lnTo>
                  <a:pt x="347625" y="842497"/>
                </a:lnTo>
                <a:lnTo>
                  <a:pt x="347609" y="842499"/>
                </a:lnTo>
                <a:cubicBezTo>
                  <a:pt x="155630" y="842499"/>
                  <a:pt x="0" y="653899"/>
                  <a:pt x="0" y="421250"/>
                </a:cubicBezTo>
                <a:cubicBezTo>
                  <a:pt x="0" y="217682"/>
                  <a:pt x="119154" y="47839"/>
                  <a:pt x="277554" y="8559"/>
                </a:cubicBezTo>
                <a:lnTo>
                  <a:pt x="347608" y="1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innerShdw blurRad="76200" dist="63500" dir="13500000">
              <a:schemeClr val="tx1">
                <a:lumMod val="85000"/>
                <a:lumOff val="1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2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7090" y="1215957"/>
            <a:ext cx="800971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1"/>
          <p:cNvSpPr txBox="1"/>
          <p:nvPr/>
        </p:nvSpPr>
        <p:spPr>
          <a:xfrm>
            <a:off x="1691227" y="251072"/>
            <a:ext cx="126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Event Loop</a:t>
            </a:r>
            <a:endParaRPr lang="zh-CN" altLang="en-US" sz="14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1026" name="Picture 2" descr="https://user-gold-cdn.xitu.io/2019/12/24/16f38111b9792395?imagesl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12" y="945469"/>
            <a:ext cx="3072251" cy="412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055140" y="2067115"/>
            <a:ext cx="2081719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在事件循环中，每进行一次循环操作称为 </a:t>
            </a:r>
            <a:r>
              <a:rPr lang="en-US" altLang="zh-CN" dirty="0"/>
              <a:t>tick</a:t>
            </a:r>
            <a:r>
              <a:rPr lang="zh-CN" altLang="en-US" dirty="0"/>
              <a:t>，每一次 </a:t>
            </a:r>
            <a:r>
              <a:rPr lang="en-US" altLang="zh-CN" dirty="0"/>
              <a:t>tick </a:t>
            </a:r>
            <a:r>
              <a:rPr lang="zh-CN" altLang="en-US" dirty="0"/>
              <a:t>的任务处理模型是比较复杂的，但</a:t>
            </a:r>
            <a:r>
              <a:rPr lang="zh-CN" altLang="en-US" smtClean="0"/>
              <a:t>关键步骤如图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473331" y="109077"/>
            <a:ext cx="1413682" cy="590999"/>
          </a:xfrm>
          <a:custGeom>
            <a:avLst/>
            <a:gdLst>
              <a:gd name="connsiteX0" fmla="*/ 347608 w 1390436"/>
              <a:gd name="connsiteY0" fmla="*/ 0 h 842499"/>
              <a:gd name="connsiteX1" fmla="*/ 1075798 w 1390436"/>
              <a:gd name="connsiteY1" fmla="*/ 0 h 842499"/>
              <a:gd name="connsiteX2" fmla="*/ 1075798 w 1390436"/>
              <a:gd name="connsiteY2" fmla="*/ 4029 h 842499"/>
              <a:gd name="connsiteX3" fmla="*/ 1112882 w 1390436"/>
              <a:gd name="connsiteY3" fmla="*/ 8559 h 842499"/>
              <a:gd name="connsiteX4" fmla="*/ 1390436 w 1390436"/>
              <a:gd name="connsiteY4" fmla="*/ 421250 h 842499"/>
              <a:gd name="connsiteX5" fmla="*/ 1112882 w 1390436"/>
              <a:gd name="connsiteY5" fmla="*/ 833941 h 842499"/>
              <a:gd name="connsiteX6" fmla="*/ 1075798 w 1390436"/>
              <a:gd name="connsiteY6" fmla="*/ 838471 h 842499"/>
              <a:gd name="connsiteX7" fmla="*/ 1075798 w 1390436"/>
              <a:gd name="connsiteY7" fmla="*/ 842497 h 842499"/>
              <a:gd name="connsiteX8" fmla="*/ 1042843 w 1390436"/>
              <a:gd name="connsiteY8" fmla="*/ 842497 h 842499"/>
              <a:gd name="connsiteX9" fmla="*/ 1042827 w 1390436"/>
              <a:gd name="connsiteY9" fmla="*/ 842499 h 842499"/>
              <a:gd name="connsiteX10" fmla="*/ 1042811 w 1390436"/>
              <a:gd name="connsiteY10" fmla="*/ 842497 h 842499"/>
              <a:gd name="connsiteX11" fmla="*/ 347625 w 1390436"/>
              <a:gd name="connsiteY11" fmla="*/ 842497 h 842499"/>
              <a:gd name="connsiteX12" fmla="*/ 347609 w 1390436"/>
              <a:gd name="connsiteY12" fmla="*/ 842499 h 842499"/>
              <a:gd name="connsiteX13" fmla="*/ 0 w 1390436"/>
              <a:gd name="connsiteY13" fmla="*/ 421250 h 842499"/>
              <a:gd name="connsiteX14" fmla="*/ 277554 w 1390436"/>
              <a:gd name="connsiteY14" fmla="*/ 8559 h 842499"/>
              <a:gd name="connsiteX15" fmla="*/ 347608 w 1390436"/>
              <a:gd name="connsiteY15" fmla="*/ 1 h 84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90436" h="842499">
                <a:moveTo>
                  <a:pt x="347608" y="0"/>
                </a:moveTo>
                <a:lnTo>
                  <a:pt x="1075798" y="0"/>
                </a:lnTo>
                <a:lnTo>
                  <a:pt x="1075798" y="4029"/>
                </a:lnTo>
                <a:lnTo>
                  <a:pt x="1112882" y="8559"/>
                </a:lnTo>
                <a:cubicBezTo>
                  <a:pt x="1271282" y="47839"/>
                  <a:pt x="1390436" y="217682"/>
                  <a:pt x="1390436" y="421250"/>
                </a:cubicBezTo>
                <a:cubicBezTo>
                  <a:pt x="1390436" y="624818"/>
                  <a:pt x="1271282" y="794661"/>
                  <a:pt x="1112882" y="833941"/>
                </a:cubicBezTo>
                <a:lnTo>
                  <a:pt x="1075798" y="838471"/>
                </a:lnTo>
                <a:lnTo>
                  <a:pt x="1075798" y="842497"/>
                </a:lnTo>
                <a:lnTo>
                  <a:pt x="1042843" y="842497"/>
                </a:lnTo>
                <a:lnTo>
                  <a:pt x="1042827" y="842499"/>
                </a:lnTo>
                <a:lnTo>
                  <a:pt x="1042811" y="842497"/>
                </a:lnTo>
                <a:lnTo>
                  <a:pt x="347625" y="842497"/>
                </a:lnTo>
                <a:lnTo>
                  <a:pt x="347609" y="842499"/>
                </a:lnTo>
                <a:cubicBezTo>
                  <a:pt x="155630" y="842499"/>
                  <a:pt x="0" y="653899"/>
                  <a:pt x="0" y="421250"/>
                </a:cubicBezTo>
                <a:cubicBezTo>
                  <a:pt x="0" y="217682"/>
                  <a:pt x="119154" y="47839"/>
                  <a:pt x="277554" y="8559"/>
                </a:cubicBezTo>
                <a:lnTo>
                  <a:pt x="347608" y="1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innerShdw blurRad="76200" dist="63500" dir="13500000">
              <a:schemeClr val="tx1">
                <a:lumMod val="85000"/>
                <a:lumOff val="1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2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TextBox 11"/>
          <p:cNvSpPr txBox="1"/>
          <p:nvPr/>
        </p:nvSpPr>
        <p:spPr>
          <a:xfrm>
            <a:off x="1619601" y="251072"/>
            <a:ext cx="126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14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async/await</a:t>
            </a:r>
            <a:endParaRPr lang="zh-CN" altLang="en-US" sz="14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7090" y="1167319"/>
            <a:ext cx="8009710" cy="290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chemeClr val="tx1"/>
                </a:solidFill>
              </a:rPr>
              <a:t>多提一嘴</a:t>
            </a:r>
            <a:r>
              <a:rPr lang="en-US" altLang="zh-CN" b="1" dirty="0">
                <a:solidFill>
                  <a:schemeClr val="tx1"/>
                </a:solidFill>
              </a:rPr>
              <a:t>async/await</a:t>
            </a:r>
            <a:r>
              <a:rPr lang="zh-CN" altLang="en-US" b="1" dirty="0" smtClean="0">
                <a:solidFill>
                  <a:schemeClr val="tx1"/>
                </a:solidFill>
              </a:rPr>
              <a:t>函数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setTimeout(_ =&gt; console.log(4))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async function main() {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console.log(1)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await Promise.resolve()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console.log(3)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main()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console.log(2)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473331" y="109077"/>
            <a:ext cx="1413682" cy="590999"/>
          </a:xfrm>
          <a:custGeom>
            <a:avLst/>
            <a:gdLst>
              <a:gd name="connsiteX0" fmla="*/ 347608 w 1390436"/>
              <a:gd name="connsiteY0" fmla="*/ 0 h 842499"/>
              <a:gd name="connsiteX1" fmla="*/ 1075798 w 1390436"/>
              <a:gd name="connsiteY1" fmla="*/ 0 h 842499"/>
              <a:gd name="connsiteX2" fmla="*/ 1075798 w 1390436"/>
              <a:gd name="connsiteY2" fmla="*/ 4029 h 842499"/>
              <a:gd name="connsiteX3" fmla="*/ 1112882 w 1390436"/>
              <a:gd name="connsiteY3" fmla="*/ 8559 h 842499"/>
              <a:gd name="connsiteX4" fmla="*/ 1390436 w 1390436"/>
              <a:gd name="connsiteY4" fmla="*/ 421250 h 842499"/>
              <a:gd name="connsiteX5" fmla="*/ 1112882 w 1390436"/>
              <a:gd name="connsiteY5" fmla="*/ 833941 h 842499"/>
              <a:gd name="connsiteX6" fmla="*/ 1075798 w 1390436"/>
              <a:gd name="connsiteY6" fmla="*/ 838471 h 842499"/>
              <a:gd name="connsiteX7" fmla="*/ 1075798 w 1390436"/>
              <a:gd name="connsiteY7" fmla="*/ 842497 h 842499"/>
              <a:gd name="connsiteX8" fmla="*/ 1042843 w 1390436"/>
              <a:gd name="connsiteY8" fmla="*/ 842497 h 842499"/>
              <a:gd name="connsiteX9" fmla="*/ 1042827 w 1390436"/>
              <a:gd name="connsiteY9" fmla="*/ 842499 h 842499"/>
              <a:gd name="connsiteX10" fmla="*/ 1042811 w 1390436"/>
              <a:gd name="connsiteY10" fmla="*/ 842497 h 842499"/>
              <a:gd name="connsiteX11" fmla="*/ 347625 w 1390436"/>
              <a:gd name="connsiteY11" fmla="*/ 842497 h 842499"/>
              <a:gd name="connsiteX12" fmla="*/ 347609 w 1390436"/>
              <a:gd name="connsiteY12" fmla="*/ 842499 h 842499"/>
              <a:gd name="connsiteX13" fmla="*/ 0 w 1390436"/>
              <a:gd name="connsiteY13" fmla="*/ 421250 h 842499"/>
              <a:gd name="connsiteX14" fmla="*/ 277554 w 1390436"/>
              <a:gd name="connsiteY14" fmla="*/ 8559 h 842499"/>
              <a:gd name="connsiteX15" fmla="*/ 347608 w 1390436"/>
              <a:gd name="connsiteY15" fmla="*/ 1 h 84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90436" h="842499">
                <a:moveTo>
                  <a:pt x="347608" y="0"/>
                </a:moveTo>
                <a:lnTo>
                  <a:pt x="1075798" y="0"/>
                </a:lnTo>
                <a:lnTo>
                  <a:pt x="1075798" y="4029"/>
                </a:lnTo>
                <a:lnTo>
                  <a:pt x="1112882" y="8559"/>
                </a:lnTo>
                <a:cubicBezTo>
                  <a:pt x="1271282" y="47839"/>
                  <a:pt x="1390436" y="217682"/>
                  <a:pt x="1390436" y="421250"/>
                </a:cubicBezTo>
                <a:cubicBezTo>
                  <a:pt x="1390436" y="624818"/>
                  <a:pt x="1271282" y="794661"/>
                  <a:pt x="1112882" y="833941"/>
                </a:cubicBezTo>
                <a:lnTo>
                  <a:pt x="1075798" y="838471"/>
                </a:lnTo>
                <a:lnTo>
                  <a:pt x="1075798" y="842497"/>
                </a:lnTo>
                <a:lnTo>
                  <a:pt x="1042843" y="842497"/>
                </a:lnTo>
                <a:lnTo>
                  <a:pt x="1042827" y="842499"/>
                </a:lnTo>
                <a:lnTo>
                  <a:pt x="1042811" y="842497"/>
                </a:lnTo>
                <a:lnTo>
                  <a:pt x="347625" y="842497"/>
                </a:lnTo>
                <a:lnTo>
                  <a:pt x="347609" y="842499"/>
                </a:lnTo>
                <a:cubicBezTo>
                  <a:pt x="155630" y="842499"/>
                  <a:pt x="0" y="653899"/>
                  <a:pt x="0" y="421250"/>
                </a:cubicBezTo>
                <a:cubicBezTo>
                  <a:pt x="0" y="217682"/>
                  <a:pt x="119154" y="47839"/>
                  <a:pt x="277554" y="8559"/>
                </a:cubicBezTo>
                <a:lnTo>
                  <a:pt x="347608" y="1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innerShdw blurRad="76200" dist="63500" dir="13500000">
              <a:schemeClr val="tx1">
                <a:lumMod val="85000"/>
                <a:lumOff val="1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2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7090" y="1215957"/>
            <a:ext cx="800971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1"/>
          <p:cNvSpPr txBox="1"/>
          <p:nvPr/>
        </p:nvSpPr>
        <p:spPr>
          <a:xfrm>
            <a:off x="1607951" y="143344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14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NODE</a:t>
            </a:r>
            <a:r>
              <a:rPr lang="zh-CN" altLang="en-US" sz="14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中的事件循环</a:t>
            </a:r>
            <a:endParaRPr lang="zh-CN" altLang="en-US" sz="14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5" y="1362075"/>
            <a:ext cx="3032760" cy="32372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40810" y="1081405"/>
            <a:ext cx="4746625" cy="2376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Node.js的运行机制如下:</a:t>
            </a:r>
            <a:endParaRPr lang="zh-CN" altLang="en-US"/>
          </a:p>
          <a:p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V8引擎解析JavaScript脚本。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解析后的代码，调用Node API。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libuv库负责Node API的执行。它将不同的任务分配给不同的线程，形成一个Event Loop（事件循环），以异步的方式将任务的执行结果返回给V8引擎。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V8引擎再将结果返回给用户。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975735" y="3457575"/>
            <a:ext cx="467677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/>
              <a:t>其中libuv引擎中的事件循环分为 6 个阶段，它们会按照顺序反复运行。每当进入某一个阶段的时候，都会从对应的回调队列中取出函数去执行。当队列为空或者执行的回调函数数量到达系统设定的阈值，就会进入下一阶段。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4811" y="-932380"/>
            <a:ext cx="3376749" cy="63248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7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7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53198" y="914401"/>
            <a:ext cx="3269794" cy="3269794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方正兰亭细黑_GBK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60920" y="1709330"/>
            <a:ext cx="20733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实例演示</a:t>
            </a:r>
            <a:endParaRPr lang="en-US" altLang="zh-CN" sz="7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896" y="3248840"/>
            <a:ext cx="388620" cy="3886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84" y="3248840"/>
            <a:ext cx="388620" cy="3886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72" y="3252651"/>
            <a:ext cx="388620" cy="3886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145" y="2170683"/>
            <a:ext cx="2277053" cy="749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21600000">
                                      <p:cBhvr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21600000">
                                      <p:cBhvr>
                                        <p:cTn id="3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473331" y="109077"/>
            <a:ext cx="1413682" cy="590999"/>
          </a:xfrm>
          <a:custGeom>
            <a:avLst/>
            <a:gdLst>
              <a:gd name="connsiteX0" fmla="*/ 347608 w 1390436"/>
              <a:gd name="connsiteY0" fmla="*/ 0 h 842499"/>
              <a:gd name="connsiteX1" fmla="*/ 1075798 w 1390436"/>
              <a:gd name="connsiteY1" fmla="*/ 0 h 842499"/>
              <a:gd name="connsiteX2" fmla="*/ 1075798 w 1390436"/>
              <a:gd name="connsiteY2" fmla="*/ 4029 h 842499"/>
              <a:gd name="connsiteX3" fmla="*/ 1112882 w 1390436"/>
              <a:gd name="connsiteY3" fmla="*/ 8559 h 842499"/>
              <a:gd name="connsiteX4" fmla="*/ 1390436 w 1390436"/>
              <a:gd name="connsiteY4" fmla="*/ 421250 h 842499"/>
              <a:gd name="connsiteX5" fmla="*/ 1112882 w 1390436"/>
              <a:gd name="connsiteY5" fmla="*/ 833941 h 842499"/>
              <a:gd name="connsiteX6" fmla="*/ 1075798 w 1390436"/>
              <a:gd name="connsiteY6" fmla="*/ 838471 h 842499"/>
              <a:gd name="connsiteX7" fmla="*/ 1075798 w 1390436"/>
              <a:gd name="connsiteY7" fmla="*/ 842497 h 842499"/>
              <a:gd name="connsiteX8" fmla="*/ 1042843 w 1390436"/>
              <a:gd name="connsiteY8" fmla="*/ 842497 h 842499"/>
              <a:gd name="connsiteX9" fmla="*/ 1042827 w 1390436"/>
              <a:gd name="connsiteY9" fmla="*/ 842499 h 842499"/>
              <a:gd name="connsiteX10" fmla="*/ 1042811 w 1390436"/>
              <a:gd name="connsiteY10" fmla="*/ 842497 h 842499"/>
              <a:gd name="connsiteX11" fmla="*/ 347625 w 1390436"/>
              <a:gd name="connsiteY11" fmla="*/ 842497 h 842499"/>
              <a:gd name="connsiteX12" fmla="*/ 347609 w 1390436"/>
              <a:gd name="connsiteY12" fmla="*/ 842499 h 842499"/>
              <a:gd name="connsiteX13" fmla="*/ 0 w 1390436"/>
              <a:gd name="connsiteY13" fmla="*/ 421250 h 842499"/>
              <a:gd name="connsiteX14" fmla="*/ 277554 w 1390436"/>
              <a:gd name="connsiteY14" fmla="*/ 8559 h 842499"/>
              <a:gd name="connsiteX15" fmla="*/ 347608 w 1390436"/>
              <a:gd name="connsiteY15" fmla="*/ 1 h 84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90436" h="842499">
                <a:moveTo>
                  <a:pt x="347608" y="0"/>
                </a:moveTo>
                <a:lnTo>
                  <a:pt x="1075798" y="0"/>
                </a:lnTo>
                <a:lnTo>
                  <a:pt x="1075798" y="4029"/>
                </a:lnTo>
                <a:lnTo>
                  <a:pt x="1112882" y="8559"/>
                </a:lnTo>
                <a:cubicBezTo>
                  <a:pt x="1271282" y="47839"/>
                  <a:pt x="1390436" y="217682"/>
                  <a:pt x="1390436" y="421250"/>
                </a:cubicBezTo>
                <a:cubicBezTo>
                  <a:pt x="1390436" y="624818"/>
                  <a:pt x="1271282" y="794661"/>
                  <a:pt x="1112882" y="833941"/>
                </a:cubicBezTo>
                <a:lnTo>
                  <a:pt x="1075798" y="838471"/>
                </a:lnTo>
                <a:lnTo>
                  <a:pt x="1075798" y="842497"/>
                </a:lnTo>
                <a:lnTo>
                  <a:pt x="1042843" y="842497"/>
                </a:lnTo>
                <a:lnTo>
                  <a:pt x="1042827" y="842499"/>
                </a:lnTo>
                <a:lnTo>
                  <a:pt x="1042811" y="842497"/>
                </a:lnTo>
                <a:lnTo>
                  <a:pt x="347625" y="842497"/>
                </a:lnTo>
                <a:lnTo>
                  <a:pt x="347609" y="842499"/>
                </a:lnTo>
                <a:cubicBezTo>
                  <a:pt x="155630" y="842499"/>
                  <a:pt x="0" y="653899"/>
                  <a:pt x="0" y="421250"/>
                </a:cubicBezTo>
                <a:cubicBezTo>
                  <a:pt x="0" y="217682"/>
                  <a:pt x="119154" y="47839"/>
                  <a:pt x="277554" y="8559"/>
                </a:cubicBezTo>
                <a:lnTo>
                  <a:pt x="347608" y="1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innerShdw blurRad="76200" dist="63500" dir="13500000">
              <a:schemeClr val="tx1">
                <a:lumMod val="85000"/>
                <a:lumOff val="1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2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TextBox 11"/>
          <p:cNvSpPr txBox="1"/>
          <p:nvPr/>
        </p:nvSpPr>
        <p:spPr>
          <a:xfrm>
            <a:off x="1775591" y="255510"/>
            <a:ext cx="126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4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实例演示</a:t>
            </a:r>
            <a:endParaRPr lang="zh-CN" altLang="en-US" sz="14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7090" y="1215957"/>
            <a:ext cx="800971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77090" y="1279089"/>
            <a:ext cx="800971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接下来我们看道例子来介绍上面流程：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en-US" altLang="zh-CN" dirty="0"/>
              <a:t>Promise.resolve().then(()=&gt;{</a:t>
            </a:r>
            <a:endParaRPr lang="en-US" altLang="zh-CN" dirty="0"/>
          </a:p>
          <a:p>
            <a:r>
              <a:rPr lang="en-US" altLang="zh-CN" dirty="0"/>
              <a:t>  console.log</a:t>
            </a:r>
            <a:r>
              <a:rPr lang="en-US" altLang="zh-CN" dirty="0" smtClean="0"/>
              <a:t>(</a:t>
            </a:r>
            <a:r>
              <a:rPr lang="en-US" altLang="zh-CN" dirty="0"/>
              <a:t>‘</a:t>
            </a:r>
            <a:r>
              <a:rPr lang="en-US" altLang="zh-CN" dirty="0" smtClean="0"/>
              <a:t>Promise1</a:t>
            </a:r>
            <a:r>
              <a:rPr lang="en-US" altLang="zh-CN" dirty="0"/>
              <a:t>')  </a:t>
            </a:r>
            <a:endParaRPr lang="en-US" altLang="zh-CN" dirty="0"/>
          </a:p>
          <a:p>
            <a:r>
              <a:rPr lang="en-US" altLang="zh-CN" dirty="0"/>
              <a:t>  setTimeout(()=&gt;{</a:t>
            </a:r>
            <a:endParaRPr lang="en-US" altLang="zh-CN" dirty="0"/>
          </a:p>
          <a:p>
            <a:r>
              <a:rPr lang="en-US" altLang="zh-CN" dirty="0"/>
              <a:t>    console.log</a:t>
            </a:r>
            <a:r>
              <a:rPr lang="en-US" altLang="zh-CN" dirty="0" smtClean="0"/>
              <a:t>(</a:t>
            </a:r>
            <a:r>
              <a:rPr lang="en-US" altLang="zh-CN" dirty="0"/>
              <a:t>‘</a:t>
            </a:r>
            <a:r>
              <a:rPr lang="en-US" altLang="zh-CN" dirty="0" smtClean="0"/>
              <a:t>setTimeout2</a:t>
            </a:r>
            <a:r>
              <a:rPr lang="en-US" altLang="zh-CN" dirty="0"/>
              <a:t>')</a:t>
            </a:r>
            <a:endParaRPr lang="en-US" altLang="zh-CN" dirty="0"/>
          </a:p>
          <a:p>
            <a:r>
              <a:rPr lang="en-US" altLang="zh-CN" dirty="0"/>
              <a:t>  },0)</a:t>
            </a:r>
            <a:endParaRPr lang="en-US" altLang="zh-CN" dirty="0"/>
          </a:p>
          <a:p>
            <a:r>
              <a:rPr lang="en-US" altLang="zh-CN" dirty="0"/>
              <a:t>})</a:t>
            </a:r>
            <a:endParaRPr lang="en-US" altLang="zh-CN" dirty="0"/>
          </a:p>
          <a:p>
            <a:r>
              <a:rPr lang="en-US" altLang="zh-CN" dirty="0"/>
              <a:t>setTimeout(()=&gt;{</a:t>
            </a:r>
            <a:endParaRPr lang="en-US" altLang="zh-CN" dirty="0"/>
          </a:p>
          <a:p>
            <a:r>
              <a:rPr lang="en-US" altLang="zh-CN" dirty="0"/>
              <a:t>  console.log</a:t>
            </a:r>
            <a:r>
              <a:rPr lang="en-US" altLang="zh-CN" dirty="0" smtClean="0"/>
              <a:t>(</a:t>
            </a:r>
            <a:r>
              <a:rPr lang="en-US" altLang="zh-CN" dirty="0"/>
              <a:t>‘</a:t>
            </a:r>
            <a:r>
              <a:rPr lang="en-US" altLang="zh-CN" dirty="0" smtClean="0"/>
              <a:t>setTimeout1</a:t>
            </a:r>
            <a:r>
              <a:rPr lang="en-US" altLang="zh-CN" dirty="0"/>
              <a:t>')</a:t>
            </a:r>
            <a:endParaRPr lang="en-US" altLang="zh-CN" dirty="0"/>
          </a:p>
          <a:p>
            <a:r>
              <a:rPr lang="en-US" altLang="zh-CN" dirty="0"/>
              <a:t>  Promise.resolve().then(()=&gt;{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console.log(‘Promise2’)    </a:t>
            </a:r>
            <a:endParaRPr lang="en-US" altLang="zh-CN" dirty="0"/>
          </a:p>
          <a:p>
            <a:r>
              <a:rPr lang="en-US" altLang="zh-CN" dirty="0"/>
              <a:t>  })</a:t>
            </a:r>
            <a:endParaRPr lang="en-US" altLang="zh-CN" dirty="0"/>
          </a:p>
          <a:p>
            <a:r>
              <a:rPr lang="en-US" altLang="zh-CN" dirty="0"/>
              <a:t>},0)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4476750" y="1533525"/>
            <a:ext cx="4210050" cy="847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运行结果：</a:t>
            </a:r>
            <a:r>
              <a:rPr lang="en-US" altLang="zh-CN" dirty="0" smtClean="0">
                <a:solidFill>
                  <a:srgbClr val="FF0000"/>
                </a:solidFill>
              </a:rPr>
              <a:t>Promise1=&gt;setTimeout1=&gt;Promise2=&gt;</a:t>
            </a:r>
            <a:r>
              <a:rPr lang="en-US" altLang="zh-CN" dirty="0">
                <a:solidFill>
                  <a:srgbClr val="FF0000"/>
                </a:solidFill>
              </a:rPr>
              <a:t>setTimeout2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473331" y="109077"/>
            <a:ext cx="1413682" cy="590999"/>
          </a:xfrm>
          <a:custGeom>
            <a:avLst/>
            <a:gdLst>
              <a:gd name="connsiteX0" fmla="*/ 347608 w 1390436"/>
              <a:gd name="connsiteY0" fmla="*/ 0 h 842499"/>
              <a:gd name="connsiteX1" fmla="*/ 1075798 w 1390436"/>
              <a:gd name="connsiteY1" fmla="*/ 0 h 842499"/>
              <a:gd name="connsiteX2" fmla="*/ 1075798 w 1390436"/>
              <a:gd name="connsiteY2" fmla="*/ 4029 h 842499"/>
              <a:gd name="connsiteX3" fmla="*/ 1112882 w 1390436"/>
              <a:gd name="connsiteY3" fmla="*/ 8559 h 842499"/>
              <a:gd name="connsiteX4" fmla="*/ 1390436 w 1390436"/>
              <a:gd name="connsiteY4" fmla="*/ 421250 h 842499"/>
              <a:gd name="connsiteX5" fmla="*/ 1112882 w 1390436"/>
              <a:gd name="connsiteY5" fmla="*/ 833941 h 842499"/>
              <a:gd name="connsiteX6" fmla="*/ 1075798 w 1390436"/>
              <a:gd name="connsiteY6" fmla="*/ 838471 h 842499"/>
              <a:gd name="connsiteX7" fmla="*/ 1075798 w 1390436"/>
              <a:gd name="connsiteY7" fmla="*/ 842497 h 842499"/>
              <a:gd name="connsiteX8" fmla="*/ 1042843 w 1390436"/>
              <a:gd name="connsiteY8" fmla="*/ 842497 h 842499"/>
              <a:gd name="connsiteX9" fmla="*/ 1042827 w 1390436"/>
              <a:gd name="connsiteY9" fmla="*/ 842499 h 842499"/>
              <a:gd name="connsiteX10" fmla="*/ 1042811 w 1390436"/>
              <a:gd name="connsiteY10" fmla="*/ 842497 h 842499"/>
              <a:gd name="connsiteX11" fmla="*/ 347625 w 1390436"/>
              <a:gd name="connsiteY11" fmla="*/ 842497 h 842499"/>
              <a:gd name="connsiteX12" fmla="*/ 347609 w 1390436"/>
              <a:gd name="connsiteY12" fmla="*/ 842499 h 842499"/>
              <a:gd name="connsiteX13" fmla="*/ 0 w 1390436"/>
              <a:gd name="connsiteY13" fmla="*/ 421250 h 842499"/>
              <a:gd name="connsiteX14" fmla="*/ 277554 w 1390436"/>
              <a:gd name="connsiteY14" fmla="*/ 8559 h 842499"/>
              <a:gd name="connsiteX15" fmla="*/ 347608 w 1390436"/>
              <a:gd name="connsiteY15" fmla="*/ 1 h 84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90436" h="842499">
                <a:moveTo>
                  <a:pt x="347608" y="0"/>
                </a:moveTo>
                <a:lnTo>
                  <a:pt x="1075798" y="0"/>
                </a:lnTo>
                <a:lnTo>
                  <a:pt x="1075798" y="4029"/>
                </a:lnTo>
                <a:lnTo>
                  <a:pt x="1112882" y="8559"/>
                </a:lnTo>
                <a:cubicBezTo>
                  <a:pt x="1271282" y="47839"/>
                  <a:pt x="1390436" y="217682"/>
                  <a:pt x="1390436" y="421250"/>
                </a:cubicBezTo>
                <a:cubicBezTo>
                  <a:pt x="1390436" y="624818"/>
                  <a:pt x="1271282" y="794661"/>
                  <a:pt x="1112882" y="833941"/>
                </a:cubicBezTo>
                <a:lnTo>
                  <a:pt x="1075798" y="838471"/>
                </a:lnTo>
                <a:lnTo>
                  <a:pt x="1075798" y="842497"/>
                </a:lnTo>
                <a:lnTo>
                  <a:pt x="1042843" y="842497"/>
                </a:lnTo>
                <a:lnTo>
                  <a:pt x="1042827" y="842499"/>
                </a:lnTo>
                <a:lnTo>
                  <a:pt x="1042811" y="842497"/>
                </a:lnTo>
                <a:lnTo>
                  <a:pt x="347625" y="842497"/>
                </a:lnTo>
                <a:lnTo>
                  <a:pt x="347609" y="842499"/>
                </a:lnTo>
                <a:cubicBezTo>
                  <a:pt x="155630" y="842499"/>
                  <a:pt x="0" y="653899"/>
                  <a:pt x="0" y="421250"/>
                </a:cubicBezTo>
                <a:cubicBezTo>
                  <a:pt x="0" y="217682"/>
                  <a:pt x="119154" y="47839"/>
                  <a:pt x="277554" y="8559"/>
                </a:cubicBezTo>
                <a:lnTo>
                  <a:pt x="347608" y="1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innerShdw blurRad="76200" dist="63500" dir="13500000">
              <a:schemeClr val="tx1">
                <a:lumMod val="85000"/>
                <a:lumOff val="1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2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TextBox 11"/>
          <p:cNvSpPr txBox="1"/>
          <p:nvPr/>
        </p:nvSpPr>
        <p:spPr>
          <a:xfrm>
            <a:off x="1927991" y="266947"/>
            <a:ext cx="126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4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总结</a:t>
            </a:r>
            <a:endParaRPr lang="zh-CN" altLang="en-US" sz="14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7090" y="1215957"/>
            <a:ext cx="800971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57635" y="1197292"/>
            <a:ext cx="8009710" cy="1011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javascrit</a:t>
            </a:r>
            <a:r>
              <a:rPr lang="zh-CN" altLang="en-US" sz="1400" dirty="0"/>
              <a:t>的事件循环是这门语言中非常重要且基础的概念。清楚的了解了事件循环的执行顺序和每一个阶段的特点，可以使我们对一段异步代码的执行顺序有一个清晰的认识，从而减少代码运行的不确定性。合理的使用各种延迟事件的方法，有助于代码更好的按照其优先级去执行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5954486" cy="5143500"/>
            <a:chOff x="0" y="0"/>
            <a:chExt cx="7939314" cy="685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31" r="10708"/>
            <a:stretch>
              <a:fillRect/>
            </a:stretch>
          </p:blipFill>
          <p:spPr>
            <a:xfrm>
              <a:off x="0" y="0"/>
              <a:ext cx="7939314" cy="6858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0"/>
              <a:ext cx="793931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957943" y="1624693"/>
            <a:ext cx="4038600" cy="189411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方正兰亭细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00798" y="1516049"/>
            <a:ext cx="2296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是单线程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43906" y="2592388"/>
            <a:ext cx="2296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中的事件循环（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EventLoop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00798" y="3534046"/>
            <a:ext cx="2296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24" y="2225762"/>
            <a:ext cx="3314987" cy="88247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128" y="1190142"/>
            <a:ext cx="1207112" cy="40237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905" y="2225762"/>
            <a:ext cx="1261982" cy="40237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905" y="3203164"/>
            <a:ext cx="1266554" cy="4023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28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28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900000">
            <a:off x="1356941" y="-1297815"/>
            <a:ext cx="6896764" cy="5945486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方正兰亭细黑_GBK" panose="02000000000000000000" pitchFamily="2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8900000">
            <a:off x="476376" y="-1297815"/>
            <a:ext cx="6896764" cy="5945486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方正兰亭细黑_GBK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62300" y="2748298"/>
            <a:ext cx="28283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完毕，谢谢观看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24" y="3407690"/>
            <a:ext cx="441256" cy="63346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160309" y="3449421"/>
            <a:ext cx="1382514" cy="306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朱坤明</a:t>
            </a:r>
            <a:endParaRPr lang="en-US" altLang="zh-CN" sz="7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09987" y="1350570"/>
            <a:ext cx="30948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2019</a:t>
            </a:r>
            <a:endParaRPr lang="zh-CN" altLang="en-US" sz="88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20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25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build="p"/>
      <p:bldP spid="12" grpId="0" build="p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73331" y="109077"/>
            <a:ext cx="1413681" cy="602761"/>
            <a:chOff x="1129034" y="49188"/>
            <a:chExt cx="1570758" cy="669734"/>
          </a:xfrm>
        </p:grpSpPr>
        <p:sp>
          <p:nvSpPr>
            <p:cNvPr id="13" name="任意多边形 12"/>
            <p:cNvSpPr/>
            <p:nvPr/>
          </p:nvSpPr>
          <p:spPr>
            <a:xfrm>
              <a:off x="1129034" y="49188"/>
              <a:ext cx="1570758" cy="656665"/>
            </a:xfrm>
            <a:custGeom>
              <a:avLst/>
              <a:gdLst>
                <a:gd name="connsiteX0" fmla="*/ 347608 w 1390436"/>
                <a:gd name="connsiteY0" fmla="*/ 0 h 842499"/>
                <a:gd name="connsiteX1" fmla="*/ 1075798 w 1390436"/>
                <a:gd name="connsiteY1" fmla="*/ 0 h 842499"/>
                <a:gd name="connsiteX2" fmla="*/ 1075798 w 1390436"/>
                <a:gd name="connsiteY2" fmla="*/ 4029 h 842499"/>
                <a:gd name="connsiteX3" fmla="*/ 1112882 w 1390436"/>
                <a:gd name="connsiteY3" fmla="*/ 8559 h 842499"/>
                <a:gd name="connsiteX4" fmla="*/ 1390436 w 1390436"/>
                <a:gd name="connsiteY4" fmla="*/ 421250 h 842499"/>
                <a:gd name="connsiteX5" fmla="*/ 1112882 w 1390436"/>
                <a:gd name="connsiteY5" fmla="*/ 833941 h 842499"/>
                <a:gd name="connsiteX6" fmla="*/ 1075798 w 1390436"/>
                <a:gd name="connsiteY6" fmla="*/ 838471 h 842499"/>
                <a:gd name="connsiteX7" fmla="*/ 1075798 w 1390436"/>
                <a:gd name="connsiteY7" fmla="*/ 842497 h 842499"/>
                <a:gd name="connsiteX8" fmla="*/ 1042843 w 1390436"/>
                <a:gd name="connsiteY8" fmla="*/ 842497 h 842499"/>
                <a:gd name="connsiteX9" fmla="*/ 1042827 w 1390436"/>
                <a:gd name="connsiteY9" fmla="*/ 842499 h 842499"/>
                <a:gd name="connsiteX10" fmla="*/ 1042811 w 1390436"/>
                <a:gd name="connsiteY10" fmla="*/ 842497 h 842499"/>
                <a:gd name="connsiteX11" fmla="*/ 347625 w 1390436"/>
                <a:gd name="connsiteY11" fmla="*/ 842497 h 842499"/>
                <a:gd name="connsiteX12" fmla="*/ 347609 w 1390436"/>
                <a:gd name="connsiteY12" fmla="*/ 842499 h 842499"/>
                <a:gd name="connsiteX13" fmla="*/ 0 w 1390436"/>
                <a:gd name="connsiteY13" fmla="*/ 421250 h 842499"/>
                <a:gd name="connsiteX14" fmla="*/ 277554 w 1390436"/>
                <a:gd name="connsiteY14" fmla="*/ 8559 h 842499"/>
                <a:gd name="connsiteX15" fmla="*/ 347608 w 1390436"/>
                <a:gd name="connsiteY15" fmla="*/ 1 h 84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90436" h="842499">
                  <a:moveTo>
                    <a:pt x="347608" y="0"/>
                  </a:moveTo>
                  <a:lnTo>
                    <a:pt x="1075798" y="0"/>
                  </a:lnTo>
                  <a:lnTo>
                    <a:pt x="1075798" y="4029"/>
                  </a:lnTo>
                  <a:lnTo>
                    <a:pt x="1112882" y="8559"/>
                  </a:lnTo>
                  <a:cubicBezTo>
                    <a:pt x="1271282" y="47839"/>
                    <a:pt x="1390436" y="217682"/>
                    <a:pt x="1390436" y="421250"/>
                  </a:cubicBezTo>
                  <a:cubicBezTo>
                    <a:pt x="1390436" y="624818"/>
                    <a:pt x="1271282" y="794661"/>
                    <a:pt x="1112882" y="833941"/>
                  </a:cubicBezTo>
                  <a:lnTo>
                    <a:pt x="1075798" y="838471"/>
                  </a:lnTo>
                  <a:lnTo>
                    <a:pt x="1075798" y="842497"/>
                  </a:lnTo>
                  <a:lnTo>
                    <a:pt x="1042843" y="842497"/>
                  </a:lnTo>
                  <a:lnTo>
                    <a:pt x="1042827" y="842499"/>
                  </a:lnTo>
                  <a:lnTo>
                    <a:pt x="1042811" y="842497"/>
                  </a:lnTo>
                  <a:lnTo>
                    <a:pt x="347625" y="842497"/>
                  </a:lnTo>
                  <a:lnTo>
                    <a:pt x="347609" y="842499"/>
                  </a:lnTo>
                  <a:cubicBezTo>
                    <a:pt x="155630" y="842499"/>
                    <a:pt x="0" y="653899"/>
                    <a:pt x="0" y="421250"/>
                  </a:cubicBezTo>
                  <a:cubicBezTo>
                    <a:pt x="0" y="217682"/>
                    <a:pt x="119154" y="47839"/>
                    <a:pt x="277554" y="8559"/>
                  </a:cubicBezTo>
                  <a:lnTo>
                    <a:pt x="347608" y="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innerShdw blurRad="76200" dist="63500" dir="13500000">
                <a:schemeClr val="tx1">
                  <a:lumMod val="85000"/>
                  <a:lumOff val="1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2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1297020" y="62332"/>
              <a:ext cx="1402772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2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执行栈和任务队列</a:t>
              </a:r>
              <a:endParaRPr lang="zh-CN" altLang="en-US" sz="162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574173" y="1367275"/>
            <a:ext cx="823908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/>
              <a:t>栈 </a:t>
            </a:r>
            <a:r>
              <a:rPr lang="en-US" altLang="zh-CN" sz="1400" dirty="0"/>
              <a:t>(stack): </a:t>
            </a:r>
            <a:r>
              <a:rPr lang="zh-CN" altLang="en-US" sz="1400" dirty="0"/>
              <a:t>栈是遵循后进先出 </a:t>
            </a:r>
            <a:r>
              <a:rPr lang="en-US" altLang="zh-CN" sz="1400" dirty="0"/>
              <a:t>(LIFO) </a:t>
            </a:r>
            <a:r>
              <a:rPr lang="zh-CN" altLang="en-US" sz="1400" dirty="0"/>
              <a:t>原则的有序集合，新添加或待删除的元素都保存在同一端，称为栈顶，另一端叫做栈底。在栈里，新元素都靠近栈顶，旧元素都接近栈底。栈在编程语言的编译器和内存中存储基本数据类型和对象的指针、方法调用</a:t>
            </a:r>
            <a:r>
              <a:rPr lang="zh-CN" altLang="en-US" sz="1400" dirty="0" smtClean="0"/>
              <a:t>等。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/>
              <a:t>队列 </a:t>
            </a:r>
            <a:r>
              <a:rPr lang="en-US" altLang="zh-CN" sz="1400" dirty="0"/>
              <a:t>(queue): </a:t>
            </a:r>
            <a:r>
              <a:rPr lang="zh-CN" altLang="en-US" sz="1400" dirty="0"/>
              <a:t>队列是遵循先进先出 </a:t>
            </a:r>
            <a:r>
              <a:rPr lang="en-US" altLang="zh-CN" sz="1400" dirty="0"/>
              <a:t>(FIFO) </a:t>
            </a:r>
            <a:r>
              <a:rPr lang="zh-CN" altLang="en-US" sz="1400" dirty="0"/>
              <a:t>原则的有序集合，队列在尾部添加新元素，并在顶部移除元素，最新添加的元素必须排在队列的末尾。在计算机科学中，最常见的例子就是打印队列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/>
              <a:t>堆 </a:t>
            </a:r>
            <a:r>
              <a:rPr lang="en-US" altLang="zh-CN" sz="1400" dirty="0"/>
              <a:t>(heap): </a:t>
            </a:r>
            <a:r>
              <a:rPr lang="zh-CN" altLang="en-US" sz="1400" dirty="0"/>
              <a:t>堆是基于树抽象数据类型的一种特殊的</a:t>
            </a:r>
            <a:r>
              <a:rPr lang="zh-CN" altLang="en-US" sz="1400" dirty="0" smtClean="0"/>
              <a:t>数据结构。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73331" y="109077"/>
            <a:ext cx="1520583" cy="590999"/>
            <a:chOff x="1129034" y="49188"/>
            <a:chExt cx="1689537" cy="656665"/>
          </a:xfrm>
        </p:grpSpPr>
        <p:sp>
          <p:nvSpPr>
            <p:cNvPr id="13" name="任意多边形 12"/>
            <p:cNvSpPr/>
            <p:nvPr/>
          </p:nvSpPr>
          <p:spPr>
            <a:xfrm>
              <a:off x="1129034" y="49188"/>
              <a:ext cx="1570758" cy="656665"/>
            </a:xfrm>
            <a:custGeom>
              <a:avLst/>
              <a:gdLst>
                <a:gd name="connsiteX0" fmla="*/ 347608 w 1390436"/>
                <a:gd name="connsiteY0" fmla="*/ 0 h 842499"/>
                <a:gd name="connsiteX1" fmla="*/ 1075798 w 1390436"/>
                <a:gd name="connsiteY1" fmla="*/ 0 h 842499"/>
                <a:gd name="connsiteX2" fmla="*/ 1075798 w 1390436"/>
                <a:gd name="connsiteY2" fmla="*/ 4029 h 842499"/>
                <a:gd name="connsiteX3" fmla="*/ 1112882 w 1390436"/>
                <a:gd name="connsiteY3" fmla="*/ 8559 h 842499"/>
                <a:gd name="connsiteX4" fmla="*/ 1390436 w 1390436"/>
                <a:gd name="connsiteY4" fmla="*/ 421250 h 842499"/>
                <a:gd name="connsiteX5" fmla="*/ 1112882 w 1390436"/>
                <a:gd name="connsiteY5" fmla="*/ 833941 h 842499"/>
                <a:gd name="connsiteX6" fmla="*/ 1075798 w 1390436"/>
                <a:gd name="connsiteY6" fmla="*/ 838471 h 842499"/>
                <a:gd name="connsiteX7" fmla="*/ 1075798 w 1390436"/>
                <a:gd name="connsiteY7" fmla="*/ 842497 h 842499"/>
                <a:gd name="connsiteX8" fmla="*/ 1042843 w 1390436"/>
                <a:gd name="connsiteY8" fmla="*/ 842497 h 842499"/>
                <a:gd name="connsiteX9" fmla="*/ 1042827 w 1390436"/>
                <a:gd name="connsiteY9" fmla="*/ 842499 h 842499"/>
                <a:gd name="connsiteX10" fmla="*/ 1042811 w 1390436"/>
                <a:gd name="connsiteY10" fmla="*/ 842497 h 842499"/>
                <a:gd name="connsiteX11" fmla="*/ 347625 w 1390436"/>
                <a:gd name="connsiteY11" fmla="*/ 842497 h 842499"/>
                <a:gd name="connsiteX12" fmla="*/ 347609 w 1390436"/>
                <a:gd name="connsiteY12" fmla="*/ 842499 h 842499"/>
                <a:gd name="connsiteX13" fmla="*/ 0 w 1390436"/>
                <a:gd name="connsiteY13" fmla="*/ 421250 h 842499"/>
                <a:gd name="connsiteX14" fmla="*/ 277554 w 1390436"/>
                <a:gd name="connsiteY14" fmla="*/ 8559 h 842499"/>
                <a:gd name="connsiteX15" fmla="*/ 347608 w 1390436"/>
                <a:gd name="connsiteY15" fmla="*/ 1 h 84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90436" h="842499">
                  <a:moveTo>
                    <a:pt x="347608" y="0"/>
                  </a:moveTo>
                  <a:lnTo>
                    <a:pt x="1075798" y="0"/>
                  </a:lnTo>
                  <a:lnTo>
                    <a:pt x="1075798" y="4029"/>
                  </a:lnTo>
                  <a:lnTo>
                    <a:pt x="1112882" y="8559"/>
                  </a:lnTo>
                  <a:cubicBezTo>
                    <a:pt x="1271282" y="47839"/>
                    <a:pt x="1390436" y="217682"/>
                    <a:pt x="1390436" y="421250"/>
                  </a:cubicBezTo>
                  <a:cubicBezTo>
                    <a:pt x="1390436" y="624818"/>
                    <a:pt x="1271282" y="794661"/>
                    <a:pt x="1112882" y="833941"/>
                  </a:cubicBezTo>
                  <a:lnTo>
                    <a:pt x="1075798" y="838471"/>
                  </a:lnTo>
                  <a:lnTo>
                    <a:pt x="1075798" y="842497"/>
                  </a:lnTo>
                  <a:lnTo>
                    <a:pt x="1042843" y="842497"/>
                  </a:lnTo>
                  <a:lnTo>
                    <a:pt x="1042827" y="842499"/>
                  </a:lnTo>
                  <a:lnTo>
                    <a:pt x="1042811" y="842497"/>
                  </a:lnTo>
                  <a:lnTo>
                    <a:pt x="347625" y="842497"/>
                  </a:lnTo>
                  <a:lnTo>
                    <a:pt x="347609" y="842499"/>
                  </a:lnTo>
                  <a:cubicBezTo>
                    <a:pt x="155630" y="842499"/>
                    <a:pt x="0" y="653899"/>
                    <a:pt x="0" y="421250"/>
                  </a:cubicBezTo>
                  <a:cubicBezTo>
                    <a:pt x="0" y="217682"/>
                    <a:pt x="119154" y="47839"/>
                    <a:pt x="277554" y="8559"/>
                  </a:cubicBezTo>
                  <a:lnTo>
                    <a:pt x="347608" y="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innerShdw blurRad="76200" dist="63500" dir="13500000">
                <a:schemeClr val="tx1">
                  <a:lumMod val="85000"/>
                  <a:lumOff val="1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2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1243941" y="99950"/>
              <a:ext cx="1574630" cy="581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执行栈和任务队列</a:t>
              </a:r>
              <a:endParaRPr lang="zh-CN" altLang="en-US" sz="14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544990" y="1156923"/>
            <a:ext cx="823908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JavaScript </a:t>
            </a:r>
            <a:r>
              <a:rPr lang="zh-CN" altLang="en-US" sz="1400" dirty="0"/>
              <a:t>中的内存</a:t>
            </a:r>
            <a:r>
              <a:rPr lang="zh-CN" altLang="en-US" sz="1400" dirty="0" smtClean="0"/>
              <a:t>分为</a:t>
            </a:r>
            <a:r>
              <a:rPr lang="zh-CN" altLang="en-US" sz="1400" dirty="0">
                <a:solidFill>
                  <a:srgbClr val="FF0000"/>
                </a:solidFill>
              </a:rPr>
              <a:t>堆</a:t>
            </a:r>
            <a:r>
              <a:rPr lang="zh-CN" altLang="en-US" sz="1400" dirty="0" smtClean="0">
                <a:solidFill>
                  <a:srgbClr val="FF0000"/>
                </a:solidFill>
              </a:rPr>
              <a:t>内存</a:t>
            </a:r>
            <a:r>
              <a:rPr lang="zh-CN" altLang="en-US" sz="1400" dirty="0" smtClean="0"/>
              <a:t>和</a:t>
            </a:r>
            <a:r>
              <a:rPr lang="zh-CN" altLang="en-US" sz="1400" dirty="0" smtClean="0">
                <a:solidFill>
                  <a:srgbClr val="FF0000"/>
                </a:solidFill>
              </a:rPr>
              <a:t>栈内存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JavaScript </a:t>
            </a:r>
            <a:r>
              <a:rPr lang="zh-CN" altLang="en-US" sz="1400" dirty="0"/>
              <a:t>中引用类型值的大小是不固定的，因此它们会被存储</a:t>
            </a:r>
            <a:r>
              <a:rPr lang="zh-CN" altLang="en-US" sz="1400" dirty="0" smtClean="0"/>
              <a:t>到</a:t>
            </a:r>
            <a:r>
              <a:rPr lang="zh-CN" altLang="en-US" sz="1400" dirty="0">
                <a:solidFill>
                  <a:srgbClr val="FF0000"/>
                </a:solidFill>
              </a:rPr>
              <a:t>堆</a:t>
            </a:r>
            <a:r>
              <a:rPr lang="zh-CN" altLang="en-US" sz="1400" dirty="0" smtClean="0">
                <a:solidFill>
                  <a:srgbClr val="FF0000"/>
                </a:solidFill>
              </a:rPr>
              <a:t>内存</a:t>
            </a:r>
            <a:r>
              <a:rPr lang="zh-CN" altLang="en-US" sz="1400" dirty="0"/>
              <a:t>中，由系统自动分配存储空间。</a:t>
            </a:r>
            <a:r>
              <a:rPr lang="en-US" altLang="zh-CN" sz="1400" dirty="0"/>
              <a:t>JavaScript </a:t>
            </a:r>
            <a:r>
              <a:rPr lang="zh-CN" altLang="en-US" sz="1400" dirty="0"/>
              <a:t>不允许直接访问堆内存中的位置，因此我们不能直接操作对象的堆内存空间，而是</a:t>
            </a:r>
            <a:r>
              <a:rPr lang="zh-CN" altLang="en-US" sz="1400" dirty="0" smtClean="0"/>
              <a:t>操作</a:t>
            </a:r>
            <a:r>
              <a:rPr lang="zh-CN" altLang="en-US" sz="1400" dirty="0" smtClean="0">
                <a:solidFill>
                  <a:srgbClr val="FF0000"/>
                </a:solidFill>
              </a:rPr>
              <a:t>对象的引用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而 </a:t>
            </a:r>
            <a:r>
              <a:rPr lang="en-US" altLang="zh-CN" sz="1400" dirty="0"/>
              <a:t>JavaScript </a:t>
            </a:r>
            <a:r>
              <a:rPr lang="zh-CN" altLang="en-US" sz="1400" dirty="0"/>
              <a:t>中的基础数据类型都有固定的大小，因此它们被存储</a:t>
            </a:r>
            <a:r>
              <a:rPr lang="zh-CN" altLang="en-US" sz="1400" dirty="0" smtClean="0"/>
              <a:t>到</a:t>
            </a:r>
            <a:r>
              <a:rPr lang="zh-CN" altLang="en-US" sz="1400" dirty="0">
                <a:solidFill>
                  <a:srgbClr val="FF0000"/>
                </a:solidFill>
              </a:rPr>
              <a:t>栈</a:t>
            </a:r>
            <a:r>
              <a:rPr lang="zh-CN" altLang="en-US" sz="1400" dirty="0" smtClean="0">
                <a:solidFill>
                  <a:srgbClr val="FF0000"/>
                </a:solidFill>
              </a:rPr>
              <a:t>内存</a:t>
            </a:r>
            <a:r>
              <a:rPr lang="zh-CN" altLang="en-US" sz="1400" dirty="0"/>
              <a:t>中。我们可以直接操作保存在栈内存空间的值，因此基础数据类型</a:t>
            </a:r>
            <a:r>
              <a:rPr lang="zh-CN" altLang="en-US" sz="1400" dirty="0" smtClean="0"/>
              <a:t>都是</a:t>
            </a:r>
            <a:r>
              <a:rPr lang="zh-CN" altLang="en-US" sz="1400" dirty="0" smtClean="0">
                <a:solidFill>
                  <a:srgbClr val="FF0000"/>
                </a:solidFill>
              </a:rPr>
              <a:t>按值访问</a:t>
            </a:r>
            <a:r>
              <a:rPr lang="zh-CN" altLang="en-US" sz="1400" dirty="0"/>
              <a:t>。此外，栈内存还会</a:t>
            </a:r>
            <a:r>
              <a:rPr lang="zh-CN" altLang="en-US" sz="1400" dirty="0" smtClean="0"/>
              <a:t>存储</a:t>
            </a:r>
            <a:r>
              <a:rPr lang="zh-CN" altLang="en-US" sz="1400" dirty="0" smtClean="0">
                <a:solidFill>
                  <a:srgbClr val="FF0000"/>
                </a:solidFill>
              </a:rPr>
              <a:t>对象的引用（指针）</a:t>
            </a:r>
            <a:r>
              <a:rPr lang="zh-CN" altLang="en-US" sz="1400" dirty="0" smtClean="0"/>
              <a:t>以及</a:t>
            </a:r>
            <a:r>
              <a:rPr lang="zh-CN" altLang="en-US" sz="1400" dirty="0" smtClean="0">
                <a:solidFill>
                  <a:srgbClr val="FF0000"/>
                </a:solidFill>
              </a:rPr>
              <a:t>函数执行时的运行空间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下面比较一下两种存储方式的不同。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73331" y="109077"/>
            <a:ext cx="1522324" cy="590998"/>
            <a:chOff x="1129034" y="49188"/>
            <a:chExt cx="1691472" cy="656665"/>
          </a:xfrm>
        </p:grpSpPr>
        <p:sp>
          <p:nvSpPr>
            <p:cNvPr id="13" name="任意多边形 12"/>
            <p:cNvSpPr/>
            <p:nvPr/>
          </p:nvSpPr>
          <p:spPr>
            <a:xfrm>
              <a:off x="1129034" y="49188"/>
              <a:ext cx="1570758" cy="656665"/>
            </a:xfrm>
            <a:custGeom>
              <a:avLst/>
              <a:gdLst>
                <a:gd name="connsiteX0" fmla="*/ 347608 w 1390436"/>
                <a:gd name="connsiteY0" fmla="*/ 0 h 842499"/>
                <a:gd name="connsiteX1" fmla="*/ 1075798 w 1390436"/>
                <a:gd name="connsiteY1" fmla="*/ 0 h 842499"/>
                <a:gd name="connsiteX2" fmla="*/ 1075798 w 1390436"/>
                <a:gd name="connsiteY2" fmla="*/ 4029 h 842499"/>
                <a:gd name="connsiteX3" fmla="*/ 1112882 w 1390436"/>
                <a:gd name="connsiteY3" fmla="*/ 8559 h 842499"/>
                <a:gd name="connsiteX4" fmla="*/ 1390436 w 1390436"/>
                <a:gd name="connsiteY4" fmla="*/ 421250 h 842499"/>
                <a:gd name="connsiteX5" fmla="*/ 1112882 w 1390436"/>
                <a:gd name="connsiteY5" fmla="*/ 833941 h 842499"/>
                <a:gd name="connsiteX6" fmla="*/ 1075798 w 1390436"/>
                <a:gd name="connsiteY6" fmla="*/ 838471 h 842499"/>
                <a:gd name="connsiteX7" fmla="*/ 1075798 w 1390436"/>
                <a:gd name="connsiteY7" fmla="*/ 842497 h 842499"/>
                <a:gd name="connsiteX8" fmla="*/ 1042843 w 1390436"/>
                <a:gd name="connsiteY8" fmla="*/ 842497 h 842499"/>
                <a:gd name="connsiteX9" fmla="*/ 1042827 w 1390436"/>
                <a:gd name="connsiteY9" fmla="*/ 842499 h 842499"/>
                <a:gd name="connsiteX10" fmla="*/ 1042811 w 1390436"/>
                <a:gd name="connsiteY10" fmla="*/ 842497 h 842499"/>
                <a:gd name="connsiteX11" fmla="*/ 347625 w 1390436"/>
                <a:gd name="connsiteY11" fmla="*/ 842497 h 842499"/>
                <a:gd name="connsiteX12" fmla="*/ 347609 w 1390436"/>
                <a:gd name="connsiteY12" fmla="*/ 842499 h 842499"/>
                <a:gd name="connsiteX13" fmla="*/ 0 w 1390436"/>
                <a:gd name="connsiteY13" fmla="*/ 421250 h 842499"/>
                <a:gd name="connsiteX14" fmla="*/ 277554 w 1390436"/>
                <a:gd name="connsiteY14" fmla="*/ 8559 h 842499"/>
                <a:gd name="connsiteX15" fmla="*/ 347608 w 1390436"/>
                <a:gd name="connsiteY15" fmla="*/ 1 h 84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90436" h="842499">
                  <a:moveTo>
                    <a:pt x="347608" y="0"/>
                  </a:moveTo>
                  <a:lnTo>
                    <a:pt x="1075798" y="0"/>
                  </a:lnTo>
                  <a:lnTo>
                    <a:pt x="1075798" y="4029"/>
                  </a:lnTo>
                  <a:lnTo>
                    <a:pt x="1112882" y="8559"/>
                  </a:lnTo>
                  <a:cubicBezTo>
                    <a:pt x="1271282" y="47839"/>
                    <a:pt x="1390436" y="217682"/>
                    <a:pt x="1390436" y="421250"/>
                  </a:cubicBezTo>
                  <a:cubicBezTo>
                    <a:pt x="1390436" y="624818"/>
                    <a:pt x="1271282" y="794661"/>
                    <a:pt x="1112882" y="833941"/>
                  </a:cubicBezTo>
                  <a:lnTo>
                    <a:pt x="1075798" y="838471"/>
                  </a:lnTo>
                  <a:lnTo>
                    <a:pt x="1075798" y="842497"/>
                  </a:lnTo>
                  <a:lnTo>
                    <a:pt x="1042843" y="842497"/>
                  </a:lnTo>
                  <a:lnTo>
                    <a:pt x="1042827" y="842499"/>
                  </a:lnTo>
                  <a:lnTo>
                    <a:pt x="1042811" y="842497"/>
                  </a:lnTo>
                  <a:lnTo>
                    <a:pt x="347625" y="842497"/>
                  </a:lnTo>
                  <a:lnTo>
                    <a:pt x="347609" y="842499"/>
                  </a:lnTo>
                  <a:cubicBezTo>
                    <a:pt x="155630" y="842499"/>
                    <a:pt x="0" y="653899"/>
                    <a:pt x="0" y="421250"/>
                  </a:cubicBezTo>
                  <a:cubicBezTo>
                    <a:pt x="0" y="217682"/>
                    <a:pt x="119154" y="47839"/>
                    <a:pt x="277554" y="8559"/>
                  </a:cubicBezTo>
                  <a:lnTo>
                    <a:pt x="347608" y="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innerShdw blurRad="76200" dist="63500" dir="13500000">
                <a:schemeClr val="tx1">
                  <a:lumMod val="85000"/>
                  <a:lumOff val="1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2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1249746" y="104300"/>
              <a:ext cx="1570760" cy="581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执行栈和任务队列</a:t>
              </a:r>
              <a:endParaRPr lang="zh-CN" altLang="en-US" sz="14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81972" y="1600064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栈内存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堆内存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存储基础数据类型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存储引用数据类型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按值访问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按引用访问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存储的值大小固定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存储的值大小不定，可动态调整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由系统自动分配内存空间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由程序员通过代码进行分配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主要用来执行程序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主要用来存放对象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空间小，运行效率高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空间大，但是运行效率相对较低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先进后出，后进先出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无序存储，可根据引用直接获取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484811" y="-932380"/>
            <a:ext cx="3376749" cy="63248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7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7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353198" y="914401"/>
            <a:ext cx="3269794" cy="3269794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方正兰亭细黑_GBK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09146" y="1747998"/>
            <a:ext cx="3481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是单线程的？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896" y="3248840"/>
            <a:ext cx="388620" cy="3886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84" y="3248840"/>
            <a:ext cx="388620" cy="3886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72" y="3252651"/>
            <a:ext cx="388620" cy="3886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608" y="2153180"/>
            <a:ext cx="2176461" cy="749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21600000">
                                      <p:cBhvr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21600000">
                                      <p:cBhvr>
                                        <p:cTn id="3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7090" y="1023013"/>
            <a:ext cx="8009710" cy="949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我们经常说</a:t>
            </a:r>
            <a:r>
              <a:rPr lang="en-US" altLang="zh-CN" dirty="0" smtClean="0">
                <a:solidFill>
                  <a:srgbClr val="333333"/>
                </a:solidFill>
                <a:latin typeface="-apple-system"/>
              </a:rPr>
              <a:t>JS</a:t>
            </a:r>
            <a:r>
              <a:rPr lang="zh-CN" altLang="en-US" dirty="0" smtClean="0">
                <a:solidFill>
                  <a:srgbClr val="333333"/>
                </a:solidFill>
                <a:latin typeface="-apple-system"/>
              </a:rPr>
              <a:t>是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单线程执行的，指的是一个进程里只有一个主线程，那到底什么是线程？什么是进程？</a:t>
            </a:r>
            <a:endParaRPr lang="zh-CN" altLang="en-US" dirty="0">
              <a:solidFill>
                <a:srgbClr val="333333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官方的说法</a:t>
            </a:r>
            <a:r>
              <a:rPr lang="zh-CN" altLang="en-US" dirty="0" smtClean="0">
                <a:solidFill>
                  <a:srgbClr val="333333"/>
                </a:solidFill>
                <a:latin typeface="-apple-system"/>
              </a:rPr>
              <a:t>是：</a:t>
            </a:r>
            <a:r>
              <a:rPr lang="zh-CN" altLang="en-US" b="1" dirty="0" smtClean="0">
                <a:solidFill>
                  <a:srgbClr val="FF0000"/>
                </a:solidFill>
                <a:latin typeface="-apple-system"/>
              </a:rPr>
              <a:t>进程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是 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CPU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资源分配的最小单位；线程是 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CPU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调度的最小单位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。这两句话并不好理解，我们先来看张图：</a:t>
            </a: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73331" y="109077"/>
            <a:ext cx="1951225" cy="590999"/>
            <a:chOff x="1129034" y="49188"/>
            <a:chExt cx="1871139" cy="656665"/>
          </a:xfrm>
        </p:grpSpPr>
        <p:sp>
          <p:nvSpPr>
            <p:cNvPr id="15" name="任意多边形 14"/>
            <p:cNvSpPr/>
            <p:nvPr/>
          </p:nvSpPr>
          <p:spPr>
            <a:xfrm>
              <a:off x="1129034" y="49188"/>
              <a:ext cx="1570758" cy="656665"/>
            </a:xfrm>
            <a:custGeom>
              <a:avLst/>
              <a:gdLst>
                <a:gd name="connsiteX0" fmla="*/ 347608 w 1390436"/>
                <a:gd name="connsiteY0" fmla="*/ 0 h 842499"/>
                <a:gd name="connsiteX1" fmla="*/ 1075798 w 1390436"/>
                <a:gd name="connsiteY1" fmla="*/ 0 h 842499"/>
                <a:gd name="connsiteX2" fmla="*/ 1075798 w 1390436"/>
                <a:gd name="connsiteY2" fmla="*/ 4029 h 842499"/>
                <a:gd name="connsiteX3" fmla="*/ 1112882 w 1390436"/>
                <a:gd name="connsiteY3" fmla="*/ 8559 h 842499"/>
                <a:gd name="connsiteX4" fmla="*/ 1390436 w 1390436"/>
                <a:gd name="connsiteY4" fmla="*/ 421250 h 842499"/>
                <a:gd name="connsiteX5" fmla="*/ 1112882 w 1390436"/>
                <a:gd name="connsiteY5" fmla="*/ 833941 h 842499"/>
                <a:gd name="connsiteX6" fmla="*/ 1075798 w 1390436"/>
                <a:gd name="connsiteY6" fmla="*/ 838471 h 842499"/>
                <a:gd name="connsiteX7" fmla="*/ 1075798 w 1390436"/>
                <a:gd name="connsiteY7" fmla="*/ 842497 h 842499"/>
                <a:gd name="connsiteX8" fmla="*/ 1042843 w 1390436"/>
                <a:gd name="connsiteY8" fmla="*/ 842497 h 842499"/>
                <a:gd name="connsiteX9" fmla="*/ 1042827 w 1390436"/>
                <a:gd name="connsiteY9" fmla="*/ 842499 h 842499"/>
                <a:gd name="connsiteX10" fmla="*/ 1042811 w 1390436"/>
                <a:gd name="connsiteY10" fmla="*/ 842497 h 842499"/>
                <a:gd name="connsiteX11" fmla="*/ 347625 w 1390436"/>
                <a:gd name="connsiteY11" fmla="*/ 842497 h 842499"/>
                <a:gd name="connsiteX12" fmla="*/ 347609 w 1390436"/>
                <a:gd name="connsiteY12" fmla="*/ 842499 h 842499"/>
                <a:gd name="connsiteX13" fmla="*/ 0 w 1390436"/>
                <a:gd name="connsiteY13" fmla="*/ 421250 h 842499"/>
                <a:gd name="connsiteX14" fmla="*/ 277554 w 1390436"/>
                <a:gd name="connsiteY14" fmla="*/ 8559 h 842499"/>
                <a:gd name="connsiteX15" fmla="*/ 347608 w 1390436"/>
                <a:gd name="connsiteY15" fmla="*/ 1 h 84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90436" h="842499">
                  <a:moveTo>
                    <a:pt x="347608" y="0"/>
                  </a:moveTo>
                  <a:lnTo>
                    <a:pt x="1075798" y="0"/>
                  </a:lnTo>
                  <a:lnTo>
                    <a:pt x="1075798" y="4029"/>
                  </a:lnTo>
                  <a:lnTo>
                    <a:pt x="1112882" y="8559"/>
                  </a:lnTo>
                  <a:cubicBezTo>
                    <a:pt x="1271282" y="47839"/>
                    <a:pt x="1390436" y="217682"/>
                    <a:pt x="1390436" y="421250"/>
                  </a:cubicBezTo>
                  <a:cubicBezTo>
                    <a:pt x="1390436" y="624818"/>
                    <a:pt x="1271282" y="794661"/>
                    <a:pt x="1112882" y="833941"/>
                  </a:cubicBezTo>
                  <a:lnTo>
                    <a:pt x="1075798" y="838471"/>
                  </a:lnTo>
                  <a:lnTo>
                    <a:pt x="1075798" y="842497"/>
                  </a:lnTo>
                  <a:lnTo>
                    <a:pt x="1042843" y="842497"/>
                  </a:lnTo>
                  <a:lnTo>
                    <a:pt x="1042827" y="842499"/>
                  </a:lnTo>
                  <a:lnTo>
                    <a:pt x="1042811" y="842497"/>
                  </a:lnTo>
                  <a:lnTo>
                    <a:pt x="347625" y="842497"/>
                  </a:lnTo>
                  <a:lnTo>
                    <a:pt x="347609" y="842499"/>
                  </a:lnTo>
                  <a:cubicBezTo>
                    <a:pt x="155630" y="842499"/>
                    <a:pt x="0" y="653899"/>
                    <a:pt x="0" y="421250"/>
                  </a:cubicBezTo>
                  <a:cubicBezTo>
                    <a:pt x="0" y="217682"/>
                    <a:pt x="119154" y="47839"/>
                    <a:pt x="277554" y="8559"/>
                  </a:cubicBezTo>
                  <a:lnTo>
                    <a:pt x="347608" y="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innerShdw blurRad="76200" dist="63500" dir="13500000">
                <a:schemeClr val="tx1">
                  <a:lumMod val="85000"/>
                  <a:lumOff val="1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2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" name="TextBox 11"/>
            <p:cNvSpPr txBox="1"/>
            <p:nvPr/>
          </p:nvSpPr>
          <p:spPr>
            <a:xfrm>
              <a:off x="1343989" y="49216"/>
              <a:ext cx="1656184" cy="656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2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单</a:t>
              </a:r>
              <a:r>
                <a:rPr lang="zh-CN" altLang="en-US" sz="162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线程</a:t>
              </a:r>
              <a:r>
                <a:rPr lang="en-US" altLang="zh-CN" sz="162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JavaScript</a:t>
              </a:r>
              <a:endParaRPr lang="zh-CN" altLang="en-US" sz="162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pic>
        <p:nvPicPr>
          <p:cNvPr id="2050" name="Picture 2" descr="https://user-gold-cdn.xitu.io/2019/1/9/168333c14c85d794?imagesl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25" y="1957590"/>
            <a:ext cx="4219575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77090" y="3585860"/>
            <a:ext cx="8126442" cy="1482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进程好比图中的工厂，有单独的专属自己的工厂</a:t>
            </a:r>
            <a:r>
              <a:rPr lang="zh-CN" altLang="en-US" dirty="0" smtClean="0">
                <a:solidFill>
                  <a:schemeClr val="tx1"/>
                </a:solidFill>
              </a:rPr>
              <a:t>资源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线程好比图中的工人，多个工人在一个工厂中协作工作，工厂与工人是 </a:t>
            </a:r>
            <a:r>
              <a:rPr lang="en-US" altLang="zh-CN" dirty="0">
                <a:solidFill>
                  <a:schemeClr val="tx1"/>
                </a:solidFill>
              </a:rPr>
              <a:t>1:n</a:t>
            </a:r>
            <a:r>
              <a:rPr lang="zh-CN" altLang="en-US" dirty="0">
                <a:solidFill>
                  <a:schemeClr val="tx1"/>
                </a:solidFill>
              </a:rPr>
              <a:t>的关系。也就是说</a:t>
            </a:r>
            <a:r>
              <a:rPr lang="zh-CN" altLang="en-US" dirty="0">
                <a:solidFill>
                  <a:srgbClr val="FF0000"/>
                </a:solidFill>
              </a:rPr>
              <a:t>一个进程由一个或多个线程组成，线程是一个进程中代码的不同执行路线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工厂的空间是工人们共享的，这象征</a:t>
            </a:r>
            <a:r>
              <a:rPr lang="zh-CN" altLang="en-US" dirty="0">
                <a:solidFill>
                  <a:srgbClr val="FF0000"/>
                </a:solidFill>
              </a:rPr>
              <a:t>一个进程的内存空间是共享的，每个线程都可用这些共享</a:t>
            </a:r>
            <a:r>
              <a:rPr lang="zh-CN" altLang="en-US" dirty="0" smtClean="0">
                <a:solidFill>
                  <a:srgbClr val="FF0000"/>
                </a:solidFill>
              </a:rPr>
              <a:t>内存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多个工厂之间独立存在。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73331" y="109077"/>
            <a:ext cx="1880105" cy="591070"/>
            <a:chOff x="1129034" y="49188"/>
            <a:chExt cx="1802938" cy="656743"/>
          </a:xfrm>
        </p:grpSpPr>
        <p:sp>
          <p:nvSpPr>
            <p:cNvPr id="13" name="任意多边形 12"/>
            <p:cNvSpPr/>
            <p:nvPr/>
          </p:nvSpPr>
          <p:spPr>
            <a:xfrm>
              <a:off x="1129034" y="49188"/>
              <a:ext cx="1570758" cy="656665"/>
            </a:xfrm>
            <a:custGeom>
              <a:avLst/>
              <a:gdLst>
                <a:gd name="connsiteX0" fmla="*/ 347608 w 1390436"/>
                <a:gd name="connsiteY0" fmla="*/ 0 h 842499"/>
                <a:gd name="connsiteX1" fmla="*/ 1075798 w 1390436"/>
                <a:gd name="connsiteY1" fmla="*/ 0 h 842499"/>
                <a:gd name="connsiteX2" fmla="*/ 1075798 w 1390436"/>
                <a:gd name="connsiteY2" fmla="*/ 4029 h 842499"/>
                <a:gd name="connsiteX3" fmla="*/ 1112882 w 1390436"/>
                <a:gd name="connsiteY3" fmla="*/ 8559 h 842499"/>
                <a:gd name="connsiteX4" fmla="*/ 1390436 w 1390436"/>
                <a:gd name="connsiteY4" fmla="*/ 421250 h 842499"/>
                <a:gd name="connsiteX5" fmla="*/ 1112882 w 1390436"/>
                <a:gd name="connsiteY5" fmla="*/ 833941 h 842499"/>
                <a:gd name="connsiteX6" fmla="*/ 1075798 w 1390436"/>
                <a:gd name="connsiteY6" fmla="*/ 838471 h 842499"/>
                <a:gd name="connsiteX7" fmla="*/ 1075798 w 1390436"/>
                <a:gd name="connsiteY7" fmla="*/ 842497 h 842499"/>
                <a:gd name="connsiteX8" fmla="*/ 1042843 w 1390436"/>
                <a:gd name="connsiteY8" fmla="*/ 842497 h 842499"/>
                <a:gd name="connsiteX9" fmla="*/ 1042827 w 1390436"/>
                <a:gd name="connsiteY9" fmla="*/ 842499 h 842499"/>
                <a:gd name="connsiteX10" fmla="*/ 1042811 w 1390436"/>
                <a:gd name="connsiteY10" fmla="*/ 842497 h 842499"/>
                <a:gd name="connsiteX11" fmla="*/ 347625 w 1390436"/>
                <a:gd name="connsiteY11" fmla="*/ 842497 h 842499"/>
                <a:gd name="connsiteX12" fmla="*/ 347609 w 1390436"/>
                <a:gd name="connsiteY12" fmla="*/ 842499 h 842499"/>
                <a:gd name="connsiteX13" fmla="*/ 0 w 1390436"/>
                <a:gd name="connsiteY13" fmla="*/ 421250 h 842499"/>
                <a:gd name="connsiteX14" fmla="*/ 277554 w 1390436"/>
                <a:gd name="connsiteY14" fmla="*/ 8559 h 842499"/>
                <a:gd name="connsiteX15" fmla="*/ 347608 w 1390436"/>
                <a:gd name="connsiteY15" fmla="*/ 1 h 84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90436" h="842499">
                  <a:moveTo>
                    <a:pt x="347608" y="0"/>
                  </a:moveTo>
                  <a:lnTo>
                    <a:pt x="1075798" y="0"/>
                  </a:lnTo>
                  <a:lnTo>
                    <a:pt x="1075798" y="4029"/>
                  </a:lnTo>
                  <a:lnTo>
                    <a:pt x="1112882" y="8559"/>
                  </a:lnTo>
                  <a:cubicBezTo>
                    <a:pt x="1271282" y="47839"/>
                    <a:pt x="1390436" y="217682"/>
                    <a:pt x="1390436" y="421250"/>
                  </a:cubicBezTo>
                  <a:cubicBezTo>
                    <a:pt x="1390436" y="624818"/>
                    <a:pt x="1271282" y="794661"/>
                    <a:pt x="1112882" y="833941"/>
                  </a:cubicBezTo>
                  <a:lnTo>
                    <a:pt x="1075798" y="838471"/>
                  </a:lnTo>
                  <a:lnTo>
                    <a:pt x="1075798" y="842497"/>
                  </a:lnTo>
                  <a:lnTo>
                    <a:pt x="1042843" y="842497"/>
                  </a:lnTo>
                  <a:lnTo>
                    <a:pt x="1042827" y="842499"/>
                  </a:lnTo>
                  <a:lnTo>
                    <a:pt x="1042811" y="842497"/>
                  </a:lnTo>
                  <a:lnTo>
                    <a:pt x="347625" y="842497"/>
                  </a:lnTo>
                  <a:lnTo>
                    <a:pt x="347609" y="842499"/>
                  </a:lnTo>
                  <a:cubicBezTo>
                    <a:pt x="155630" y="842499"/>
                    <a:pt x="0" y="653899"/>
                    <a:pt x="0" y="421250"/>
                  </a:cubicBezTo>
                  <a:cubicBezTo>
                    <a:pt x="0" y="217682"/>
                    <a:pt x="119154" y="47839"/>
                    <a:pt x="277554" y="8559"/>
                  </a:cubicBezTo>
                  <a:lnTo>
                    <a:pt x="347608" y="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innerShdw blurRad="76200" dist="63500" dir="13500000">
                <a:schemeClr val="tx1">
                  <a:lumMod val="85000"/>
                  <a:lumOff val="1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2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1275788" y="49342"/>
              <a:ext cx="1656184" cy="656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2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单</a:t>
              </a:r>
              <a:r>
                <a:rPr lang="zh-CN" altLang="en-US" sz="162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线程</a:t>
              </a:r>
              <a:r>
                <a:rPr lang="en-US" altLang="zh-CN" sz="162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JavaScript</a:t>
              </a:r>
              <a:endParaRPr lang="zh-CN" altLang="en-US" sz="162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639100" y="2501616"/>
            <a:ext cx="827143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假设 </a:t>
            </a:r>
            <a:r>
              <a:rPr lang="en-US" altLang="zh-CN" dirty="0"/>
              <a:t>JavaScript </a:t>
            </a:r>
            <a:r>
              <a:rPr lang="zh-CN" altLang="en-US" dirty="0"/>
              <a:t>有两个线程，一个线程在某个 </a:t>
            </a:r>
            <a:r>
              <a:rPr lang="en-US" altLang="zh-CN" dirty="0"/>
              <a:t>DOM </a:t>
            </a:r>
            <a:r>
              <a:rPr lang="zh-CN" altLang="en-US" dirty="0"/>
              <a:t>节点上添加内容，另一个线程删除了这个节点，这时浏览器应该以哪个线程为准？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55313" y="1433610"/>
            <a:ext cx="8255223" cy="1027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333333"/>
                </a:solidFill>
                <a:latin typeface="-apple-system"/>
              </a:rPr>
              <a:t>JavaScript 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是一</a:t>
            </a:r>
            <a:r>
              <a:rPr lang="zh-CN" altLang="en-US" dirty="0" smtClean="0">
                <a:solidFill>
                  <a:srgbClr val="333333"/>
                </a:solidFill>
                <a:latin typeface="-apple-system"/>
              </a:rPr>
              <a:t>门</a:t>
            </a:r>
            <a:r>
              <a:rPr lang="zh-CN" altLang="en-US" dirty="0" smtClean="0">
                <a:solidFill>
                  <a:srgbClr val="FF0000"/>
                </a:solidFill>
                <a:latin typeface="-apple-system"/>
              </a:rPr>
              <a:t>单线程</a:t>
            </a:r>
            <a:r>
              <a:rPr lang="zh-CN" altLang="en-US" dirty="0"/>
              <a:t>语言，也就是说同一时间只能做一件事。这是因为 </a:t>
            </a:r>
            <a:r>
              <a:rPr lang="en-US" altLang="zh-CN" dirty="0"/>
              <a:t>JavaScript </a:t>
            </a:r>
            <a:r>
              <a:rPr lang="zh-CN" altLang="en-US" dirty="0"/>
              <a:t>生来作为浏览器脚本语言，主要用来处理与用户的交互、网络以及操作 </a:t>
            </a:r>
            <a:r>
              <a:rPr lang="en-US" altLang="zh-CN" dirty="0"/>
              <a:t>DOM</a:t>
            </a:r>
            <a:r>
              <a:rPr lang="zh-CN" altLang="en-US" dirty="0"/>
              <a:t>。这就决定了它只能是单线程的，否则会带来很复杂的同步问题</a:t>
            </a:r>
            <a:r>
              <a:rPr lang="zh-CN" altLang="en-US" dirty="0" smtClean="0"/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9100" y="3361872"/>
            <a:ext cx="8047700" cy="985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既然 </a:t>
            </a:r>
            <a:r>
              <a:rPr lang="en-US" altLang="zh-CN" dirty="0"/>
              <a:t>Javascript </a:t>
            </a:r>
            <a:r>
              <a:rPr lang="zh-CN" altLang="en-US" dirty="0"/>
              <a:t>是单线程的，它就像是只有一个窗口的银行，客户不得不排队一个一个的等待办理。同理 </a:t>
            </a:r>
            <a:r>
              <a:rPr lang="en-US" altLang="zh-CN" dirty="0"/>
              <a:t>JavaScript </a:t>
            </a:r>
            <a:r>
              <a:rPr lang="zh-CN" altLang="en-US" dirty="0"/>
              <a:t>的任务也要一个接一个的执行，如果某个任务（比如加载高清图片）是个耗时任务，那浏览器岂不得一直卡着？为了防止主线程的阻塞，</a:t>
            </a:r>
            <a:r>
              <a:rPr lang="en-US" altLang="zh-CN" dirty="0"/>
              <a:t>JavaScript </a:t>
            </a:r>
            <a:r>
              <a:rPr lang="zh-CN" altLang="en-US" dirty="0" smtClean="0"/>
              <a:t>有了</a:t>
            </a:r>
            <a:r>
              <a:rPr lang="zh-CN" altLang="en-US" dirty="0" smtClean="0">
                <a:solidFill>
                  <a:srgbClr val="FF0000"/>
                </a:solidFill>
              </a:rPr>
              <a:t>同步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异步</a:t>
            </a:r>
            <a:r>
              <a:rPr lang="zh-CN" altLang="en-US" dirty="0" smtClean="0"/>
              <a:t>的概念。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4811" y="-932380"/>
            <a:ext cx="3376749" cy="63248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7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7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299719" y="914401"/>
            <a:ext cx="3376749" cy="3269794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方正兰亭细黑_GBK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3199" y="1854340"/>
            <a:ext cx="3376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中的事件循环（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EventLoop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896" y="3248840"/>
            <a:ext cx="388620" cy="3886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84" y="3248840"/>
            <a:ext cx="388620" cy="3886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72" y="3252651"/>
            <a:ext cx="388620" cy="3886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685" y="2302949"/>
            <a:ext cx="2272481" cy="749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21600000">
                                      <p:cBhvr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21600000">
                                      <p:cBhvr>
                                        <p:cTn id="3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22507" y="77580"/>
            <a:ext cx="1541388" cy="590999"/>
            <a:chOff x="1072563" y="14191"/>
            <a:chExt cx="1712654" cy="656665"/>
          </a:xfrm>
        </p:grpSpPr>
        <p:sp>
          <p:nvSpPr>
            <p:cNvPr id="13" name="任意多边形 12"/>
            <p:cNvSpPr/>
            <p:nvPr/>
          </p:nvSpPr>
          <p:spPr>
            <a:xfrm>
              <a:off x="1072563" y="14191"/>
              <a:ext cx="1570759" cy="656665"/>
            </a:xfrm>
            <a:custGeom>
              <a:avLst/>
              <a:gdLst>
                <a:gd name="connsiteX0" fmla="*/ 347608 w 1390436"/>
                <a:gd name="connsiteY0" fmla="*/ 0 h 842499"/>
                <a:gd name="connsiteX1" fmla="*/ 1075798 w 1390436"/>
                <a:gd name="connsiteY1" fmla="*/ 0 h 842499"/>
                <a:gd name="connsiteX2" fmla="*/ 1075798 w 1390436"/>
                <a:gd name="connsiteY2" fmla="*/ 4029 h 842499"/>
                <a:gd name="connsiteX3" fmla="*/ 1112882 w 1390436"/>
                <a:gd name="connsiteY3" fmla="*/ 8559 h 842499"/>
                <a:gd name="connsiteX4" fmla="*/ 1390436 w 1390436"/>
                <a:gd name="connsiteY4" fmla="*/ 421250 h 842499"/>
                <a:gd name="connsiteX5" fmla="*/ 1112882 w 1390436"/>
                <a:gd name="connsiteY5" fmla="*/ 833941 h 842499"/>
                <a:gd name="connsiteX6" fmla="*/ 1075798 w 1390436"/>
                <a:gd name="connsiteY6" fmla="*/ 838471 h 842499"/>
                <a:gd name="connsiteX7" fmla="*/ 1075798 w 1390436"/>
                <a:gd name="connsiteY7" fmla="*/ 842497 h 842499"/>
                <a:gd name="connsiteX8" fmla="*/ 1042843 w 1390436"/>
                <a:gd name="connsiteY8" fmla="*/ 842497 h 842499"/>
                <a:gd name="connsiteX9" fmla="*/ 1042827 w 1390436"/>
                <a:gd name="connsiteY9" fmla="*/ 842499 h 842499"/>
                <a:gd name="connsiteX10" fmla="*/ 1042811 w 1390436"/>
                <a:gd name="connsiteY10" fmla="*/ 842497 h 842499"/>
                <a:gd name="connsiteX11" fmla="*/ 347625 w 1390436"/>
                <a:gd name="connsiteY11" fmla="*/ 842497 h 842499"/>
                <a:gd name="connsiteX12" fmla="*/ 347609 w 1390436"/>
                <a:gd name="connsiteY12" fmla="*/ 842499 h 842499"/>
                <a:gd name="connsiteX13" fmla="*/ 0 w 1390436"/>
                <a:gd name="connsiteY13" fmla="*/ 421250 h 842499"/>
                <a:gd name="connsiteX14" fmla="*/ 277554 w 1390436"/>
                <a:gd name="connsiteY14" fmla="*/ 8559 h 842499"/>
                <a:gd name="connsiteX15" fmla="*/ 347608 w 1390436"/>
                <a:gd name="connsiteY15" fmla="*/ 1 h 84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90436" h="842499">
                  <a:moveTo>
                    <a:pt x="347608" y="0"/>
                  </a:moveTo>
                  <a:lnTo>
                    <a:pt x="1075798" y="0"/>
                  </a:lnTo>
                  <a:lnTo>
                    <a:pt x="1075798" y="4029"/>
                  </a:lnTo>
                  <a:lnTo>
                    <a:pt x="1112882" y="8559"/>
                  </a:lnTo>
                  <a:cubicBezTo>
                    <a:pt x="1271282" y="47839"/>
                    <a:pt x="1390436" y="217682"/>
                    <a:pt x="1390436" y="421250"/>
                  </a:cubicBezTo>
                  <a:cubicBezTo>
                    <a:pt x="1390436" y="624818"/>
                    <a:pt x="1271282" y="794661"/>
                    <a:pt x="1112882" y="833941"/>
                  </a:cubicBezTo>
                  <a:lnTo>
                    <a:pt x="1075798" y="838471"/>
                  </a:lnTo>
                  <a:lnTo>
                    <a:pt x="1075798" y="842497"/>
                  </a:lnTo>
                  <a:lnTo>
                    <a:pt x="1042843" y="842497"/>
                  </a:lnTo>
                  <a:lnTo>
                    <a:pt x="1042827" y="842499"/>
                  </a:lnTo>
                  <a:lnTo>
                    <a:pt x="1042811" y="842497"/>
                  </a:lnTo>
                  <a:lnTo>
                    <a:pt x="347625" y="842497"/>
                  </a:lnTo>
                  <a:lnTo>
                    <a:pt x="347609" y="842499"/>
                  </a:lnTo>
                  <a:cubicBezTo>
                    <a:pt x="155630" y="842499"/>
                    <a:pt x="0" y="653899"/>
                    <a:pt x="0" y="421250"/>
                  </a:cubicBezTo>
                  <a:cubicBezTo>
                    <a:pt x="0" y="217682"/>
                    <a:pt x="119154" y="47839"/>
                    <a:pt x="277554" y="8559"/>
                  </a:cubicBezTo>
                  <a:lnTo>
                    <a:pt x="347608" y="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innerShdw blurRad="76200" dist="63500" dir="13500000">
                <a:schemeClr val="tx1">
                  <a:lumMod val="85000"/>
                  <a:lumOff val="1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2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1210587" y="192855"/>
              <a:ext cx="1574630" cy="3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2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同步和异步</a:t>
              </a:r>
              <a:endParaRPr lang="zh-CN" altLang="en-US" sz="162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74173" y="1367275"/>
            <a:ext cx="8239087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/>
              <a:t>如果在一个函数返回的时候，调用者就能够得到预期结果，那么这个函数就是同步的。也就是说同步方法调用一旦开始，调用者必须等到该函数调用返回后，才能继续后续的行为。下面这段段代码首先会弹出 </a:t>
            </a:r>
            <a:r>
              <a:rPr lang="en-US" altLang="zh-CN" sz="1400" dirty="0"/>
              <a:t>alert </a:t>
            </a:r>
            <a:r>
              <a:rPr lang="zh-CN" altLang="en-US" sz="1400" dirty="0"/>
              <a:t>框，如果你不</a:t>
            </a:r>
            <a:r>
              <a:rPr lang="zh-CN" altLang="en-US" sz="1400" dirty="0" smtClean="0"/>
              <a:t>点击</a:t>
            </a:r>
            <a:r>
              <a:rPr lang="zh-CN" altLang="en-US" sz="1400" dirty="0" smtClean="0">
                <a:solidFill>
                  <a:srgbClr val="FF0000"/>
                </a:solidFill>
              </a:rPr>
              <a:t>确定</a:t>
            </a:r>
            <a:r>
              <a:rPr lang="zh-CN" altLang="en-US" sz="1400" dirty="0" smtClean="0"/>
              <a:t>按钮，</a:t>
            </a:r>
            <a:r>
              <a:rPr lang="zh-CN" altLang="en-US" sz="1400" dirty="0"/>
              <a:t>所有的页面交互都被锁死，并且后续</a:t>
            </a:r>
            <a:r>
              <a:rPr lang="zh-CN" altLang="en-US" sz="1400" dirty="0" smtClean="0"/>
              <a:t>的</a:t>
            </a:r>
            <a:r>
              <a:rPr lang="en-US" altLang="zh-CN" sz="1400" dirty="0" smtClean="0">
                <a:solidFill>
                  <a:srgbClr val="FF0000"/>
                </a:solidFill>
              </a:rPr>
              <a:t>console</a:t>
            </a:r>
            <a:r>
              <a:rPr lang="zh-CN" altLang="en-US" sz="1400" dirty="0"/>
              <a:t>语句不会被打印</a:t>
            </a:r>
            <a:r>
              <a:rPr lang="zh-CN" altLang="en-US" sz="1400" dirty="0" smtClean="0"/>
              <a:t>出来</a:t>
            </a:r>
            <a:r>
              <a:rPr lang="zh-CN" altLang="en-US" sz="1400" dirty="0"/>
              <a:t>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4172" y="2987775"/>
            <a:ext cx="8239087" cy="1414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1400" dirty="0" smtClean="0"/>
              <a:t>alert('Yancey</a:t>
            </a:r>
            <a:r>
              <a:rPr lang="en-US" altLang="zh-CN" sz="1400" dirty="0"/>
              <a:t>'); </a:t>
            </a:r>
            <a:endParaRPr lang="en-US" altLang="zh-CN" sz="1400" dirty="0" smtClean="0"/>
          </a:p>
          <a:p>
            <a:pPr>
              <a:spcAft>
                <a:spcPts val="1200"/>
              </a:spcAft>
            </a:pPr>
            <a:r>
              <a:rPr lang="en-US" altLang="zh-CN" sz="1400" dirty="0" smtClean="0"/>
              <a:t>console.log('is</a:t>
            </a:r>
            <a:r>
              <a:rPr lang="en-US" altLang="zh-CN" sz="1400" dirty="0"/>
              <a:t>'); </a:t>
            </a:r>
            <a:endParaRPr lang="en-US" altLang="zh-CN" sz="1400" dirty="0" smtClean="0"/>
          </a:p>
          <a:p>
            <a:pPr>
              <a:spcAft>
                <a:spcPts val="1200"/>
              </a:spcAft>
            </a:pPr>
            <a:r>
              <a:rPr lang="en-US" altLang="zh-CN" sz="1400" dirty="0" smtClean="0"/>
              <a:t>console.log('the</a:t>
            </a:r>
            <a:r>
              <a:rPr lang="en-US" altLang="zh-CN" sz="1400" dirty="0"/>
              <a:t>'); </a:t>
            </a:r>
            <a:endParaRPr lang="en-US" altLang="zh-CN" sz="1400" dirty="0" smtClean="0"/>
          </a:p>
          <a:p>
            <a:pPr>
              <a:spcAft>
                <a:spcPts val="1200"/>
              </a:spcAft>
            </a:pPr>
            <a:r>
              <a:rPr lang="en-US" altLang="zh-CN" sz="1400" dirty="0" smtClean="0"/>
              <a:t>console.log('best</a:t>
            </a:r>
            <a:r>
              <a:rPr lang="en-US" altLang="zh-CN" sz="1400" dirty="0"/>
              <a:t>');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73331" y="109077"/>
            <a:ext cx="1563962" cy="590999"/>
            <a:chOff x="1129034" y="49188"/>
            <a:chExt cx="1737737" cy="656665"/>
          </a:xfrm>
        </p:grpSpPr>
        <p:sp>
          <p:nvSpPr>
            <p:cNvPr id="13" name="任意多边形 12"/>
            <p:cNvSpPr/>
            <p:nvPr/>
          </p:nvSpPr>
          <p:spPr>
            <a:xfrm>
              <a:off x="1129034" y="49188"/>
              <a:ext cx="1570758" cy="656665"/>
            </a:xfrm>
            <a:custGeom>
              <a:avLst/>
              <a:gdLst>
                <a:gd name="connsiteX0" fmla="*/ 347608 w 1390436"/>
                <a:gd name="connsiteY0" fmla="*/ 0 h 842499"/>
                <a:gd name="connsiteX1" fmla="*/ 1075798 w 1390436"/>
                <a:gd name="connsiteY1" fmla="*/ 0 h 842499"/>
                <a:gd name="connsiteX2" fmla="*/ 1075798 w 1390436"/>
                <a:gd name="connsiteY2" fmla="*/ 4029 h 842499"/>
                <a:gd name="connsiteX3" fmla="*/ 1112882 w 1390436"/>
                <a:gd name="connsiteY3" fmla="*/ 8559 h 842499"/>
                <a:gd name="connsiteX4" fmla="*/ 1390436 w 1390436"/>
                <a:gd name="connsiteY4" fmla="*/ 421250 h 842499"/>
                <a:gd name="connsiteX5" fmla="*/ 1112882 w 1390436"/>
                <a:gd name="connsiteY5" fmla="*/ 833941 h 842499"/>
                <a:gd name="connsiteX6" fmla="*/ 1075798 w 1390436"/>
                <a:gd name="connsiteY6" fmla="*/ 838471 h 842499"/>
                <a:gd name="connsiteX7" fmla="*/ 1075798 w 1390436"/>
                <a:gd name="connsiteY7" fmla="*/ 842497 h 842499"/>
                <a:gd name="connsiteX8" fmla="*/ 1042843 w 1390436"/>
                <a:gd name="connsiteY8" fmla="*/ 842497 h 842499"/>
                <a:gd name="connsiteX9" fmla="*/ 1042827 w 1390436"/>
                <a:gd name="connsiteY9" fmla="*/ 842499 h 842499"/>
                <a:gd name="connsiteX10" fmla="*/ 1042811 w 1390436"/>
                <a:gd name="connsiteY10" fmla="*/ 842497 h 842499"/>
                <a:gd name="connsiteX11" fmla="*/ 347625 w 1390436"/>
                <a:gd name="connsiteY11" fmla="*/ 842497 h 842499"/>
                <a:gd name="connsiteX12" fmla="*/ 347609 w 1390436"/>
                <a:gd name="connsiteY12" fmla="*/ 842499 h 842499"/>
                <a:gd name="connsiteX13" fmla="*/ 0 w 1390436"/>
                <a:gd name="connsiteY13" fmla="*/ 421250 h 842499"/>
                <a:gd name="connsiteX14" fmla="*/ 277554 w 1390436"/>
                <a:gd name="connsiteY14" fmla="*/ 8559 h 842499"/>
                <a:gd name="connsiteX15" fmla="*/ 347608 w 1390436"/>
                <a:gd name="connsiteY15" fmla="*/ 1 h 84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90436" h="842499">
                  <a:moveTo>
                    <a:pt x="347608" y="0"/>
                  </a:moveTo>
                  <a:lnTo>
                    <a:pt x="1075798" y="0"/>
                  </a:lnTo>
                  <a:lnTo>
                    <a:pt x="1075798" y="4029"/>
                  </a:lnTo>
                  <a:lnTo>
                    <a:pt x="1112882" y="8559"/>
                  </a:lnTo>
                  <a:cubicBezTo>
                    <a:pt x="1271282" y="47839"/>
                    <a:pt x="1390436" y="217682"/>
                    <a:pt x="1390436" y="421250"/>
                  </a:cubicBezTo>
                  <a:cubicBezTo>
                    <a:pt x="1390436" y="624818"/>
                    <a:pt x="1271282" y="794661"/>
                    <a:pt x="1112882" y="833941"/>
                  </a:cubicBezTo>
                  <a:lnTo>
                    <a:pt x="1075798" y="838471"/>
                  </a:lnTo>
                  <a:lnTo>
                    <a:pt x="1075798" y="842497"/>
                  </a:lnTo>
                  <a:lnTo>
                    <a:pt x="1042843" y="842497"/>
                  </a:lnTo>
                  <a:lnTo>
                    <a:pt x="1042827" y="842499"/>
                  </a:lnTo>
                  <a:lnTo>
                    <a:pt x="1042811" y="842497"/>
                  </a:lnTo>
                  <a:lnTo>
                    <a:pt x="347625" y="842497"/>
                  </a:lnTo>
                  <a:lnTo>
                    <a:pt x="347609" y="842499"/>
                  </a:lnTo>
                  <a:cubicBezTo>
                    <a:pt x="155630" y="842499"/>
                    <a:pt x="0" y="653899"/>
                    <a:pt x="0" y="421250"/>
                  </a:cubicBezTo>
                  <a:cubicBezTo>
                    <a:pt x="0" y="217682"/>
                    <a:pt x="119154" y="47839"/>
                    <a:pt x="277554" y="8559"/>
                  </a:cubicBezTo>
                  <a:lnTo>
                    <a:pt x="347608" y="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innerShdw blurRad="76200" dist="63500" dir="13500000">
                <a:schemeClr val="tx1">
                  <a:lumMod val="85000"/>
                  <a:lumOff val="1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2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1297021" y="200832"/>
              <a:ext cx="1569750" cy="3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2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同步和异步</a:t>
              </a:r>
              <a:endParaRPr lang="zh-CN" altLang="en-US" sz="162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574173" y="1367275"/>
            <a:ext cx="8239087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/>
              <a:t>如果在函数返回的时候，调用者还不能够得到预期结果，而是需要在将来通过一定的手段得到，那么这个函数就是异步的。比如说发一个网络请求，我们告诉主程序等到接收到数据后再通知我，然后我们就可以去做其他的事情了。当异步完成后，会通知到我们，但是此时可能程序正在做其他的事情，所以即使异步完成了也需要在一旁等待，等到程序空闲下来才有时间去看哪些异步已经完成了，再去执行</a:t>
            </a:r>
            <a:r>
              <a:rPr lang="zh-CN" altLang="en-US" sz="1400" dirty="0" smtClean="0"/>
              <a:t>。</a:t>
            </a:r>
            <a:br>
              <a:rPr lang="zh-CN" altLang="en-US" sz="1400" dirty="0"/>
            </a:br>
            <a:r>
              <a:rPr lang="zh-CN" altLang="en-US" sz="1400" dirty="0"/>
              <a:t>这也就是定时器并不能精确在指定时间后输出回调函数结果的</a:t>
            </a:r>
            <a:r>
              <a:rPr lang="zh-CN" altLang="en-US" sz="1400" dirty="0" smtClean="0"/>
              <a:t>原因。</a:t>
            </a:r>
            <a:endParaRPr lang="zh-CN" altLang="en-US" sz="1400" dirty="0"/>
          </a:p>
        </p:txBody>
      </p:sp>
      <p:sp>
        <p:nvSpPr>
          <p:cNvPr id="43" name="矩形 42"/>
          <p:cNvSpPr/>
          <p:nvPr/>
        </p:nvSpPr>
        <p:spPr>
          <a:xfrm>
            <a:off x="574173" y="2865471"/>
            <a:ext cx="8239087" cy="2153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1400" dirty="0"/>
              <a:t>setTimeout(() =&gt; { </a:t>
            </a:r>
            <a:endParaRPr lang="en-US" altLang="zh-CN" sz="1400" dirty="0" smtClean="0"/>
          </a:p>
          <a:p>
            <a:pPr>
              <a:spcAft>
                <a:spcPts val="1200"/>
              </a:spcAft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console.log('</a:t>
            </a:r>
            <a:r>
              <a:rPr lang="en-US" altLang="zh-CN" sz="1400" dirty="0" err="1" smtClean="0"/>
              <a:t>yancey</a:t>
            </a:r>
            <a:r>
              <a:rPr lang="en-US" altLang="zh-CN" sz="1400" dirty="0"/>
              <a:t>'); </a:t>
            </a:r>
            <a:endParaRPr lang="en-US" altLang="zh-CN" sz="1400" dirty="0" smtClean="0"/>
          </a:p>
          <a:p>
            <a:pPr>
              <a:spcAft>
                <a:spcPts val="1200"/>
              </a:spcAft>
            </a:pPr>
            <a:r>
              <a:rPr lang="en-US" altLang="zh-CN" sz="1400" dirty="0" smtClean="0"/>
              <a:t>}, </a:t>
            </a:r>
            <a:r>
              <a:rPr lang="en-US" altLang="zh-CN" sz="1400" dirty="0"/>
              <a:t>1000); </a:t>
            </a:r>
            <a:endParaRPr lang="en-US" altLang="zh-CN" sz="1400" dirty="0" smtClean="0"/>
          </a:p>
          <a:p>
            <a:pPr>
              <a:spcAft>
                <a:spcPts val="1200"/>
              </a:spcAft>
            </a:pPr>
            <a:r>
              <a:rPr lang="en-US" altLang="zh-CN" sz="1400" b="1" dirty="0" smtClean="0"/>
              <a:t>for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(</a:t>
            </a:r>
            <a:r>
              <a:rPr lang="en-US" altLang="zh-CN" sz="1400" b="1" dirty="0"/>
              <a:t>let</a:t>
            </a:r>
            <a:r>
              <a:rPr lang="en-US" altLang="zh-CN" sz="1400" dirty="0"/>
              <a:t> i = 0; i &lt; 4</a:t>
            </a:r>
            <a:r>
              <a:rPr lang="en-US" altLang="zh-CN" sz="1400" dirty="0" smtClean="0"/>
              <a:t>000000000; </a:t>
            </a:r>
            <a:r>
              <a:rPr lang="en-US" altLang="zh-CN" sz="1400" dirty="0"/>
              <a:t>i += 1) </a:t>
            </a:r>
            <a:r>
              <a:rPr lang="en-US" altLang="zh-CN" sz="1400" dirty="0" smtClean="0"/>
              <a:t>{ </a:t>
            </a:r>
            <a:endParaRPr lang="en-US" altLang="zh-CN" sz="1400" dirty="0" smtClean="0"/>
          </a:p>
          <a:p>
            <a:pPr>
              <a:spcAft>
                <a:spcPts val="1200"/>
              </a:spcAft>
            </a:pPr>
            <a:r>
              <a:rPr lang="en-US" altLang="zh-CN" sz="1400" dirty="0" smtClean="0"/>
              <a:t>    // </a:t>
            </a:r>
            <a:r>
              <a:rPr lang="en-US" altLang="zh-CN" sz="1400" dirty="0"/>
              <a:t>todo </a:t>
            </a:r>
            <a:endParaRPr lang="en-US" altLang="zh-CN" sz="1400" dirty="0" smtClean="0"/>
          </a:p>
          <a:p>
            <a:pPr>
              <a:spcAft>
                <a:spcPts val="1200"/>
              </a:spcAft>
            </a:pPr>
            <a:r>
              <a:rPr lang="en-US" altLang="zh-CN" sz="1400" dirty="0" smtClean="0"/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73331" y="109077"/>
            <a:ext cx="1500505" cy="590999"/>
            <a:chOff x="1129034" y="49188"/>
            <a:chExt cx="1667229" cy="656665"/>
          </a:xfrm>
        </p:grpSpPr>
        <p:sp>
          <p:nvSpPr>
            <p:cNvPr id="13" name="任意多边形 12"/>
            <p:cNvSpPr/>
            <p:nvPr/>
          </p:nvSpPr>
          <p:spPr>
            <a:xfrm>
              <a:off x="1129034" y="49188"/>
              <a:ext cx="1570758" cy="656665"/>
            </a:xfrm>
            <a:custGeom>
              <a:avLst/>
              <a:gdLst>
                <a:gd name="connsiteX0" fmla="*/ 347608 w 1390436"/>
                <a:gd name="connsiteY0" fmla="*/ 0 h 842499"/>
                <a:gd name="connsiteX1" fmla="*/ 1075798 w 1390436"/>
                <a:gd name="connsiteY1" fmla="*/ 0 h 842499"/>
                <a:gd name="connsiteX2" fmla="*/ 1075798 w 1390436"/>
                <a:gd name="connsiteY2" fmla="*/ 4029 h 842499"/>
                <a:gd name="connsiteX3" fmla="*/ 1112882 w 1390436"/>
                <a:gd name="connsiteY3" fmla="*/ 8559 h 842499"/>
                <a:gd name="connsiteX4" fmla="*/ 1390436 w 1390436"/>
                <a:gd name="connsiteY4" fmla="*/ 421250 h 842499"/>
                <a:gd name="connsiteX5" fmla="*/ 1112882 w 1390436"/>
                <a:gd name="connsiteY5" fmla="*/ 833941 h 842499"/>
                <a:gd name="connsiteX6" fmla="*/ 1075798 w 1390436"/>
                <a:gd name="connsiteY6" fmla="*/ 838471 h 842499"/>
                <a:gd name="connsiteX7" fmla="*/ 1075798 w 1390436"/>
                <a:gd name="connsiteY7" fmla="*/ 842497 h 842499"/>
                <a:gd name="connsiteX8" fmla="*/ 1042843 w 1390436"/>
                <a:gd name="connsiteY8" fmla="*/ 842497 h 842499"/>
                <a:gd name="connsiteX9" fmla="*/ 1042827 w 1390436"/>
                <a:gd name="connsiteY9" fmla="*/ 842499 h 842499"/>
                <a:gd name="connsiteX10" fmla="*/ 1042811 w 1390436"/>
                <a:gd name="connsiteY10" fmla="*/ 842497 h 842499"/>
                <a:gd name="connsiteX11" fmla="*/ 347625 w 1390436"/>
                <a:gd name="connsiteY11" fmla="*/ 842497 h 842499"/>
                <a:gd name="connsiteX12" fmla="*/ 347609 w 1390436"/>
                <a:gd name="connsiteY12" fmla="*/ 842499 h 842499"/>
                <a:gd name="connsiteX13" fmla="*/ 0 w 1390436"/>
                <a:gd name="connsiteY13" fmla="*/ 421250 h 842499"/>
                <a:gd name="connsiteX14" fmla="*/ 277554 w 1390436"/>
                <a:gd name="connsiteY14" fmla="*/ 8559 h 842499"/>
                <a:gd name="connsiteX15" fmla="*/ 347608 w 1390436"/>
                <a:gd name="connsiteY15" fmla="*/ 1 h 84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90436" h="842499">
                  <a:moveTo>
                    <a:pt x="347608" y="0"/>
                  </a:moveTo>
                  <a:lnTo>
                    <a:pt x="1075798" y="0"/>
                  </a:lnTo>
                  <a:lnTo>
                    <a:pt x="1075798" y="4029"/>
                  </a:lnTo>
                  <a:lnTo>
                    <a:pt x="1112882" y="8559"/>
                  </a:lnTo>
                  <a:cubicBezTo>
                    <a:pt x="1271282" y="47839"/>
                    <a:pt x="1390436" y="217682"/>
                    <a:pt x="1390436" y="421250"/>
                  </a:cubicBezTo>
                  <a:cubicBezTo>
                    <a:pt x="1390436" y="624818"/>
                    <a:pt x="1271282" y="794661"/>
                    <a:pt x="1112882" y="833941"/>
                  </a:cubicBezTo>
                  <a:lnTo>
                    <a:pt x="1075798" y="838471"/>
                  </a:lnTo>
                  <a:lnTo>
                    <a:pt x="1075798" y="842497"/>
                  </a:lnTo>
                  <a:lnTo>
                    <a:pt x="1042843" y="842497"/>
                  </a:lnTo>
                  <a:lnTo>
                    <a:pt x="1042827" y="842499"/>
                  </a:lnTo>
                  <a:lnTo>
                    <a:pt x="1042811" y="842497"/>
                  </a:lnTo>
                  <a:lnTo>
                    <a:pt x="347625" y="842497"/>
                  </a:lnTo>
                  <a:lnTo>
                    <a:pt x="347609" y="842499"/>
                  </a:lnTo>
                  <a:cubicBezTo>
                    <a:pt x="155630" y="842499"/>
                    <a:pt x="0" y="653899"/>
                    <a:pt x="0" y="421250"/>
                  </a:cubicBezTo>
                  <a:cubicBezTo>
                    <a:pt x="0" y="217682"/>
                    <a:pt x="119154" y="47839"/>
                    <a:pt x="277554" y="8559"/>
                  </a:cubicBezTo>
                  <a:lnTo>
                    <a:pt x="347608" y="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innerShdw blurRad="76200" dist="63500" dir="13500000">
                <a:schemeClr val="tx1">
                  <a:lumMod val="85000"/>
                  <a:lumOff val="1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2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1272262" y="87994"/>
              <a:ext cx="1524001" cy="579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4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  <a:sym typeface="+mn-ea"/>
                </a:rPr>
                <a:t>执行栈和任务队列</a:t>
              </a:r>
              <a:endParaRPr lang="zh-CN" altLang="en-US" sz="14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77090" y="3019262"/>
            <a:ext cx="8239087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任务队列</a:t>
            </a:r>
            <a:endPara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/>
              <a:t>事件队列是一个存储着</a:t>
            </a:r>
            <a:r>
              <a:rPr lang="zh-CN" sz="1400" dirty="0">
                <a:solidFill>
                  <a:srgbClr val="FF0000"/>
                </a:solidFill>
              </a:rPr>
              <a:t>异步任务</a:t>
            </a:r>
            <a:r>
              <a:rPr lang="zh-CN" sz="1400" dirty="0"/>
              <a:t>的队列，其中的任务严格按照时间先后顺序执行，排在队头的任务将会率先执行，而排在队尾的任务会最后执行。事件队列每次仅执行一个任务，在该任务执行完毕之后，再执行下一个任务。执行栈则是一个类似于函数调用栈的运行容器，当执行栈为空时，JS 引擎便检查事件队列，如果事件队列不为空的话，事件队列便将第一个任务压入执行栈中运行。</a:t>
            </a:r>
            <a:endParaRPr lang="zh-CN" sz="1400" dirty="0"/>
          </a:p>
          <a:p>
            <a:endParaRPr lang="zh-CN" sz="1400" dirty="0"/>
          </a:p>
          <a:p>
            <a:endParaRPr lang="zh-CN" sz="1400" dirty="0"/>
          </a:p>
        </p:txBody>
      </p:sp>
      <p:sp>
        <p:nvSpPr>
          <p:cNvPr id="3" name="矩形 2"/>
          <p:cNvSpPr/>
          <p:nvPr/>
        </p:nvSpPr>
        <p:spPr>
          <a:xfrm>
            <a:off x="701173" y="1494275"/>
            <a:ext cx="8239087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执行栈</a:t>
            </a:r>
            <a:endPara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/>
              <a:t>当我们调用一个方法的时候，JavaScript 会生成一个与这个方法对应的执行环境，又叫执行上下文(context)。这个执行环境中保存着该方法的私有作用域、上层作用域(作用域链)、方法的参数，以及这个作用域中定义的变量和 this 的指向，而当一系列方法被依次调用的时候。由于 JavaScript 是单线程的，这些方法就会按顺序被排列在一个单独的地方，这个地方就是所谓执行栈。</a:t>
            </a:r>
            <a:endParaRPr sz="1400" dirty="0"/>
          </a:p>
          <a:p>
            <a:endParaRPr sz="1400" dirty="0"/>
          </a:p>
          <a:p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4152</Words>
  <Application>WPS 演示</Application>
  <PresentationFormat>全屏显示(16:9)</PresentationFormat>
  <Paragraphs>314</Paragraphs>
  <Slides>23</Slides>
  <Notes>12</Notes>
  <HiddenSlides>3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方正兰亭细黑_GBK</vt:lpstr>
      <vt:lpstr>方正兰亭超细黑简体</vt:lpstr>
      <vt:lpstr>-apple-system</vt:lpstr>
      <vt:lpstr>方正粗倩简体</vt:lpstr>
      <vt:lpstr>Calibri</vt:lpstr>
      <vt:lpstr>Arial Rounded MT Bold</vt:lpstr>
      <vt:lpstr>黑体</vt:lpstr>
      <vt:lpstr>Arial Unicode MS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Administrator</cp:lastModifiedBy>
  <cp:revision>141</cp:revision>
  <dcterms:created xsi:type="dcterms:W3CDTF">2016-12-09T11:03:00Z</dcterms:created>
  <dcterms:modified xsi:type="dcterms:W3CDTF">2020-01-02T02:43:40Z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