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image28.png" descr="image28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image28.png" descr="image28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image28.png" descr="image28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image28.png" descr="image28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image28.png" descr="image28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image28.png" descr="image28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image28.png" descr="image28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image28.png" descr="image28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image28.png" descr="image28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e-neutrons.org" TargetMode="External"/><Relationship Id="rId3" Type="http://schemas.openxmlformats.org/officeDocument/2006/relationships/hyperlink" Target="https://www.e-neutrons.org/?page_id=423" TargetMode="External"/><Relationship Id="rId4" Type="http://schemas.openxmlformats.org/officeDocument/2006/relationships/hyperlink" Target="https://www.e-neutrons.org/moodle/mod/quiz/view.php?id=4276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AN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 in McStas</a:t>
            </a:r>
          </a:p>
        </p:txBody>
      </p:sp>
      <p:sp>
        <p:nvSpPr>
          <p:cNvPr id="247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Agenda</a:t>
            </a:r>
          </a:p>
        </p:txBody>
      </p:sp>
      <p:sp>
        <p:nvSpPr>
          <p:cNvPr id="251" name="A quick discussion of the SANS techniq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quick discussion of the SANS technique</a:t>
            </a:r>
          </a:p>
          <a:p>
            <a:pPr/>
          </a:p>
          <a:p>
            <a:pPr/>
            <a:r>
              <a:t>Sample models for SANS in McStas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Small angle scattering SANS</a:t>
            </a:r>
          </a:p>
        </p:txBody>
      </p:sp>
      <p:pic>
        <p:nvPicPr>
          <p:cNvPr id="2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4200" y="3143551"/>
            <a:ext cx="3514273" cy="3029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9556" y="3385170"/>
            <a:ext cx="3099802" cy="119367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ustomShape 2"/>
          <p:cNvSpPr txBox="1"/>
          <p:nvPr/>
        </p:nvSpPr>
        <p:spPr>
          <a:xfrm>
            <a:off x="3257914" y="1924223"/>
            <a:ext cx="6403344" cy="14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/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SANS method can be used for many types of material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Often: Molecule + Liquid (buffer solution)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Isotropic scattering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</a:t>
            </a:r>
          </a:p>
        </p:txBody>
      </p:sp>
      <p:pic>
        <p:nvPicPr>
          <p:cNvPr id="26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2834" y="3173533"/>
            <a:ext cx="3244876" cy="124958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extShape 2"/>
          <p:cNvSpPr txBox="1"/>
          <p:nvPr/>
        </p:nvSpPr>
        <p:spPr>
          <a:xfrm>
            <a:off x="2639042" y="1509509"/>
            <a:ext cx="4807261" cy="481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i="1" spc="0" sz="2600"/>
            </a:pPr>
          </a:p>
          <a:p>
            <a:pPr>
              <a:defRPr spc="0" sz="1400"/>
            </a:pPr>
            <a:r>
              <a:t>S</a:t>
            </a:r>
            <a:r>
              <a:t>mall </a:t>
            </a:r>
            <a:r>
              <a:t>A</a:t>
            </a:r>
            <a:r>
              <a:t>ngle </a:t>
            </a:r>
            <a:r>
              <a:t>N</a:t>
            </a:r>
            <a:r>
              <a:t>eutron </a:t>
            </a:r>
            <a:r>
              <a:t>S</a:t>
            </a:r>
            <a:r>
              <a:t>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Elastic Scattering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Small angle -&gt; small q  -&gt; big r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Gain information on the molecular scale 10-100Å</a:t>
            </a:r>
            <a:endParaRPr i="1"/>
          </a:p>
          <a:p>
            <a:pPr>
              <a:defRPr i="1" spc="0" sz="1400"/>
            </a:pPr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Low signal to noise 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Contrast method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Instrument requirements: good collimation, long flight distance after detector. </a:t>
            </a:r>
            <a:endParaRPr i="1"/>
          </a:p>
        </p:txBody>
      </p:sp>
      <p:grpSp>
        <p:nvGrpSpPr>
          <p:cNvPr id="266" name="Group"/>
          <p:cNvGrpSpPr/>
          <p:nvPr/>
        </p:nvGrpSpPr>
        <p:grpSpPr>
          <a:xfrm>
            <a:off x="7062724" y="1115078"/>
            <a:ext cx="3761934" cy="1430994"/>
            <a:chOff x="0" y="0"/>
            <a:chExt cx="3761932" cy="1430992"/>
          </a:xfrm>
        </p:grpSpPr>
        <p:pic>
          <p:nvPicPr>
            <p:cNvPr id="264" name="Picture 6" descr="Picture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39814" y="156611"/>
              <a:ext cx="1622119" cy="58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Picture 7" descr="Picture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14461" cy="1430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TextShape 1"/>
          <p:cNvSpPr txBox="1"/>
          <p:nvPr/>
        </p:nvSpPr>
        <p:spPr>
          <a:xfrm>
            <a:off x="5228426" y="1067208"/>
            <a:ext cx="6186268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 other samples</a:t>
            </a:r>
          </a:p>
        </p:txBody>
      </p:sp>
      <p:sp>
        <p:nvSpPr>
          <p:cNvPr id="270" name="TextShape 2"/>
          <p:cNvSpPr txBox="1"/>
          <p:nvPr/>
        </p:nvSpPr>
        <p:spPr>
          <a:xfrm>
            <a:off x="5225448" y="2066065"/>
            <a:ext cx="4748880" cy="442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SANS_AnySamp.comp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SANS_DebyeS.comp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SANSCylinders.comp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SANSEllipticCylinders.comp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SANSGuinier.comp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SANSLiposomes.comp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SANSNanodiscsFast.comp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SANSNanodiscsWithTags.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SANSNanodiscsWithTagsFast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SANSPDB.comp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SANSPDBFAST.comp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SANSShells.comp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SANSSpheres.comp </a:t>
            </a:r>
          </a:p>
        </p:txBody>
      </p:sp>
      <p:sp>
        <p:nvSpPr>
          <p:cNvPr id="271" name="CustomShape 3"/>
          <p:cNvSpPr/>
          <p:nvPr/>
        </p:nvSpPr>
        <p:spPr>
          <a:xfrm>
            <a:off x="2899373" y="921673"/>
            <a:ext cx="2141776" cy="2482625"/>
          </a:xfrm>
          <a:prstGeom prst="rect">
            <a:avLst/>
          </a:prstGeom>
          <a:solidFill>
            <a:srgbClr val="FF0000">
              <a:alpha val="30000"/>
            </a:srgbClr>
          </a:solidFill>
          <a:ln w="3175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 anchor="ctr">
            <a:spAutoFit/>
          </a:bodyPr>
          <a:lstStyle/>
          <a:p>
            <a:pPr>
              <a:defRPr spc="0"/>
            </a:pPr>
            <a:r>
              <a:t>McStas has a suite of SANS-models:</a:t>
            </a:r>
            <a:endParaRPr spc="0" sz="1400"/>
          </a:p>
          <a:p>
            <a:pPr>
              <a:defRPr spc="0"/>
            </a:pPr>
            <a:r>
              <a:t>Try ellipsoidal and </a:t>
            </a:r>
            <a:endParaRPr spc="0" sz="1400"/>
          </a:p>
          <a:p>
            <a:pPr>
              <a:defRPr spc="0"/>
            </a:pPr>
            <a:r>
              <a:t>cylindrical particles </a:t>
            </a:r>
            <a:endParaRPr spc="0" sz="1400"/>
          </a:p>
          <a:p>
            <a:pPr>
              <a:defRPr spc="0"/>
            </a:pPr>
            <a:r>
              <a:t>-or-</a:t>
            </a:r>
            <a:endParaRPr spc="0" sz="1400"/>
          </a:p>
          <a:p>
            <a:pPr>
              <a:defRPr spc="0"/>
            </a:pPr>
            <a:r>
              <a:t>Elliptic cylinders</a:t>
            </a:r>
            <a:endParaRPr spc="0" sz="1400"/>
          </a:p>
          <a:p>
            <a:pPr>
              <a:defRPr spc="0"/>
            </a:pPr>
            <a:r>
              <a:t>Go for Nanodiscs and Liposomes</a:t>
            </a:r>
          </a:p>
        </p:txBody>
      </p:sp>
      <p:sp>
        <p:nvSpPr>
          <p:cNvPr id="272" name="TextShape 4"/>
          <p:cNvSpPr txBox="1"/>
          <p:nvPr/>
        </p:nvSpPr>
        <p:spPr>
          <a:xfrm rot="697800">
            <a:off x="3072067" y="4651492"/>
            <a:ext cx="1647638" cy="44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>
            <a:lvl1pPr>
              <a:defRPr spc="0" sz="1400"/>
            </a:lvl1pPr>
          </a:lstStyle>
          <a:p>
            <a:pPr/>
            <a:r>
              <a:t>Also – SASmodels from SASview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 spheres</a:t>
            </a:r>
          </a:p>
        </p:txBody>
      </p:sp>
      <p:pic>
        <p:nvPicPr>
          <p:cNvPr id="276" name="image156.png" descr="image1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29" y="1823766"/>
            <a:ext cx="3870497" cy="320732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CustomShape 2"/>
          <p:cNvSpPr/>
          <p:nvPr/>
        </p:nvSpPr>
        <p:spPr>
          <a:xfrm rot="55201">
            <a:off x="2900518" y="2211254"/>
            <a:ext cx="1405338" cy="775359"/>
          </a:xfrm>
          <a:prstGeom prst="ellipse">
            <a:avLst/>
          </a:prstGeom>
          <a:ln w="25400">
            <a:solidFill>
              <a:srgbClr val="800080"/>
            </a:solidFill>
          </a:ln>
        </p:spPr>
        <p:txBody>
          <a:bodyPr lIns="35136" tIns="35136" rIns="35136" bIns="35136" anchor="ctr"/>
          <a:lstStyle/>
          <a:p>
            <a:pPr/>
          </a:p>
        </p:txBody>
      </p:sp>
      <p:sp>
        <p:nvSpPr>
          <p:cNvPr id="278" name="TextShape 3"/>
          <p:cNvSpPr txBox="1"/>
          <p:nvPr/>
        </p:nvSpPr>
        <p:spPr>
          <a:xfrm>
            <a:off x="7422761" y="1471897"/>
            <a:ext cx="3371672" cy="858179"/>
          </a:xfrm>
          <a:prstGeom prst="rect">
            <a:avLst/>
          </a:prstGeom>
          <a:ln w="25400">
            <a:solidFill>
              <a:srgbClr val="A1467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920" tIns="38920" rIns="38920" bIns="38920">
            <a:spAutoFit/>
          </a:bodyPr>
          <a:lstStyle>
            <a:lvl1pPr>
              <a:defRPr spc="0" sz="1700"/>
            </a:lvl1pPr>
          </a:lstStyle>
          <a:p>
            <a:pPr/>
            <a:r>
              <a:t>Dilute, monodisperse, hard spheres in solution, with given contrast and radius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SasView_models</a:t>
            </a:r>
          </a:p>
        </p:txBody>
      </p:sp>
      <p:pic>
        <p:nvPicPr>
          <p:cNvPr id="282" name="image157.png" descr="image1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8545" y="1787898"/>
            <a:ext cx="4450680" cy="3757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SasView_models</a:t>
            </a:r>
          </a:p>
        </p:txBody>
      </p:sp>
      <p:pic>
        <p:nvPicPr>
          <p:cNvPr id="286" name="image158.png" descr="image1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315" y="2405284"/>
            <a:ext cx="8596670" cy="2386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First exercise will take place on the e-neutrons.org infrastructure (using a web-simulator)"/>
          <p:cNvSpPr txBox="1"/>
          <p:nvPr>
            <p:ph type="title"/>
          </p:nvPr>
        </p:nvSpPr>
        <p:spPr>
          <a:xfrm>
            <a:off x="1715256" y="866199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First exercise will take place on the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e-neutrons.org</a:t>
            </a:r>
            <a:r>
              <a:t> infrastructure (using a web-simulator)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Please fill in the form at https://www.e-neutrons.org/?page_id=423…"/>
          <p:cNvSpPr txBox="1"/>
          <p:nvPr/>
        </p:nvSpPr>
        <p:spPr>
          <a:xfrm>
            <a:off x="2780779" y="2235683"/>
            <a:ext cx="6275268" cy="2767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13894" indent="-213894">
              <a:buSzPct val="100000"/>
              <a:buAutoNum type="arabicPeriod" startAt="1"/>
            </a:pPr>
            <a:r>
              <a:t> Please fill in the form at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https://www.e-neutrons.org/?page_id=423</a:t>
            </a:r>
            <a:r>
              <a:t> </a:t>
            </a:r>
            <a:br/>
          </a:p>
          <a:p>
            <a:pPr marL="213894" indent="-213894">
              <a:buSzPct val="100000"/>
              <a:buAutoNum type="arabicPeriod" startAt="1"/>
            </a:pPr>
            <a:r>
              <a:t> (Once everyone has done this, I will enable the accounts)</a:t>
            </a:r>
            <a:br/>
          </a:p>
          <a:p>
            <a:pPr marL="213894" indent="-213894">
              <a:buSzPct val="100000"/>
              <a:buAutoNum type="arabicPeriod" startAt="1"/>
            </a:pPr>
            <a:r>
              <a:t> You will receive an email with login-credentials</a:t>
            </a:r>
            <a:br/>
          </a:p>
          <a:p>
            <a:pPr marL="213894" indent="-213894">
              <a:buSzPct val="100000"/>
              <a:buAutoNum type="arabicPeriod" startAt="1"/>
            </a:pPr>
            <a:r>
              <a:t> Use these credentials to log in to the simulation quiz at</a:t>
            </a:r>
            <a:b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https://www.e-neutrons.org/moodle/mod/quiz/view.php?id=4276</a:t>
            </a:r>
            <a:br/>
          </a:p>
          <a:p>
            <a:pPr marL="213894" indent="-213894">
              <a:buSzPct val="100000"/>
              <a:buAutoNum type="arabicPeriod" startAt="1"/>
            </a:pPr>
            <a:r>
              <a:t>Follow the instructions in the quiz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