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stas.org/links" TargetMode="External"/><Relationship Id="rId3" Type="http://schemas.openxmlformats.org/officeDocument/2006/relationships/hyperlink" Target="https://github.com/McStasMcXtrace/McCode/wiki" TargetMode="External"/><Relationship Id="rId4" Type="http://schemas.openxmlformats.org/officeDocument/2006/relationships/hyperlink" Target="https://github.com/McStasMcXtrace/McCode/wiki/User-documentation-for-the-2017--Python-tool-set" TargetMode="External"/><Relationship Id="rId5" Type="http://schemas.openxmlformats.org/officeDocument/2006/relationships/hyperlink" Target="https://github.com/McStasMcXtrace/McCode/wiki/mcrun-variants---table-overview" TargetMode="External"/><Relationship Id="rId6" Type="http://schemas.openxmlformats.org/officeDocument/2006/relationships/hyperlink" Target="https://github.com/McStasMcXtrace/McCode/wiki/mcplot-variants---table-overview" TargetMode="External"/><Relationship Id="rId7" Type="http://schemas.openxmlformats.org/officeDocument/2006/relationships/hyperlink" Target="https://github.com/McStasMcXtrace/McCode/wiki/mcdisplay-variants---table-overview" TargetMode="External"/><Relationship Id="rId8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TOF spectrometer (direct geometry)"/>
          <p:cNvSpPr txBox="1"/>
          <p:nvPr/>
        </p:nvSpPr>
        <p:spPr>
          <a:xfrm>
            <a:off x="1708462" y="143117"/>
            <a:ext cx="6891351" cy="48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/>
            </a:lvl1pPr>
          </a:lstStyle>
          <a:p>
            <a:pPr/>
            <a:r>
              <a:t>TOF spectrometer (direct geometry)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ILL IN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ILL IN4</a:t>
            </a:r>
          </a:p>
        </p:txBody>
      </p:sp>
      <p:pic>
        <p:nvPicPr>
          <p:cNvPr id="297" name="in4c-description2.jpg" descr="in4c-description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9284" y="-238382"/>
            <a:ext cx="4253533" cy="319015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9" name="Screen Shot 2018-09-24 at 09.31.49.png" descr="Screen Shot 2018-09-24 at 09.31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4235" y="2854553"/>
            <a:ext cx="7329866" cy="416612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Thermal, in ILL level C @ reactor f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5740" indent="-205740"/>
            <a:br/>
            <a:br/>
            <a:br/>
          </a:p>
          <a:p>
            <a:pPr marL="205740" indent="-205740"/>
            <a:r>
              <a:t>Thermal, in ILL level C</a:t>
            </a:r>
            <a:br/>
            <a:r>
              <a:t>@ reactor face</a:t>
            </a:r>
          </a:p>
          <a:p>
            <a:pPr marL="205740" indent="-205740"/>
            <a:r>
              <a:t>Use of chopper, focusing monochromator and fermi-chopper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McStas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model</a:t>
            </a:r>
          </a:p>
        </p:txBody>
      </p:sp>
      <p:sp>
        <p:nvSpPr>
          <p:cNvPr id="303" name="Get out ‘Neutron Site -&gt; ILL -&gt; ILL_IN4.inst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out ‘Neutron Site -&gt; ILL -&gt; ILL_IN4.instr</a:t>
            </a:r>
          </a:p>
          <a:p>
            <a:pPr/>
          </a:p>
          <a:p>
            <a:pPr lvl="1" marL="344587" indent="-128587">
              <a:buSzPct val="45000"/>
              <a:buChar char="l"/>
            </a:pPr>
            <a:r>
              <a:t>Find the documentation for the instrument via Help -&gt; mcdoc Component Reference</a:t>
            </a:r>
          </a:p>
          <a:p>
            <a:pPr/>
          </a:p>
          <a:p>
            <a:pPr lvl="1" marL="344587" indent="-128587">
              <a:buSzPct val="45000"/>
              <a:buChar char="l"/>
            </a:pPr>
            <a:r>
              <a:t>Run to compile, and visualise the instrument with mcdisplay-webgl </a:t>
            </a:r>
            <a:br/>
            <a:r>
              <a:t>(Use setting in File-&gt;Preferences to set mcdisplay tool)</a:t>
            </a:r>
          </a:p>
          <a:p>
            <a:pPr/>
          </a:p>
          <a:p>
            <a:pPr lvl="1" marL="344587" indent="-128587">
              <a:buSzPct val="45000"/>
              <a:buChar char="l"/>
            </a:pPr>
            <a:r>
              <a:t>Look at the code in the editor</a:t>
            </a: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pecial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Special features</a:t>
            </a:r>
          </a:p>
        </p:txBody>
      </p:sp>
      <p:sp>
        <p:nvSpPr>
          <p:cNvPr id="307" name="In DECLARE/INITIALIZE there is infrastructure to generate an S(q,⍵) with Dirac delta functions which is relevant for the current setting of the instru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8119" indent="-198119">
              <a:defRPr sz="2600"/>
            </a:pPr>
            <a:r>
              <a:t>In DECLARE/INITIALIZE there is infrastructure to generate an S(q,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⍵) with Dirac delta functions which is relevant for the current setting of the instrument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198119" indent="-198119">
              <a:defRPr sz="2600"/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198119" indent="-198119">
              <a:defRPr sz="26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- Accessible by running default parameters, specifically (sample_coh=Dirac2D.sqw. - the default)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198119" indent="-198119">
              <a:defRPr sz="2600"/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198119" indent="-198119">
              <a:defRPr sz="26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Run a simulation with default parameters and </a:t>
            </a:r>
            <a:br>
              <a:rPr>
                <a:latin typeface="+mj-lt"/>
                <a:ea typeface="+mj-ea"/>
                <a:cs typeface="+mj-cs"/>
                <a:sym typeface="Helvetica"/>
              </a:rPr>
            </a:br>
            <a:r>
              <a:rPr>
                <a:latin typeface="+mj-lt"/>
                <a:ea typeface="+mj-ea"/>
                <a:cs typeface="+mj-cs"/>
                <a:sym typeface="Helvetica"/>
              </a:rPr>
              <a:t>1e7 neutron rays and inspect the output. Locate</a:t>
            </a:r>
            <a:br>
              <a:rPr>
                <a:latin typeface="+mj-lt"/>
                <a:ea typeface="+mj-ea"/>
                <a:cs typeface="+mj-cs"/>
                <a:sym typeface="Helvetica"/>
              </a:rPr>
            </a:br>
            <a:r>
              <a:rPr>
                <a:latin typeface="+mj-lt"/>
                <a:ea typeface="+mj-ea"/>
                <a:cs typeface="+mj-cs"/>
                <a:sym typeface="Helvetica"/>
              </a:rPr>
              <a:t>the detector output that illustrates the instrument resolution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Investigate resolution @ different instrument s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Investigate resolution @ different instrument settings</a:t>
            </a:r>
          </a:p>
        </p:txBody>
      </p:sp>
      <p:sp>
        <p:nvSpPr>
          <p:cNvPr id="311" name="Run simulations at lambda=1.1, 2.2, 3.3 and 4.4 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simulations at lambda=1.1, 2.2, 3.3 and 4.4 Å</a:t>
            </a:r>
            <a:br/>
          </a:p>
          <a:p>
            <a:pPr/>
            <a:r>
              <a:t>Hint: </a:t>
            </a:r>
          </a:p>
          <a:p>
            <a:pPr lvl="1" marL="344587" indent="-128587">
              <a:buSzPct val="45000"/>
              <a:buChar char="l"/>
            </a:pPr>
            <a:r>
              <a:t>Look at instrument output and documentation, you may have to adjust e.g. monochromator type for non-default wavelength</a:t>
            </a:r>
          </a:p>
          <a:p>
            <a:pPr marL="128587" indent="-128587">
              <a:buSzPct val="45000"/>
              <a:buChar char="l"/>
            </a:pPr>
          </a:p>
          <a:p>
            <a:pPr marL="128587" indent="-128587">
              <a:buSzPct val="45000"/>
              <a:buChar char="l"/>
            </a:pPr>
            <a:r>
              <a:t>Comment on the found differences</a:t>
            </a:r>
          </a:p>
          <a:p>
            <a:pPr marL="128587" indent="-128587">
              <a:buSzPct val="45000"/>
              <a:buChar char="l"/>
            </a:pPr>
          </a:p>
          <a:p>
            <a:pPr marL="128587" indent="-128587">
              <a:buSzPct val="45000"/>
              <a:buChar char="l"/>
            </a:pPr>
            <a:r>
              <a:t>Optionally play with monochromator mosaicity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ILL IN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ILL IN5</a:t>
            </a:r>
          </a:p>
        </p:txBody>
      </p:sp>
      <p:sp>
        <p:nvSpPr>
          <p:cNvPr id="31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818" y="2959735"/>
            <a:ext cx="7376674" cy="3596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989" y="55271"/>
            <a:ext cx="3443181" cy="167855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ILL IN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ILL IN5</a:t>
            </a:r>
          </a:p>
        </p:txBody>
      </p:sp>
      <p:sp>
        <p:nvSpPr>
          <p:cNvPr id="321" name="Cold, in ILL7 guide h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8258" indent="-188258">
              <a:defRPr sz="1400"/>
            </a:pPr>
            <a:r>
              <a:t>Cold, in ILL7 guide hall</a:t>
            </a:r>
          </a:p>
          <a:p>
            <a:pPr marL="188258" indent="-188258">
              <a:defRPr sz="1400"/>
            </a:pPr>
            <a:r>
              <a:t>- On a guide with a 6-diskchopper setup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3" name="Screen Shot 2018-09-24 at 09.34.30.png" descr="Screen Shot 2018-09-24 at 09.34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8981" y="2337562"/>
            <a:ext cx="6265607" cy="4462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ILL IN5 re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ILL IN5 resolution</a:t>
            </a:r>
          </a:p>
        </p:txBody>
      </p:sp>
      <p:sp>
        <p:nvSpPr>
          <p:cNvPr id="326" name="Locate the ILL_IN5_Spots.instr in the Dropbo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Locate the ILL_IN5_Spots.instr in the Dropbox</a:t>
            </a:r>
          </a:p>
          <a:p>
            <a:pPr/>
          </a:p>
          <a:p>
            <a:pPr/>
            <a:r>
              <a:t>Run the instrument as is, observing diffraction from powder lines </a:t>
            </a:r>
          </a:p>
          <a:p>
            <a:pPr/>
          </a:p>
          <a:p>
            <a:pPr/>
            <a:r>
              <a:t>Also visualise the instrument using mcdisplay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Enclosed modifications wrt. IN5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Enclosed modifications wrt. IN5 in McStas</a:t>
            </a:r>
          </a:p>
        </p:txBody>
      </p:sp>
      <p:sp>
        <p:nvSpPr>
          <p:cNvPr id="330" name="Resolution mode ala IN4 simulation, accessible by input parameter RESO=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Resolution mode ala IN4 simulation, accessible by input parameter RESO=1</a:t>
            </a:r>
            <a:br/>
          </a:p>
          <a:p>
            <a:pPr/>
            <a:r>
              <a:t>Single-peak inelastic Dirac peak accessible by input parameters:</a:t>
            </a:r>
          </a:p>
          <a:p>
            <a:pPr lvl="1" marL="344587" indent="-128587">
              <a:buSzPct val="45000"/>
              <a:buChar char="l"/>
            </a:pPr>
            <a:r>
              <a:t>ttspot (where to point the peak in angle)</a:t>
            </a:r>
          </a:p>
          <a:p>
            <a:pPr lvl="1" marL="344587" indent="-128587">
              <a:buSzPct val="45000"/>
              <a:buChar char="l"/>
            </a:pPr>
            <a:r>
              <a:t>nspots (how many spots to define)</a:t>
            </a:r>
          </a:p>
          <a:p>
            <a:pPr lvl="1" marL="344587" indent="-128587">
              <a:buSzPct val="45000"/>
              <a:buChar char="l"/>
            </a:pPr>
            <a:r>
              <a:t>wspot (magnitude of energy exchange)</a:t>
            </a:r>
          </a:p>
          <a:p>
            <a:pPr/>
          </a:p>
        </p:txBody>
      </p:sp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erform studies of resolution, IN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 studies of resolution, IN5</a:t>
            </a:r>
          </a:p>
        </p:txBody>
      </p:sp>
      <p:sp>
        <p:nvSpPr>
          <p:cNvPr id="334" name="- Use your gathered experience from the earlier IN4 simul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Use your gathered experience from the earlier IN4 simulations</a:t>
            </a:r>
          </a:p>
          <a:p>
            <a:pPr/>
          </a:p>
          <a:p>
            <a:pPr/>
            <a:r>
              <a:t>Comment on the qualitative difference to the resolution function from IN4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un a simulation wi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/>
            <a:r>
              <a:t>Run a simulation with</a:t>
            </a:r>
          </a:p>
          <a:p>
            <a:pPr lvl="1" marL="561473" indent="-180473">
              <a:buChar char="•"/>
            </a:pPr>
            <a:r>
              <a:t>nspots=1 (one discrete inelastic spot)</a:t>
            </a:r>
          </a:p>
          <a:p>
            <a:pPr lvl="1" marL="561473" indent="-180473">
              <a:buChar char="•"/>
            </a:pPr>
            <a:r>
              <a:t>wspot=1 (energy-transfer 1meV)</a:t>
            </a:r>
          </a:p>
          <a:p>
            <a:pPr lvl="1" marL="561473" indent="-180473">
              <a:buChar char="•"/>
            </a:pPr>
            <a:r>
              <a:t>ttspot=-60,60 (vary spot position qvalue)</a:t>
            </a:r>
          </a:p>
          <a:p>
            <a:pPr lvl="1" marL="561473" indent="-180473">
              <a:buChar char="•"/>
            </a:pPr>
            <a:r>
              <a:t>-N13 (13 scan steps)</a:t>
            </a:r>
          </a:p>
          <a:p>
            <a:pPr lvl="1" marL="561473" indent="-180473">
              <a:buChar char="•"/>
            </a:pPr>
          </a:p>
          <a:p>
            <a:pPr marL="180473" indent="-180473"/>
            <a:r>
              <a:t>Investigate influence of sample size (reduce height and radius parameters)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Investigate resolution properties via Spot_s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Investigate resolution properties via Spot_sample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Useful links / do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links / docs</a:t>
            </a:r>
          </a:p>
        </p:txBody>
      </p:sp>
      <p:sp>
        <p:nvSpPr>
          <p:cNvPr id="250" name="http://mcstas.org/lin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http://mcstas.org/links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201168" indent="-201168">
              <a:defRPr sz="2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https://github.com/McStasMcXtrace/McCode/wiki</a:t>
            </a:r>
            <a:r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1" sz="2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b="1" sz="2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Documentation on the McCode tools</a:t>
            </a:r>
          </a:p>
          <a:p>
            <a:pPr marL="425450" indent="-285750" defTabSz="457200">
              <a:spcBef>
                <a:spcPts val="0"/>
              </a:spcBef>
              <a:buClr>
                <a:srgbClr val="0366D6"/>
              </a:buClr>
              <a:defRPr>
                <a:solidFill>
                  <a:srgbClr val="0366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User documentation for the 2017- Python tool set</a:t>
            </a:r>
            <a:r>
              <a:rPr>
                <a:solidFill>
                  <a:srgbClr val="24292E"/>
                </a:solidFill>
              </a:rPr>
              <a:t>'</a:t>
            </a:r>
            <a:endParaRPr>
              <a:solidFill>
                <a:srgbClr val="24292E"/>
              </a:solidFill>
            </a:endParaRPr>
          </a:p>
          <a:p>
            <a:pPr marL="425450" indent="-285750" defTabSz="457200">
              <a:spcBef>
                <a:spcPts val="0"/>
              </a:spcBef>
              <a:buClr>
                <a:srgbClr val="0366D6"/>
              </a:buClr>
              <a:defRPr>
                <a:solidFill>
                  <a:srgbClr val="0366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mcrun variants - table overview</a:t>
            </a:r>
            <a:endParaRPr>
              <a:solidFill>
                <a:srgbClr val="24292E"/>
              </a:solidFill>
            </a:endParaRPr>
          </a:p>
          <a:p>
            <a:pPr marL="425450" indent="-285750" defTabSz="457200">
              <a:spcBef>
                <a:spcPts val="0"/>
              </a:spcBef>
              <a:buClr>
                <a:srgbClr val="0366D6"/>
              </a:buClr>
              <a:defRPr>
                <a:solidFill>
                  <a:srgbClr val="0366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6" invalidUrl="" action="" tgtFrame="" tooltip="" history="1" highlightClick="0" endSnd="0"/>
              </a:rPr>
              <a:t>mcplot variants - table overview</a:t>
            </a:r>
            <a:endParaRPr>
              <a:solidFill>
                <a:srgbClr val="24292E"/>
              </a:solidFill>
            </a:endParaRPr>
          </a:p>
          <a:p>
            <a:pPr marL="425450" indent="-285750" defTabSz="457200">
              <a:spcBef>
                <a:spcPts val="0"/>
              </a:spcBef>
              <a:buClr>
                <a:srgbClr val="0366D6"/>
              </a:buClr>
              <a:defRPr>
                <a:solidFill>
                  <a:srgbClr val="0366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7" invalidUrl="" action="" tgtFrame="" tooltip="" history="1" highlightClick="0" endSnd="0"/>
              </a:rPr>
              <a:t>mcdisplay variants - table overview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2" name="Screen Shot 2018-09-25 at 22.42.24.png" descr="Screen Shot 2018-09-25 at 22.42.2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18116" y="193815"/>
            <a:ext cx="5545988" cy="356398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Investigate resolution properties via Spot_s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Investigate resolution properties via Spot_sample</a:t>
            </a:r>
          </a:p>
        </p:txBody>
      </p:sp>
      <p:sp>
        <p:nvSpPr>
          <p:cNvPr id="342" name="Inelastic: Run a simulation with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180473" indent="-180473"/>
            <a:r>
              <a:t>Inelastic: Run a simulation with</a:t>
            </a:r>
          </a:p>
          <a:p>
            <a:pPr lvl="1" marL="561473" indent="-180473">
              <a:buChar char="•"/>
            </a:pPr>
            <a:r>
              <a:t>nspots=1 (one discrete inelastic spot)</a:t>
            </a:r>
          </a:p>
          <a:p>
            <a:pPr lvl="1" marL="561473" indent="-180473">
              <a:buChar char="•"/>
            </a:pPr>
            <a:r>
              <a:t>wspot=1,4 (energy-transfer 1meV to 4meV)</a:t>
            </a:r>
          </a:p>
          <a:p>
            <a:pPr lvl="1" marL="561473" indent="-180473">
              <a:buChar char="•"/>
            </a:pPr>
            <a:r>
              <a:t>ttspot=0 (vary spot position qvalue)</a:t>
            </a:r>
          </a:p>
          <a:p>
            <a:pPr lvl="1" marL="561473" indent="-180473">
              <a:buChar char="•"/>
            </a:pPr>
            <a:r>
              <a:t>-N21 (21 scan steps)</a:t>
            </a:r>
          </a:p>
          <a:p>
            <a:pPr lvl="1" marL="561473" indent="-180473">
              <a:buChar char="•"/>
            </a:pPr>
          </a:p>
          <a:p>
            <a:pPr marL="180473" indent="-180473"/>
            <a:r>
              <a:t>Optionallu launch iFit/Matlab and load data from one or more of the TOF monitor outputs of the scan, e.g.</a:t>
            </a:r>
          </a:p>
          <a:p>
            <a:pPr lvl="1" marL="561473" indent="-180473">
              <a:buChar char="•"/>
            </a:pPr>
            <a:r>
              <a:t>a=iData(‘folder/5/in5*.t’)</a:t>
            </a:r>
          </a:p>
          <a:p>
            <a:pPr lvl="1" marL="561473" indent="-180473">
              <a:buChar char="•"/>
            </a:pPr>
            <a:r>
              <a:t>a.error=1</a:t>
            </a:r>
          </a:p>
          <a:p>
            <a:pPr lvl="1" marL="561473" indent="-180473">
              <a:buChar char="•"/>
            </a:pPr>
            <a:r>
              <a:t>fits(a,’gauss’)</a:t>
            </a:r>
          </a:p>
          <a:p>
            <a:pPr lvl="1" marL="561473" indent="-180473">
              <a:buChar char="•"/>
            </a:pPr>
            <a:r>
              <a:t>plot(a)</a:t>
            </a: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pectroscopy reminder"/>
          <p:cNvSpPr txBox="1"/>
          <p:nvPr>
            <p:ph type="title"/>
          </p:nvPr>
        </p:nvSpPr>
        <p:spPr>
          <a:xfrm>
            <a:off x="2094707" y="-113842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Spectroscopy reminder</a:t>
            </a:r>
          </a:p>
        </p:txBody>
      </p:sp>
      <p:sp>
        <p:nvSpPr>
          <p:cNvPr id="25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058" y="1207881"/>
            <a:ext cx="7227437" cy="5426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Direct vs. Indir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 vs. Indirect</a:t>
            </a:r>
          </a:p>
        </p:txBody>
      </p:sp>
      <p:sp>
        <p:nvSpPr>
          <p:cNvPr id="26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2" name="urn-cambridge.org-id-binary-20161019151133029-0644-9781139029315-85781fig6_7.png" descr="urn-cambridge.org-id-binary-20161019151133029-0644-9781139029315-85781fig6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2015" y="1892759"/>
            <a:ext cx="9140159" cy="4171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irect vs. Indir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 vs. Indirect</a:t>
            </a:r>
          </a:p>
        </p:txBody>
      </p:sp>
      <p:sp>
        <p:nvSpPr>
          <p:cNvPr id="26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7" name="urn-cambridge.org-id-binary-20161019151133029-0644-9781139029315-85781fig6_7.png" descr="urn-cambridge.org-id-binary-20161019151133029-0644-9781139029315-85781fig6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2015" y="1892759"/>
            <a:ext cx="9140159" cy="417157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Oval"/>
          <p:cNvSpPr/>
          <p:nvPr/>
        </p:nvSpPr>
        <p:spPr>
          <a:xfrm>
            <a:off x="1394845" y="1746955"/>
            <a:ext cx="5214434" cy="493983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Direct geometry schema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 geometry schematic</a:t>
            </a:r>
          </a:p>
        </p:txBody>
      </p:sp>
      <p:sp>
        <p:nvSpPr>
          <p:cNvPr id="27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3" name="Screen Shot 2018-09-24 at 09.21.46.png" descr="Screen Shot 2018-09-24 at 09.21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570" y="1149083"/>
            <a:ext cx="9140160" cy="4034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"/>
          <p:cNvSpPr/>
          <p:nvPr/>
        </p:nvSpPr>
        <p:spPr>
          <a:xfrm>
            <a:off x="1563522" y="-33306"/>
            <a:ext cx="9174737" cy="68903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7" name="WEB_Instrument-layout_by-group.png" descr="WEB_Instrument-layout_by-gro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623" y="-9957"/>
            <a:ext cx="9140159" cy="684368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278" name="Screen Shot 2018-09-24 at 09.24.43.png" descr="Screen Shot 2018-09-24 at 09.2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072" y="100107"/>
            <a:ext cx="688877" cy="65030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Today’s instruments:…"/>
          <p:cNvSpPr txBox="1"/>
          <p:nvPr/>
        </p:nvSpPr>
        <p:spPr>
          <a:xfrm>
            <a:off x="5457855" y="136836"/>
            <a:ext cx="1917601" cy="9229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Today’s instruments:</a:t>
            </a:r>
          </a:p>
          <a:p>
            <a:pPr marL="160421" indent="-160421">
              <a:buSzPct val="100000"/>
              <a:buChar char="•"/>
              <a:defRPr>
                <a:solidFill>
                  <a:srgbClr val="C0504D"/>
                </a:solidFill>
              </a:defRPr>
            </a:pPr>
            <a:r>
              <a:t>One thermal</a:t>
            </a:r>
          </a:p>
          <a:p>
            <a:pPr marL="160421" indent="-160421">
              <a:buSzPct val="100000"/>
              <a:buChar char="•"/>
              <a:defRPr>
                <a:solidFill>
                  <a:srgbClr val="3F6797"/>
                </a:solidFill>
              </a:defRPr>
            </a:pPr>
            <a:r>
              <a:t>One cold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"/>
          <p:cNvSpPr/>
          <p:nvPr/>
        </p:nvSpPr>
        <p:spPr>
          <a:xfrm>
            <a:off x="1563522" y="-33306"/>
            <a:ext cx="9174737" cy="68903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3" name="WEB_Instrument-layout_by-group.png" descr="WEB_Instrument-layout_by-gro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623" y="-9957"/>
            <a:ext cx="9140159" cy="684368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284" name="Circle"/>
          <p:cNvSpPr/>
          <p:nvPr/>
        </p:nvSpPr>
        <p:spPr>
          <a:xfrm>
            <a:off x="3738335" y="5215537"/>
            <a:ext cx="378061" cy="385856"/>
          </a:xfrm>
          <a:prstGeom prst="ellipse">
            <a:avLst/>
          </a:prstGeom>
          <a:ln w="12700">
            <a:solidFill>
              <a:srgbClr val="C0504D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85" name="Oval"/>
          <p:cNvSpPr/>
          <p:nvPr/>
        </p:nvSpPr>
        <p:spPr>
          <a:xfrm>
            <a:off x="5455717" y="4558552"/>
            <a:ext cx="515987" cy="558533"/>
          </a:xfrm>
          <a:prstGeom prst="ellipse">
            <a:avLst/>
          </a:prstGeom>
          <a:ln w="12700">
            <a:solidFill>
              <a:srgbClr val="3F6797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286" name="Screen Shot 2018-09-24 at 09.24.43.png" descr="Screen Shot 2018-09-24 at 09.2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072" y="100107"/>
            <a:ext cx="688877" cy="65030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oday’s instruments:…"/>
          <p:cNvSpPr txBox="1"/>
          <p:nvPr/>
        </p:nvSpPr>
        <p:spPr>
          <a:xfrm>
            <a:off x="5457855" y="136836"/>
            <a:ext cx="1917601" cy="9229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Today’s instruments:</a:t>
            </a:r>
          </a:p>
          <a:p>
            <a:pPr marL="160421" indent="-160421">
              <a:buSzPct val="100000"/>
              <a:buChar char="•"/>
              <a:defRPr>
                <a:solidFill>
                  <a:srgbClr val="C0504D"/>
                </a:solidFill>
              </a:defRPr>
            </a:pPr>
            <a:r>
              <a:t>One thermal - IN4</a:t>
            </a:r>
          </a:p>
          <a:p>
            <a:pPr marL="160421" indent="-160421">
              <a:buSzPct val="100000"/>
              <a:buChar char="•"/>
              <a:defRPr>
                <a:solidFill>
                  <a:srgbClr val="3F6797"/>
                </a:solidFill>
              </a:defRPr>
            </a:pPr>
            <a:r>
              <a:t>One cold - IN5</a:t>
            </a:r>
          </a:p>
        </p:txBody>
      </p:sp>
      <p:sp>
        <p:nvSpPr>
          <p:cNvPr id="288" name="Line"/>
          <p:cNvSpPr/>
          <p:nvPr/>
        </p:nvSpPr>
        <p:spPr>
          <a:xfrm>
            <a:off x="5548196" y="813238"/>
            <a:ext cx="147048" cy="36866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9" name="Line"/>
          <p:cNvSpPr/>
          <p:nvPr/>
        </p:nvSpPr>
        <p:spPr>
          <a:xfrm flipH="1">
            <a:off x="3909208" y="601540"/>
            <a:ext cx="1604495" cy="4613129"/>
          </a:xfrm>
          <a:prstGeom prst="line">
            <a:avLst/>
          </a:prstGeom>
          <a:ln w="12700">
            <a:solidFill>
              <a:srgbClr val="C0504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ILL IN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ILL IN4</a:t>
            </a:r>
          </a:p>
        </p:txBody>
      </p:sp>
      <p:sp>
        <p:nvSpPr>
          <p:cNvPr id="29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4" name="in4c-description2.jpg" descr="in4c-description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6440" y="1072469"/>
            <a:ext cx="7376673" cy="5532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