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72.jpeg" ContentType="image/jpeg"/>
  <Override PartName="/ppt/media/image69.gif" ContentType="image/gif"/>
  <Override PartName="/ppt/media/image68.gif" ContentType="image/gif"/>
  <Override PartName="/ppt/media/image66.gif" ContentType="image/gif"/>
  <Override PartName="/ppt/media/image62.png" ContentType="image/png"/>
  <Override PartName="/ppt/media/image54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65.png" ContentType="image/png"/>
  <Override PartName="/ppt/media/image40.png" ContentType="image/png"/>
  <Override PartName="/ppt/media/image39.png" ContentType="image/png"/>
  <Override PartName="/ppt/media/image14.tif" ContentType="image/tiff"/>
  <Override PartName="/ppt/media/image21.tif" ContentType="image/tiff"/>
  <Override PartName="/ppt/media/image28.tif" ContentType="image/tiff"/>
  <Override PartName="/ppt/media/image35.tif" ContentType="image/tiff"/>
  <Override PartName="/ppt/media/image38.png" ContentType="image/png"/>
  <Override PartName="/ppt/media/image13.png" ContentType="image/png"/>
  <Override PartName="/ppt/media/image10.png" ContentType="image/png"/>
  <Override PartName="/ppt/media/image41.tif" ContentType="image/tiff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67.gif" ContentType="image/gif"/>
  <Override PartName="/ppt/media/image29.png" ContentType="image/png"/>
  <Override PartName="/ppt/media/image55.png" ContentType="image/png"/>
  <Override PartName="/ppt/media/image30.png" ContentType="image/png"/>
  <Override PartName="/ppt/media/image56.png" ContentType="image/png"/>
  <Override PartName="/ppt/media/image31.png" ContentType="image/png"/>
  <Override PartName="/ppt/media/image70.gif" ContentType="image/gif"/>
  <Override PartName="/ppt/media/image57.png" ContentType="image/png"/>
  <Override PartName="/ppt/media/image32.png" ContentType="image/png"/>
  <Override PartName="/ppt/media/image71.gif" ContentType="image/gif"/>
  <Override PartName="/ppt/media/image58.png" ContentType="image/png"/>
  <Override PartName="/ppt/media/image33.png" ContentType="image/png"/>
  <Override PartName="/ppt/media/image59.png" ContentType="image/png"/>
  <Override PartName="/ppt/media/image34.png" ContentType="image/png"/>
  <Override PartName="/ppt/media/image11.png" ContentType="image/png"/>
  <Override PartName="/ppt/media/image36.png" ContentType="image/png"/>
  <Override PartName="/ppt/media/image64.png" ContentType="image/png"/>
  <Override PartName="/ppt/media/image9.png" ContentType="image/png"/>
  <Override PartName="/ppt/media/image63.png" ContentType="image/png"/>
  <Override PartName="/ppt/media/image8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53.jpeg" ContentType="image/jpeg"/>
  <Override PartName="/ppt/media/image4.png" ContentType="image/png"/>
  <Override PartName="/ppt/media/image60.png" ContentType="image/png"/>
  <Override PartName="/ppt/media/image5.png" ContentType="image/png"/>
  <Override PartName="/ppt/media/image61.png" ContentType="image/png"/>
  <Override PartName="/ppt/media/image6.png" ContentType="image/png"/>
  <Override PartName="/ppt/media/image37.png" ContentType="image/png"/>
  <Override PartName="/ppt/media/image12.png" ContentType="image/png"/>
  <Override PartName="/ppt/media/image7.tif" ContentType="image/tiff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793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0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8760" y="3682080"/>
            <a:ext cx="10960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876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622512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314600" y="160452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020440" y="160452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8760" y="368208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6"/>
          <p:cNvSpPr>
            <a:spLocks noGrp="1"/>
          </p:cNvSpPr>
          <p:nvPr>
            <p:ph type="body"/>
          </p:nvPr>
        </p:nvSpPr>
        <p:spPr>
          <a:xfrm>
            <a:off x="4314600" y="368208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7"/>
          <p:cNvSpPr>
            <a:spLocks noGrp="1"/>
          </p:cNvSpPr>
          <p:nvPr>
            <p:ph type="body"/>
          </p:nvPr>
        </p:nvSpPr>
        <p:spPr>
          <a:xfrm>
            <a:off x="8020440" y="368208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608760" y="1604520"/>
            <a:ext cx="1096056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0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1774800" y="426240"/>
            <a:ext cx="9312120" cy="450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876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subTitle"/>
          </p:nvPr>
        </p:nvSpPr>
        <p:spPr>
          <a:xfrm>
            <a:off x="608760" y="1604520"/>
            <a:ext cx="1096056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2512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8760" y="3682080"/>
            <a:ext cx="10960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0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08760" y="3682080"/>
            <a:ext cx="10960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876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22512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314600" y="160452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8020440" y="160452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608760" y="368208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body"/>
          </p:nvPr>
        </p:nvSpPr>
        <p:spPr>
          <a:xfrm>
            <a:off x="4314600" y="368208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body"/>
          </p:nvPr>
        </p:nvSpPr>
        <p:spPr>
          <a:xfrm>
            <a:off x="8020440" y="368208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ubTitle"/>
          </p:nvPr>
        </p:nvSpPr>
        <p:spPr>
          <a:xfrm>
            <a:off x="608760" y="1604520"/>
            <a:ext cx="1096056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0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0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ubTitle"/>
          </p:nvPr>
        </p:nvSpPr>
        <p:spPr>
          <a:xfrm>
            <a:off x="1774800" y="426240"/>
            <a:ext cx="9312120" cy="450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0876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22512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08760" y="3682080"/>
            <a:ext cx="10960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0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08760" y="3682080"/>
            <a:ext cx="10960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0876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622512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314600" y="160452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8020440" y="160452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608760" y="368208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 type="body"/>
          </p:nvPr>
        </p:nvSpPr>
        <p:spPr>
          <a:xfrm>
            <a:off x="4314600" y="368208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7"/>
          <p:cNvSpPr>
            <a:spLocks noGrp="1"/>
          </p:cNvSpPr>
          <p:nvPr>
            <p:ph type="body"/>
          </p:nvPr>
        </p:nvSpPr>
        <p:spPr>
          <a:xfrm>
            <a:off x="8020440" y="368208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ubTitle"/>
          </p:nvPr>
        </p:nvSpPr>
        <p:spPr>
          <a:xfrm>
            <a:off x="1774800" y="426240"/>
            <a:ext cx="9312120" cy="450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876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22512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8760" y="3682080"/>
            <a:ext cx="10960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tif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tif"/><Relationship Id="rId16" Type="http://schemas.openxmlformats.org/officeDocument/2006/relationships/slideLayout" Target="../slideLayouts/slideLayout1.xml"/><Relationship Id="rId17" Type="http://schemas.openxmlformats.org/officeDocument/2006/relationships/slideLayout" Target="../slideLayouts/slideLayout2.xml"/><Relationship Id="rId18" Type="http://schemas.openxmlformats.org/officeDocument/2006/relationships/slideLayout" Target="../slideLayouts/slideLayout3.xml"/><Relationship Id="rId19" Type="http://schemas.openxmlformats.org/officeDocument/2006/relationships/slideLayout" Target="../slideLayouts/slideLayout4.xml"/><Relationship Id="rId2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7.xml"/><Relationship Id="rId23" Type="http://schemas.openxmlformats.org/officeDocument/2006/relationships/slideLayout" Target="../slideLayouts/slideLayout8.xml"/><Relationship Id="rId24" Type="http://schemas.openxmlformats.org/officeDocument/2006/relationships/slideLayout" Target="../slideLayouts/slideLayout9.xml"/><Relationship Id="rId25" Type="http://schemas.openxmlformats.org/officeDocument/2006/relationships/slideLayout" Target="../slideLayouts/slideLayout10.xml"/><Relationship Id="rId26" Type="http://schemas.openxmlformats.org/officeDocument/2006/relationships/slideLayout" Target="../slideLayouts/slideLayout11.xml"/><Relationship Id="rId2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tif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tif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23.xml"/><Relationship Id="rId2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tif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Relationship Id="rId14" Type="http://schemas.openxmlformats.org/officeDocument/2006/relationships/image" Target="../media/image41.tif"/><Relationship Id="rId15" Type="http://schemas.openxmlformats.org/officeDocument/2006/relationships/image" Target="../media/image42.png"/><Relationship Id="rId16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3.xml"/><Relationship Id="rId25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252000" y="252000"/>
            <a:ext cx="419400" cy="61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541200"/>
            <a:ext cx="12192840" cy="3164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1774800" y="6645960"/>
            <a:ext cx="339660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2019 McStas school @ CSNS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3" name="CustomShape 4" hidden="1"/>
          <p:cNvSpPr/>
          <p:nvPr/>
        </p:nvSpPr>
        <p:spPr>
          <a:xfrm>
            <a:off x="251280" y="6645960"/>
            <a:ext cx="110376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6. marts 2019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4" name="CustomShape 5" hidden="1"/>
          <p:cNvSpPr/>
          <p:nvPr/>
        </p:nvSpPr>
        <p:spPr>
          <a:xfrm>
            <a:off x="0" y="0"/>
            <a:ext cx="12192840" cy="500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ESS.png" descr=""/>
          <p:cNvPicPr/>
          <p:nvPr/>
        </p:nvPicPr>
        <p:blipFill>
          <a:blip r:embed="rId2"/>
          <a:stretch/>
        </p:blipFill>
        <p:spPr>
          <a:xfrm>
            <a:off x="730080" y="252000"/>
            <a:ext cx="1137960" cy="611640"/>
          </a:xfrm>
          <a:prstGeom prst="rect">
            <a:avLst/>
          </a:prstGeom>
          <a:ln w="12600">
            <a:noFill/>
          </a:ln>
        </p:spPr>
      </p:pic>
      <p:grpSp>
        <p:nvGrpSpPr>
          <p:cNvPr id="6" name="Group 6"/>
          <p:cNvGrpSpPr/>
          <p:nvPr/>
        </p:nvGrpSpPr>
        <p:grpSpPr>
          <a:xfrm>
            <a:off x="297000" y="988920"/>
            <a:ext cx="1012320" cy="5522040"/>
            <a:chOff x="297000" y="988920"/>
            <a:chExt cx="1012320" cy="5522040"/>
          </a:xfrm>
        </p:grpSpPr>
        <p:grpSp>
          <p:nvGrpSpPr>
            <p:cNvPr id="7" name="Group 7"/>
            <p:cNvGrpSpPr/>
            <p:nvPr/>
          </p:nvGrpSpPr>
          <p:grpSpPr>
            <a:xfrm>
              <a:off x="361800" y="5536440"/>
              <a:ext cx="933480" cy="974520"/>
              <a:chOff x="361800" y="5536440"/>
              <a:chExt cx="933480" cy="974520"/>
            </a:xfrm>
          </p:grpSpPr>
          <p:sp>
            <p:nvSpPr>
              <p:cNvPr id="8" name="CustomShape 8"/>
              <p:cNvSpPr/>
              <p:nvPr/>
            </p:nvSpPr>
            <p:spPr>
              <a:xfrm>
                <a:off x="365040" y="6118920"/>
                <a:ext cx="150120" cy="2192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9" name="logoill.pdf" descr=""/>
              <p:cNvPicPr/>
              <p:nvPr/>
            </p:nvPicPr>
            <p:blipFill>
              <a:blip r:embed="rId3"/>
              <a:stretch/>
            </p:blipFill>
            <p:spPr>
              <a:xfrm>
                <a:off x="987840" y="6127920"/>
                <a:ext cx="210960" cy="20160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0" name="mcstas-logo.pdf" descr=""/>
              <p:cNvPicPr/>
              <p:nvPr/>
            </p:nvPicPr>
            <p:blipFill>
              <a:blip r:embed="rId4"/>
              <a:stretch/>
            </p:blipFill>
            <p:spPr>
              <a:xfrm>
                <a:off x="361800" y="5536440"/>
                <a:ext cx="933480" cy="54828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1" name="image.png" descr=""/>
              <p:cNvPicPr/>
              <p:nvPr/>
            </p:nvPicPr>
            <p:blipFill>
              <a:blip r:embed="rId5"/>
              <a:stretch/>
            </p:blipFill>
            <p:spPr>
              <a:xfrm>
                <a:off x="709560" y="6181200"/>
                <a:ext cx="262800" cy="961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2" name="ku-logo.pdf" descr=""/>
              <p:cNvPicPr/>
              <p:nvPr/>
            </p:nvPicPr>
            <p:blipFill>
              <a:blip r:embed="rId6"/>
              <a:stretch/>
            </p:blipFill>
            <p:spPr>
              <a:xfrm>
                <a:off x="530280" y="6117120"/>
                <a:ext cx="164880" cy="2239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3" name="ESS_Logo_Frugal_Blue_cmyk.png" descr=""/>
              <p:cNvPicPr/>
              <p:nvPr/>
            </p:nvPicPr>
            <p:blipFill>
              <a:blip r:embed="rId7"/>
              <a:stretch/>
            </p:blipFill>
            <p:spPr>
              <a:xfrm>
                <a:off x="638280" y="6318000"/>
                <a:ext cx="358920" cy="192960"/>
              </a:xfrm>
              <a:prstGeom prst="rect">
                <a:avLst/>
              </a:prstGeom>
              <a:ln w="12600">
                <a:noFill/>
              </a:ln>
            </p:spPr>
          </p:pic>
        </p:grpSp>
        <p:pic>
          <p:nvPicPr>
            <p:cNvPr id="14" name="Image" descr=""/>
            <p:cNvPicPr/>
            <p:nvPr/>
          </p:nvPicPr>
          <p:blipFill>
            <a:blip r:embed="rId8"/>
            <a:stretch/>
          </p:blipFill>
          <p:spPr>
            <a:xfrm>
              <a:off x="297000" y="988920"/>
              <a:ext cx="972000" cy="354672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15" name="CustomShape 9"/>
            <p:cNvSpPr/>
            <p:nvPr/>
          </p:nvSpPr>
          <p:spPr>
            <a:xfrm>
              <a:off x="307080" y="4649760"/>
              <a:ext cx="1002240" cy="720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rmAutofit/>
            </a:bodyPr>
            <a:p>
              <a:pPr algn="ctr">
                <a:lnSpc>
                  <a:spcPct val="110000"/>
                </a:lnSpc>
              </a:pPr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2019 CSNS</a:t>
              </a:r>
              <a:br/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McStas School</a:t>
              </a:r>
              <a:endParaRPr b="0" lang="en-GB" sz="1480" spc="-1" strike="noStrike">
                <a:latin typeface="Arial"/>
              </a:endParaRPr>
            </a:p>
          </p:txBody>
        </p:sp>
      </p:grpSp>
      <p:sp>
        <p:nvSpPr>
          <p:cNvPr id="16" name="CustomShape 10"/>
          <p:cNvSpPr/>
          <p:nvPr/>
        </p:nvSpPr>
        <p:spPr>
          <a:xfrm>
            <a:off x="252000" y="252000"/>
            <a:ext cx="419400" cy="61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1"/>
          <p:cNvSpPr/>
          <p:nvPr/>
        </p:nvSpPr>
        <p:spPr>
          <a:xfrm>
            <a:off x="0" y="6541200"/>
            <a:ext cx="12192840" cy="3164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2"/>
          <p:cNvSpPr/>
          <p:nvPr/>
        </p:nvSpPr>
        <p:spPr>
          <a:xfrm>
            <a:off x="1774800" y="6645960"/>
            <a:ext cx="339660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2019 McStas school @ CSNS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19" name="CustomShape 13"/>
          <p:cNvSpPr/>
          <p:nvPr/>
        </p:nvSpPr>
        <p:spPr>
          <a:xfrm>
            <a:off x="251280" y="6645960"/>
            <a:ext cx="110376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6. marts 2019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20" name="CustomShape 14"/>
          <p:cNvSpPr/>
          <p:nvPr/>
        </p:nvSpPr>
        <p:spPr>
          <a:xfrm>
            <a:off x="0" y="0"/>
            <a:ext cx="12192840" cy="500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PlaceHolder 15"/>
          <p:cNvSpPr>
            <a:spLocks noGrp="1"/>
          </p:cNvSpPr>
          <p:nvPr>
            <p:ph type="title"/>
          </p:nvPr>
        </p:nvSpPr>
        <p:spPr>
          <a:xfrm>
            <a:off x="249840" y="3545280"/>
            <a:ext cx="10839600" cy="270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lnSpc>
                <a:spcPct val="93000"/>
              </a:lnSpc>
            </a:pPr>
            <a:r>
              <a:rPr b="1" lang="en-GB" sz="8000" spc="-1" strike="noStrike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b="0" lang="en-GB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16"/>
          <p:cNvSpPr>
            <a:spLocks noGrp="1"/>
          </p:cNvSpPr>
          <p:nvPr>
            <p:ph type="body"/>
          </p:nvPr>
        </p:nvSpPr>
        <p:spPr>
          <a:xfrm>
            <a:off x="246960" y="1704960"/>
            <a:ext cx="10839600" cy="1660320"/>
          </a:xfrm>
          <a:prstGeom prst="rect">
            <a:avLst/>
          </a:prstGeom>
        </p:spPr>
        <p:txBody>
          <a:bodyPr lIns="0" rIns="0" tIns="0" bIns="0" anchor="b">
            <a:normAutofit fontScale="57000"/>
          </a:bodyPr>
          <a:p>
            <a:pPr>
              <a:lnSpc>
                <a:spcPct val="11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Body Level One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  <a:p>
            <a:pPr lvl="1" marL="546120" indent="-329760">
              <a:lnSpc>
                <a:spcPct val="11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Body Level Two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  <a:p>
            <a:pPr lvl="2" marL="747720" indent="-329760">
              <a:lnSpc>
                <a:spcPct val="11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Body Level Three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  <a:p>
            <a:pPr lvl="3" marL="960120" indent="-329760">
              <a:lnSpc>
                <a:spcPct val="11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Body Level Four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  <a:p>
            <a:pPr lvl="4" marL="1158120" indent="-329760">
              <a:lnSpc>
                <a:spcPct val="110000"/>
              </a:lnSpc>
              <a:buClr>
                <a:srgbClr val="000000"/>
              </a:buClr>
              <a:buFont typeface="StarSymbol"/>
              <a:buChar char="»"/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Body Level Five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17"/>
          <p:cNvSpPr>
            <a:spLocks noGrp="1"/>
          </p:cNvSpPr>
          <p:nvPr>
            <p:ph type="sldNum"/>
          </p:nvPr>
        </p:nvSpPr>
        <p:spPr>
          <a:xfrm>
            <a:off x="11506320" y="6636240"/>
            <a:ext cx="126720" cy="12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pic>
        <p:nvPicPr>
          <p:cNvPr id="24" name="ESS.png" descr=""/>
          <p:cNvPicPr/>
          <p:nvPr/>
        </p:nvPicPr>
        <p:blipFill>
          <a:blip r:embed="rId9"/>
          <a:stretch/>
        </p:blipFill>
        <p:spPr>
          <a:xfrm>
            <a:off x="730080" y="252000"/>
            <a:ext cx="1137960" cy="611640"/>
          </a:xfrm>
          <a:prstGeom prst="rect">
            <a:avLst/>
          </a:prstGeom>
          <a:ln w="12600">
            <a:noFill/>
          </a:ln>
        </p:spPr>
      </p:pic>
      <p:grpSp>
        <p:nvGrpSpPr>
          <p:cNvPr id="25" name="Group 18"/>
          <p:cNvGrpSpPr/>
          <p:nvPr/>
        </p:nvGrpSpPr>
        <p:grpSpPr>
          <a:xfrm>
            <a:off x="11017800" y="228960"/>
            <a:ext cx="1149840" cy="6269040"/>
            <a:chOff x="11017800" y="228960"/>
            <a:chExt cx="1149840" cy="6269040"/>
          </a:xfrm>
        </p:grpSpPr>
        <p:grpSp>
          <p:nvGrpSpPr>
            <p:cNvPr id="26" name="Group 19"/>
            <p:cNvGrpSpPr/>
            <p:nvPr/>
          </p:nvGrpSpPr>
          <p:grpSpPr>
            <a:xfrm>
              <a:off x="11091600" y="5391720"/>
              <a:ext cx="1059840" cy="1106280"/>
              <a:chOff x="11091600" y="5391720"/>
              <a:chExt cx="1059840" cy="1106280"/>
            </a:xfrm>
          </p:grpSpPr>
          <p:sp>
            <p:nvSpPr>
              <p:cNvPr id="27" name="CustomShape 20"/>
              <p:cNvSpPr/>
              <p:nvPr/>
            </p:nvSpPr>
            <p:spPr>
              <a:xfrm>
                <a:off x="11095200" y="6053040"/>
                <a:ext cx="170640" cy="2491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8" name="logoill.pdf" descr=""/>
              <p:cNvPicPr/>
              <p:nvPr/>
            </p:nvPicPr>
            <p:blipFill>
              <a:blip r:embed="rId10"/>
              <a:stretch/>
            </p:blipFill>
            <p:spPr>
              <a:xfrm>
                <a:off x="11802600" y="6063120"/>
                <a:ext cx="239760" cy="22896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29" name="mcstas-logo.pdf" descr=""/>
              <p:cNvPicPr/>
              <p:nvPr/>
            </p:nvPicPr>
            <p:blipFill>
              <a:blip r:embed="rId11"/>
              <a:stretch/>
            </p:blipFill>
            <p:spPr>
              <a:xfrm>
                <a:off x="11091600" y="5391720"/>
                <a:ext cx="1059840" cy="62280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30" name="image.png" descr=""/>
              <p:cNvPicPr/>
              <p:nvPr/>
            </p:nvPicPr>
            <p:blipFill>
              <a:blip r:embed="rId12"/>
              <a:stretch/>
            </p:blipFill>
            <p:spPr>
              <a:xfrm>
                <a:off x="11486520" y="6123600"/>
                <a:ext cx="298440" cy="10908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31" name="ku-logo.pdf" descr=""/>
              <p:cNvPicPr/>
              <p:nvPr/>
            </p:nvPicPr>
            <p:blipFill>
              <a:blip r:embed="rId13"/>
              <a:stretch/>
            </p:blipFill>
            <p:spPr>
              <a:xfrm>
                <a:off x="11283120" y="6050880"/>
                <a:ext cx="187200" cy="2545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32" name="ESS_Logo_Frugal_Blue_cmyk.png" descr=""/>
              <p:cNvPicPr/>
              <p:nvPr/>
            </p:nvPicPr>
            <p:blipFill>
              <a:blip r:embed="rId14"/>
              <a:stretch/>
            </p:blipFill>
            <p:spPr>
              <a:xfrm>
                <a:off x="11405520" y="6278760"/>
                <a:ext cx="407520" cy="219240"/>
              </a:xfrm>
              <a:prstGeom prst="rect">
                <a:avLst/>
              </a:prstGeom>
              <a:ln w="12600">
                <a:noFill/>
              </a:ln>
            </p:spPr>
          </p:pic>
        </p:grpSp>
        <p:pic>
          <p:nvPicPr>
            <p:cNvPr id="33" name="Image" descr=""/>
            <p:cNvPicPr/>
            <p:nvPr/>
          </p:nvPicPr>
          <p:blipFill>
            <a:blip r:embed="rId15"/>
            <a:stretch/>
          </p:blipFill>
          <p:spPr>
            <a:xfrm>
              <a:off x="11017800" y="228960"/>
              <a:ext cx="1103760" cy="402660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34" name="CustomShape 21"/>
            <p:cNvSpPr/>
            <p:nvPr/>
          </p:nvSpPr>
          <p:spPr>
            <a:xfrm>
              <a:off x="11029680" y="4385160"/>
              <a:ext cx="1137960" cy="817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rmAutofit/>
            </a:bodyPr>
            <a:p>
              <a:pPr algn="ctr">
                <a:lnSpc>
                  <a:spcPct val="110000"/>
                </a:lnSpc>
              </a:pPr>
              <a:r>
                <a:rPr b="1" i="1" lang="en-GB" sz="1670" spc="-1" strike="noStrike">
                  <a:solidFill>
                    <a:srgbClr val="000000"/>
                  </a:solidFill>
                  <a:latin typeface="Arial"/>
                  <a:ea typeface="Arial"/>
                </a:rPr>
                <a:t>2019 CSNS</a:t>
              </a:r>
              <a:br/>
              <a:r>
                <a:rPr b="1" i="1" lang="en-GB" sz="1670" spc="-1" strike="noStrike">
                  <a:solidFill>
                    <a:srgbClr val="000000"/>
                  </a:solidFill>
                  <a:latin typeface="Arial"/>
                  <a:ea typeface="Arial"/>
                </a:rPr>
                <a:t>McStas School</a:t>
              </a:r>
              <a:endParaRPr b="0" lang="en-GB" sz="1670" spc="-1" strike="noStrike"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16"/>
    <p:sldLayoutId id="2147483650" r:id="rId17"/>
    <p:sldLayoutId id="2147483651" r:id="rId18"/>
    <p:sldLayoutId id="2147483652" r:id="rId19"/>
    <p:sldLayoutId id="2147483653" r:id="rId20"/>
    <p:sldLayoutId id="2147483654" r:id="rId21"/>
    <p:sldLayoutId id="2147483655" r:id="rId22"/>
    <p:sldLayoutId id="2147483656" r:id="rId23"/>
    <p:sldLayoutId id="2147483657" r:id="rId24"/>
    <p:sldLayoutId id="2147483658" r:id="rId25"/>
    <p:sldLayoutId id="2147483659" r:id="rId26"/>
    <p:sldLayoutId id="2147483660" r:id="rId2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 hidden="1"/>
          <p:cNvSpPr/>
          <p:nvPr/>
        </p:nvSpPr>
        <p:spPr>
          <a:xfrm>
            <a:off x="252000" y="252000"/>
            <a:ext cx="419400" cy="61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2" hidden="1"/>
          <p:cNvSpPr/>
          <p:nvPr/>
        </p:nvSpPr>
        <p:spPr>
          <a:xfrm>
            <a:off x="0" y="6541200"/>
            <a:ext cx="12192840" cy="3164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3" hidden="1"/>
          <p:cNvSpPr/>
          <p:nvPr/>
        </p:nvSpPr>
        <p:spPr>
          <a:xfrm>
            <a:off x="1774800" y="6645960"/>
            <a:ext cx="339660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2019 McStas school @ CSNS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74" name="CustomShape 4" hidden="1"/>
          <p:cNvSpPr/>
          <p:nvPr/>
        </p:nvSpPr>
        <p:spPr>
          <a:xfrm>
            <a:off x="251280" y="6645960"/>
            <a:ext cx="110376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6. marts 2019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75" name="CustomShape 5" hidden="1"/>
          <p:cNvSpPr/>
          <p:nvPr/>
        </p:nvSpPr>
        <p:spPr>
          <a:xfrm>
            <a:off x="0" y="0"/>
            <a:ext cx="12192840" cy="500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6" name="ESS.png" descr=""/>
          <p:cNvPicPr/>
          <p:nvPr/>
        </p:nvPicPr>
        <p:blipFill>
          <a:blip r:embed="rId2"/>
          <a:stretch/>
        </p:blipFill>
        <p:spPr>
          <a:xfrm>
            <a:off x="730080" y="252000"/>
            <a:ext cx="1137960" cy="611640"/>
          </a:xfrm>
          <a:prstGeom prst="rect">
            <a:avLst/>
          </a:prstGeom>
          <a:ln w="12600">
            <a:noFill/>
          </a:ln>
        </p:spPr>
      </p:pic>
      <p:grpSp>
        <p:nvGrpSpPr>
          <p:cNvPr id="77" name="Group 6"/>
          <p:cNvGrpSpPr/>
          <p:nvPr/>
        </p:nvGrpSpPr>
        <p:grpSpPr>
          <a:xfrm>
            <a:off x="297000" y="988920"/>
            <a:ext cx="1012320" cy="5522040"/>
            <a:chOff x="297000" y="988920"/>
            <a:chExt cx="1012320" cy="5522040"/>
          </a:xfrm>
        </p:grpSpPr>
        <p:grpSp>
          <p:nvGrpSpPr>
            <p:cNvPr id="78" name="Group 7"/>
            <p:cNvGrpSpPr/>
            <p:nvPr/>
          </p:nvGrpSpPr>
          <p:grpSpPr>
            <a:xfrm>
              <a:off x="361800" y="5536440"/>
              <a:ext cx="933480" cy="974520"/>
              <a:chOff x="361800" y="5536440"/>
              <a:chExt cx="933480" cy="974520"/>
            </a:xfrm>
          </p:grpSpPr>
          <p:sp>
            <p:nvSpPr>
              <p:cNvPr id="79" name="CustomShape 8"/>
              <p:cNvSpPr/>
              <p:nvPr/>
            </p:nvSpPr>
            <p:spPr>
              <a:xfrm>
                <a:off x="365040" y="6118920"/>
                <a:ext cx="150120" cy="2192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80" name="logoill.pdf" descr=""/>
              <p:cNvPicPr/>
              <p:nvPr/>
            </p:nvPicPr>
            <p:blipFill>
              <a:blip r:embed="rId3"/>
              <a:stretch/>
            </p:blipFill>
            <p:spPr>
              <a:xfrm>
                <a:off x="987840" y="6127920"/>
                <a:ext cx="210960" cy="20160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81" name="mcstas-logo.pdf" descr=""/>
              <p:cNvPicPr/>
              <p:nvPr/>
            </p:nvPicPr>
            <p:blipFill>
              <a:blip r:embed="rId4"/>
              <a:stretch/>
            </p:blipFill>
            <p:spPr>
              <a:xfrm>
                <a:off x="361800" y="5536440"/>
                <a:ext cx="933480" cy="54828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82" name="image.png" descr=""/>
              <p:cNvPicPr/>
              <p:nvPr/>
            </p:nvPicPr>
            <p:blipFill>
              <a:blip r:embed="rId5"/>
              <a:stretch/>
            </p:blipFill>
            <p:spPr>
              <a:xfrm>
                <a:off x="709560" y="6181200"/>
                <a:ext cx="262800" cy="961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83" name="ku-logo.pdf" descr=""/>
              <p:cNvPicPr/>
              <p:nvPr/>
            </p:nvPicPr>
            <p:blipFill>
              <a:blip r:embed="rId6"/>
              <a:stretch/>
            </p:blipFill>
            <p:spPr>
              <a:xfrm>
                <a:off x="530280" y="6117120"/>
                <a:ext cx="164880" cy="2239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84" name="ESS_Logo_Frugal_Blue_cmyk.png" descr=""/>
              <p:cNvPicPr/>
              <p:nvPr/>
            </p:nvPicPr>
            <p:blipFill>
              <a:blip r:embed="rId7"/>
              <a:stretch/>
            </p:blipFill>
            <p:spPr>
              <a:xfrm>
                <a:off x="638280" y="6318000"/>
                <a:ext cx="358920" cy="192960"/>
              </a:xfrm>
              <a:prstGeom prst="rect">
                <a:avLst/>
              </a:prstGeom>
              <a:ln w="12600">
                <a:noFill/>
              </a:ln>
            </p:spPr>
          </p:pic>
        </p:grpSp>
        <p:pic>
          <p:nvPicPr>
            <p:cNvPr id="85" name="Image" descr=""/>
            <p:cNvPicPr/>
            <p:nvPr/>
          </p:nvPicPr>
          <p:blipFill>
            <a:blip r:embed="rId8"/>
            <a:stretch/>
          </p:blipFill>
          <p:spPr>
            <a:xfrm>
              <a:off x="297000" y="988920"/>
              <a:ext cx="972000" cy="354672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86" name="CustomShape 9"/>
            <p:cNvSpPr/>
            <p:nvPr/>
          </p:nvSpPr>
          <p:spPr>
            <a:xfrm>
              <a:off x="307080" y="4649760"/>
              <a:ext cx="1002240" cy="720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rmAutofit/>
            </a:bodyPr>
            <a:p>
              <a:pPr algn="ctr">
                <a:lnSpc>
                  <a:spcPct val="110000"/>
                </a:lnSpc>
              </a:pPr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2019 CSNS</a:t>
              </a:r>
              <a:br/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McStas School</a:t>
              </a:r>
              <a:endParaRPr b="0" lang="en-GB" sz="1480" spc="-1" strike="noStrike">
                <a:latin typeface="Arial"/>
              </a:endParaRPr>
            </a:p>
          </p:txBody>
        </p:sp>
      </p:grpSp>
      <p:sp>
        <p:nvSpPr>
          <p:cNvPr id="87" name="CustomShape 10"/>
          <p:cNvSpPr/>
          <p:nvPr/>
        </p:nvSpPr>
        <p:spPr>
          <a:xfrm>
            <a:off x="252000" y="252000"/>
            <a:ext cx="419400" cy="61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11"/>
          <p:cNvSpPr/>
          <p:nvPr/>
        </p:nvSpPr>
        <p:spPr>
          <a:xfrm>
            <a:off x="0" y="6541200"/>
            <a:ext cx="12192840" cy="3164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12"/>
          <p:cNvSpPr/>
          <p:nvPr/>
        </p:nvSpPr>
        <p:spPr>
          <a:xfrm>
            <a:off x="1774800" y="6645960"/>
            <a:ext cx="339660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2019 McStas school @ CSNS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90" name="CustomShape 13"/>
          <p:cNvSpPr/>
          <p:nvPr/>
        </p:nvSpPr>
        <p:spPr>
          <a:xfrm>
            <a:off x="251280" y="6645960"/>
            <a:ext cx="110376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6. marts 2019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91" name="CustomShape 14"/>
          <p:cNvSpPr/>
          <p:nvPr/>
        </p:nvSpPr>
        <p:spPr>
          <a:xfrm>
            <a:off x="0" y="0"/>
            <a:ext cx="12192840" cy="500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PlaceHolder 15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16"/>
          <p:cNvSpPr>
            <a:spLocks noGrp="1"/>
          </p:cNvSpPr>
          <p:nvPr>
            <p:ph type="sldNum"/>
          </p:nvPr>
        </p:nvSpPr>
        <p:spPr>
          <a:xfrm>
            <a:off x="11506320" y="6636240"/>
            <a:ext cx="126720" cy="12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pic>
        <p:nvPicPr>
          <p:cNvPr id="94" name="ESS.png" descr=""/>
          <p:cNvPicPr/>
          <p:nvPr/>
        </p:nvPicPr>
        <p:blipFill>
          <a:blip r:embed="rId9"/>
          <a:stretch/>
        </p:blipFill>
        <p:spPr>
          <a:xfrm>
            <a:off x="730080" y="252000"/>
            <a:ext cx="1137960" cy="611640"/>
          </a:xfrm>
          <a:prstGeom prst="rect">
            <a:avLst/>
          </a:prstGeom>
          <a:ln w="12600">
            <a:noFill/>
          </a:ln>
        </p:spPr>
      </p:pic>
      <p:grpSp>
        <p:nvGrpSpPr>
          <p:cNvPr id="95" name="Group 17"/>
          <p:cNvGrpSpPr/>
          <p:nvPr/>
        </p:nvGrpSpPr>
        <p:grpSpPr>
          <a:xfrm>
            <a:off x="297000" y="988920"/>
            <a:ext cx="1012320" cy="5522040"/>
            <a:chOff x="297000" y="988920"/>
            <a:chExt cx="1012320" cy="5522040"/>
          </a:xfrm>
        </p:grpSpPr>
        <p:grpSp>
          <p:nvGrpSpPr>
            <p:cNvPr id="96" name="Group 18"/>
            <p:cNvGrpSpPr/>
            <p:nvPr/>
          </p:nvGrpSpPr>
          <p:grpSpPr>
            <a:xfrm>
              <a:off x="361800" y="5536440"/>
              <a:ext cx="933480" cy="974520"/>
              <a:chOff x="361800" y="5536440"/>
              <a:chExt cx="933480" cy="974520"/>
            </a:xfrm>
          </p:grpSpPr>
          <p:sp>
            <p:nvSpPr>
              <p:cNvPr id="97" name="CustomShape 19"/>
              <p:cNvSpPr/>
              <p:nvPr/>
            </p:nvSpPr>
            <p:spPr>
              <a:xfrm>
                <a:off x="365040" y="6118920"/>
                <a:ext cx="150120" cy="2192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98" name="logoill.pdf" descr=""/>
              <p:cNvPicPr/>
              <p:nvPr/>
            </p:nvPicPr>
            <p:blipFill>
              <a:blip r:embed="rId10"/>
              <a:stretch/>
            </p:blipFill>
            <p:spPr>
              <a:xfrm>
                <a:off x="987840" y="6127920"/>
                <a:ext cx="210960" cy="20160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99" name="mcstas-logo.pdf" descr=""/>
              <p:cNvPicPr/>
              <p:nvPr/>
            </p:nvPicPr>
            <p:blipFill>
              <a:blip r:embed="rId11"/>
              <a:stretch/>
            </p:blipFill>
            <p:spPr>
              <a:xfrm>
                <a:off x="361800" y="5536440"/>
                <a:ext cx="933480" cy="54828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00" name="image.png" descr=""/>
              <p:cNvPicPr/>
              <p:nvPr/>
            </p:nvPicPr>
            <p:blipFill>
              <a:blip r:embed="rId12"/>
              <a:stretch/>
            </p:blipFill>
            <p:spPr>
              <a:xfrm>
                <a:off x="709560" y="6181200"/>
                <a:ext cx="262800" cy="961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01" name="ku-logo.pdf" descr=""/>
              <p:cNvPicPr/>
              <p:nvPr/>
            </p:nvPicPr>
            <p:blipFill>
              <a:blip r:embed="rId13"/>
              <a:stretch/>
            </p:blipFill>
            <p:spPr>
              <a:xfrm>
                <a:off x="530280" y="6117120"/>
                <a:ext cx="164880" cy="2239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02" name="ESS_Logo_Frugal_Blue_cmyk.png" descr=""/>
              <p:cNvPicPr/>
              <p:nvPr/>
            </p:nvPicPr>
            <p:blipFill>
              <a:blip r:embed="rId14"/>
              <a:stretch/>
            </p:blipFill>
            <p:spPr>
              <a:xfrm>
                <a:off x="638280" y="6318000"/>
                <a:ext cx="358920" cy="192960"/>
              </a:xfrm>
              <a:prstGeom prst="rect">
                <a:avLst/>
              </a:prstGeom>
              <a:ln w="12600">
                <a:noFill/>
              </a:ln>
            </p:spPr>
          </p:pic>
        </p:grpSp>
        <p:pic>
          <p:nvPicPr>
            <p:cNvPr id="103" name="Image" descr=""/>
            <p:cNvPicPr/>
            <p:nvPr/>
          </p:nvPicPr>
          <p:blipFill>
            <a:blip r:embed="rId15"/>
            <a:stretch/>
          </p:blipFill>
          <p:spPr>
            <a:xfrm>
              <a:off x="297000" y="988920"/>
              <a:ext cx="972000" cy="354672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104" name="CustomShape 20"/>
            <p:cNvSpPr/>
            <p:nvPr/>
          </p:nvSpPr>
          <p:spPr>
            <a:xfrm>
              <a:off x="307080" y="4649760"/>
              <a:ext cx="1002240" cy="720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rmAutofit/>
            </a:bodyPr>
            <a:p>
              <a:pPr algn="ctr">
                <a:lnSpc>
                  <a:spcPct val="110000"/>
                </a:lnSpc>
              </a:pPr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2019 CSNS</a:t>
              </a:r>
              <a:br/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McStas School</a:t>
              </a:r>
              <a:endParaRPr b="0" lang="en-GB" sz="1480" spc="-1" strike="noStrike">
                <a:latin typeface="Arial"/>
              </a:endParaRPr>
            </a:p>
          </p:txBody>
        </p:sp>
      </p:grpSp>
      <p:sp>
        <p:nvSpPr>
          <p:cNvPr id="105" name="PlaceHolder 21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0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 hidden="1"/>
          <p:cNvSpPr/>
          <p:nvPr/>
        </p:nvSpPr>
        <p:spPr>
          <a:xfrm>
            <a:off x="252000" y="252000"/>
            <a:ext cx="419400" cy="61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2" hidden="1"/>
          <p:cNvSpPr/>
          <p:nvPr/>
        </p:nvSpPr>
        <p:spPr>
          <a:xfrm>
            <a:off x="0" y="6541200"/>
            <a:ext cx="12192840" cy="3164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3" hidden="1"/>
          <p:cNvSpPr/>
          <p:nvPr/>
        </p:nvSpPr>
        <p:spPr>
          <a:xfrm>
            <a:off x="1774800" y="6645960"/>
            <a:ext cx="339660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2019 McStas school @ CSNS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145" name="CustomShape 4" hidden="1"/>
          <p:cNvSpPr/>
          <p:nvPr/>
        </p:nvSpPr>
        <p:spPr>
          <a:xfrm>
            <a:off x="251280" y="6645960"/>
            <a:ext cx="110376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6. marts 2019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146" name="CustomShape 5" hidden="1"/>
          <p:cNvSpPr/>
          <p:nvPr/>
        </p:nvSpPr>
        <p:spPr>
          <a:xfrm>
            <a:off x="0" y="0"/>
            <a:ext cx="12192840" cy="500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ESS.png" descr=""/>
          <p:cNvPicPr/>
          <p:nvPr/>
        </p:nvPicPr>
        <p:blipFill>
          <a:blip r:embed="rId2"/>
          <a:stretch/>
        </p:blipFill>
        <p:spPr>
          <a:xfrm>
            <a:off x="730080" y="252000"/>
            <a:ext cx="1137960" cy="611640"/>
          </a:xfrm>
          <a:prstGeom prst="rect">
            <a:avLst/>
          </a:prstGeom>
          <a:ln w="12600">
            <a:noFill/>
          </a:ln>
        </p:spPr>
      </p:pic>
      <p:grpSp>
        <p:nvGrpSpPr>
          <p:cNvPr id="148" name="Group 6"/>
          <p:cNvGrpSpPr/>
          <p:nvPr/>
        </p:nvGrpSpPr>
        <p:grpSpPr>
          <a:xfrm>
            <a:off x="297000" y="988920"/>
            <a:ext cx="1012320" cy="5522040"/>
            <a:chOff x="297000" y="988920"/>
            <a:chExt cx="1012320" cy="5522040"/>
          </a:xfrm>
        </p:grpSpPr>
        <p:grpSp>
          <p:nvGrpSpPr>
            <p:cNvPr id="149" name="Group 7"/>
            <p:cNvGrpSpPr/>
            <p:nvPr/>
          </p:nvGrpSpPr>
          <p:grpSpPr>
            <a:xfrm>
              <a:off x="361800" y="5536440"/>
              <a:ext cx="933480" cy="974520"/>
              <a:chOff x="361800" y="5536440"/>
              <a:chExt cx="933480" cy="974520"/>
            </a:xfrm>
          </p:grpSpPr>
          <p:sp>
            <p:nvSpPr>
              <p:cNvPr id="150" name="CustomShape 8"/>
              <p:cNvSpPr/>
              <p:nvPr/>
            </p:nvSpPr>
            <p:spPr>
              <a:xfrm>
                <a:off x="365040" y="6118920"/>
                <a:ext cx="150120" cy="2192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51" name="logoill.pdf" descr=""/>
              <p:cNvPicPr/>
              <p:nvPr/>
            </p:nvPicPr>
            <p:blipFill>
              <a:blip r:embed="rId3"/>
              <a:stretch/>
            </p:blipFill>
            <p:spPr>
              <a:xfrm>
                <a:off x="987840" y="6127920"/>
                <a:ext cx="210960" cy="20160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52" name="mcstas-logo.pdf" descr=""/>
              <p:cNvPicPr/>
              <p:nvPr/>
            </p:nvPicPr>
            <p:blipFill>
              <a:blip r:embed="rId4"/>
              <a:stretch/>
            </p:blipFill>
            <p:spPr>
              <a:xfrm>
                <a:off x="361800" y="5536440"/>
                <a:ext cx="933480" cy="54828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53" name="image.png" descr=""/>
              <p:cNvPicPr/>
              <p:nvPr/>
            </p:nvPicPr>
            <p:blipFill>
              <a:blip r:embed="rId5"/>
              <a:stretch/>
            </p:blipFill>
            <p:spPr>
              <a:xfrm>
                <a:off x="709560" y="6181200"/>
                <a:ext cx="262800" cy="961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54" name="ku-logo.pdf" descr=""/>
              <p:cNvPicPr/>
              <p:nvPr/>
            </p:nvPicPr>
            <p:blipFill>
              <a:blip r:embed="rId6"/>
              <a:stretch/>
            </p:blipFill>
            <p:spPr>
              <a:xfrm>
                <a:off x="530280" y="6117120"/>
                <a:ext cx="164880" cy="2239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55" name="ESS_Logo_Frugal_Blue_cmyk.png" descr=""/>
              <p:cNvPicPr/>
              <p:nvPr/>
            </p:nvPicPr>
            <p:blipFill>
              <a:blip r:embed="rId7"/>
              <a:stretch/>
            </p:blipFill>
            <p:spPr>
              <a:xfrm>
                <a:off x="638280" y="6318000"/>
                <a:ext cx="358920" cy="192960"/>
              </a:xfrm>
              <a:prstGeom prst="rect">
                <a:avLst/>
              </a:prstGeom>
              <a:ln w="12600">
                <a:noFill/>
              </a:ln>
            </p:spPr>
          </p:pic>
        </p:grpSp>
        <p:pic>
          <p:nvPicPr>
            <p:cNvPr id="156" name="Image" descr=""/>
            <p:cNvPicPr/>
            <p:nvPr/>
          </p:nvPicPr>
          <p:blipFill>
            <a:blip r:embed="rId8"/>
            <a:stretch/>
          </p:blipFill>
          <p:spPr>
            <a:xfrm>
              <a:off x="297000" y="988920"/>
              <a:ext cx="972000" cy="354672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157" name="CustomShape 9"/>
            <p:cNvSpPr/>
            <p:nvPr/>
          </p:nvSpPr>
          <p:spPr>
            <a:xfrm>
              <a:off x="307080" y="4649760"/>
              <a:ext cx="1002240" cy="720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rmAutofit/>
            </a:bodyPr>
            <a:p>
              <a:pPr algn="ctr">
                <a:lnSpc>
                  <a:spcPct val="110000"/>
                </a:lnSpc>
              </a:pPr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2019 CSNS</a:t>
              </a:r>
              <a:br/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McStas School</a:t>
              </a:r>
              <a:endParaRPr b="0" lang="en-GB" sz="1480" spc="-1" strike="noStrike">
                <a:latin typeface="Arial"/>
              </a:endParaRPr>
            </a:p>
          </p:txBody>
        </p:sp>
      </p:grpSp>
      <p:sp>
        <p:nvSpPr>
          <p:cNvPr id="158" name="CustomShape 10"/>
          <p:cNvSpPr/>
          <p:nvPr/>
        </p:nvSpPr>
        <p:spPr>
          <a:xfrm>
            <a:off x="252000" y="252000"/>
            <a:ext cx="419400" cy="61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1"/>
          <p:cNvSpPr/>
          <p:nvPr/>
        </p:nvSpPr>
        <p:spPr>
          <a:xfrm>
            <a:off x="0" y="6541200"/>
            <a:ext cx="12192840" cy="3164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2"/>
          <p:cNvSpPr/>
          <p:nvPr/>
        </p:nvSpPr>
        <p:spPr>
          <a:xfrm>
            <a:off x="1774800" y="6645960"/>
            <a:ext cx="339660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2019 McStas school @ CSNS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161" name="CustomShape 13"/>
          <p:cNvSpPr/>
          <p:nvPr/>
        </p:nvSpPr>
        <p:spPr>
          <a:xfrm>
            <a:off x="251280" y="6645960"/>
            <a:ext cx="110376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6. marts 2019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162" name="CustomShape 14"/>
          <p:cNvSpPr/>
          <p:nvPr/>
        </p:nvSpPr>
        <p:spPr>
          <a:xfrm>
            <a:off x="0" y="0"/>
            <a:ext cx="12192840" cy="500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PlaceHolder 15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16"/>
          <p:cNvSpPr>
            <a:spLocks noGrp="1"/>
          </p:cNvSpPr>
          <p:nvPr>
            <p:ph type="body"/>
          </p:nvPr>
        </p:nvSpPr>
        <p:spPr>
          <a:xfrm>
            <a:off x="1774800" y="1706400"/>
            <a:ext cx="9312120" cy="45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198000" indent="-19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Body Level One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14000" indent="-19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Body Level Two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615600" indent="-19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Body Level Three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828000" indent="-19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Body Level Four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1026000" indent="-19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Body Level Five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17"/>
          <p:cNvSpPr>
            <a:spLocks noGrp="1"/>
          </p:cNvSpPr>
          <p:nvPr>
            <p:ph type="sldNum"/>
          </p:nvPr>
        </p:nvSpPr>
        <p:spPr>
          <a:xfrm>
            <a:off x="11506320" y="6636240"/>
            <a:ext cx="126720" cy="12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grpSp>
        <p:nvGrpSpPr>
          <p:cNvPr id="166" name="Group 18"/>
          <p:cNvGrpSpPr/>
          <p:nvPr/>
        </p:nvGrpSpPr>
        <p:grpSpPr>
          <a:xfrm>
            <a:off x="297000" y="988920"/>
            <a:ext cx="1012320" cy="5522040"/>
            <a:chOff x="297000" y="988920"/>
            <a:chExt cx="1012320" cy="5522040"/>
          </a:xfrm>
        </p:grpSpPr>
        <p:grpSp>
          <p:nvGrpSpPr>
            <p:cNvPr id="167" name="Group 19"/>
            <p:cNvGrpSpPr/>
            <p:nvPr/>
          </p:nvGrpSpPr>
          <p:grpSpPr>
            <a:xfrm>
              <a:off x="361800" y="5536440"/>
              <a:ext cx="933480" cy="974520"/>
              <a:chOff x="361800" y="5536440"/>
              <a:chExt cx="933480" cy="974520"/>
            </a:xfrm>
          </p:grpSpPr>
          <p:sp>
            <p:nvSpPr>
              <p:cNvPr id="168" name="CustomShape 20"/>
              <p:cNvSpPr/>
              <p:nvPr/>
            </p:nvSpPr>
            <p:spPr>
              <a:xfrm>
                <a:off x="365040" y="6118920"/>
                <a:ext cx="150120" cy="2192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69" name="logoill.pdf" descr=""/>
              <p:cNvPicPr/>
              <p:nvPr/>
            </p:nvPicPr>
            <p:blipFill>
              <a:blip r:embed="rId9"/>
              <a:stretch/>
            </p:blipFill>
            <p:spPr>
              <a:xfrm>
                <a:off x="987840" y="6127920"/>
                <a:ext cx="210960" cy="20160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70" name="mcstas-logo.pdf" descr=""/>
              <p:cNvPicPr/>
              <p:nvPr/>
            </p:nvPicPr>
            <p:blipFill>
              <a:blip r:embed="rId10"/>
              <a:stretch/>
            </p:blipFill>
            <p:spPr>
              <a:xfrm>
                <a:off x="361800" y="5536440"/>
                <a:ext cx="933480" cy="54828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71" name="image.png" descr=""/>
              <p:cNvPicPr/>
              <p:nvPr/>
            </p:nvPicPr>
            <p:blipFill>
              <a:blip r:embed="rId11"/>
              <a:stretch/>
            </p:blipFill>
            <p:spPr>
              <a:xfrm>
                <a:off x="709560" y="6181200"/>
                <a:ext cx="262800" cy="961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72" name="ku-logo.pdf" descr=""/>
              <p:cNvPicPr/>
              <p:nvPr/>
            </p:nvPicPr>
            <p:blipFill>
              <a:blip r:embed="rId12"/>
              <a:stretch/>
            </p:blipFill>
            <p:spPr>
              <a:xfrm>
                <a:off x="530280" y="6117120"/>
                <a:ext cx="164880" cy="2239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73" name="ESS_Logo_Frugal_Blue_cmyk.png" descr=""/>
              <p:cNvPicPr/>
              <p:nvPr/>
            </p:nvPicPr>
            <p:blipFill>
              <a:blip r:embed="rId13"/>
              <a:stretch/>
            </p:blipFill>
            <p:spPr>
              <a:xfrm>
                <a:off x="638280" y="6318000"/>
                <a:ext cx="358920" cy="192960"/>
              </a:xfrm>
              <a:prstGeom prst="rect">
                <a:avLst/>
              </a:prstGeom>
              <a:ln w="12600">
                <a:noFill/>
              </a:ln>
            </p:spPr>
          </p:pic>
        </p:grpSp>
        <p:pic>
          <p:nvPicPr>
            <p:cNvPr id="174" name="Image" descr=""/>
            <p:cNvPicPr/>
            <p:nvPr/>
          </p:nvPicPr>
          <p:blipFill>
            <a:blip r:embed="rId14"/>
            <a:stretch/>
          </p:blipFill>
          <p:spPr>
            <a:xfrm>
              <a:off x="297000" y="988920"/>
              <a:ext cx="972000" cy="354672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175" name="CustomShape 21"/>
            <p:cNvSpPr/>
            <p:nvPr/>
          </p:nvSpPr>
          <p:spPr>
            <a:xfrm>
              <a:off x="307080" y="4649760"/>
              <a:ext cx="1002240" cy="720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rmAutofit/>
            </a:bodyPr>
            <a:p>
              <a:pPr algn="ctr">
                <a:lnSpc>
                  <a:spcPct val="110000"/>
                </a:lnSpc>
              </a:pPr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2019 CSNS</a:t>
              </a:r>
              <a:br/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McStas School</a:t>
              </a:r>
              <a:endParaRPr b="0" lang="en-GB" sz="1480" spc="-1" strike="noStrike">
                <a:latin typeface="Arial"/>
              </a:endParaRPr>
            </a:p>
          </p:txBody>
        </p:sp>
      </p:grpSp>
      <p:pic>
        <p:nvPicPr>
          <p:cNvPr id="176" name="ESS.png" descr=""/>
          <p:cNvPicPr/>
          <p:nvPr/>
        </p:nvPicPr>
        <p:blipFill>
          <a:blip r:embed="rId15"/>
          <a:stretch/>
        </p:blipFill>
        <p:spPr>
          <a:xfrm>
            <a:off x="730080" y="252000"/>
            <a:ext cx="1137960" cy="611640"/>
          </a:xfrm>
          <a:prstGeom prst="rect">
            <a:avLst/>
          </a:prstGeom>
          <a:ln w="1260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2.jpe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jpe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6.gif"/><Relationship Id="rId2" Type="http://schemas.openxmlformats.org/officeDocument/2006/relationships/image" Target="../media/image67.gif"/><Relationship Id="rId3" Type="http://schemas.openxmlformats.org/officeDocument/2006/relationships/image" Target="../media/image68.gif"/><Relationship Id="rId4" Type="http://schemas.openxmlformats.org/officeDocument/2006/relationships/image" Target="../media/image69.gif"/><Relationship Id="rId5" Type="http://schemas.openxmlformats.org/officeDocument/2006/relationships/image" Target="../media/image70.gif"/><Relationship Id="rId6" Type="http://schemas.openxmlformats.org/officeDocument/2006/relationships/image" Target="../media/image71.gif"/><Relationship Id="rId7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249840" y="3545280"/>
            <a:ext cx="10839600" cy="27061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93000"/>
              </a:lnSpc>
            </a:pPr>
            <a:r>
              <a:rPr b="1" lang="en-GB" sz="8000" spc="-1" strike="noStrike">
                <a:solidFill>
                  <a:srgbClr val="000000"/>
                </a:solidFill>
                <a:latin typeface="Arial"/>
                <a:ea typeface="Arial"/>
              </a:rPr>
              <a:t>Single crystals and powders</a:t>
            </a:r>
            <a:endParaRPr b="0" lang="en-GB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246960" y="1704960"/>
            <a:ext cx="10839600" cy="16603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1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Practical: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11506320" y="6636240"/>
            <a:ext cx="12672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grpSp>
        <p:nvGrpSpPr>
          <p:cNvPr id="216" name="Group 4"/>
          <p:cNvGrpSpPr/>
          <p:nvPr/>
        </p:nvGrpSpPr>
        <p:grpSpPr>
          <a:xfrm>
            <a:off x="7920720" y="1105200"/>
            <a:ext cx="982080" cy="1025280"/>
            <a:chOff x="7920720" y="1105200"/>
            <a:chExt cx="982080" cy="1025280"/>
          </a:xfrm>
        </p:grpSpPr>
        <p:grpSp>
          <p:nvGrpSpPr>
            <p:cNvPr id="217" name="Group 5"/>
            <p:cNvGrpSpPr/>
            <p:nvPr/>
          </p:nvGrpSpPr>
          <p:grpSpPr>
            <a:xfrm>
              <a:off x="7920720" y="1105200"/>
              <a:ext cx="982080" cy="846720"/>
              <a:chOff x="7920720" y="1105200"/>
              <a:chExt cx="982080" cy="846720"/>
            </a:xfrm>
          </p:grpSpPr>
          <p:pic>
            <p:nvPicPr>
              <p:cNvPr id="218" name="image.png" descr=""/>
              <p:cNvPicPr/>
              <p:nvPr/>
            </p:nvPicPr>
            <p:blipFill>
              <a:blip r:embed="rId1"/>
              <a:stretch/>
            </p:blipFill>
            <p:spPr>
              <a:xfrm>
                <a:off x="8580600" y="1729080"/>
                <a:ext cx="219960" cy="211320"/>
              </a:xfrm>
              <a:prstGeom prst="rect">
                <a:avLst/>
              </a:prstGeom>
              <a:ln w="12600">
                <a:noFill/>
              </a:ln>
              <a:effectLst>
                <a:outerShdw algn="b" blurRad="50800" dir="5400000" dist="50760" kx="0" ky="0" rotWithShape="0" sx="100000" sy="100000">
                  <a:srgbClr val="000000">
                    <a:alpha val="46000"/>
                  </a:srgbClr>
                </a:outerShdw>
              </a:effectLst>
            </p:spPr>
          </p:pic>
          <p:pic>
            <p:nvPicPr>
              <p:cNvPr id="219" name="image.png" descr=""/>
              <p:cNvPicPr/>
              <p:nvPr/>
            </p:nvPicPr>
            <p:blipFill>
              <a:blip r:embed="rId2"/>
              <a:stretch/>
            </p:blipFill>
            <p:spPr>
              <a:xfrm>
                <a:off x="7920720" y="1105200"/>
                <a:ext cx="982080" cy="576000"/>
              </a:xfrm>
              <a:prstGeom prst="rect">
                <a:avLst/>
              </a:prstGeom>
              <a:ln w="12600">
                <a:noFill/>
              </a:ln>
              <a:effectLst>
                <a:outerShdw algn="b" blurRad="50800" dir="5400000" dist="50760" kx="0" ky="0" rotWithShape="0" sx="100000" sy="100000">
                  <a:srgbClr val="000000">
                    <a:alpha val="46000"/>
                  </a:srgbClr>
                </a:outerShdw>
              </a:effectLst>
            </p:spPr>
          </p:pic>
          <p:pic>
            <p:nvPicPr>
              <p:cNvPr id="220" name="image.png" descr=""/>
              <p:cNvPicPr/>
              <p:nvPr/>
            </p:nvPicPr>
            <p:blipFill>
              <a:blip r:embed="rId3"/>
              <a:stretch/>
            </p:blipFill>
            <p:spPr>
              <a:xfrm>
                <a:off x="8286840" y="1785240"/>
                <a:ext cx="274680" cy="99000"/>
              </a:xfrm>
              <a:prstGeom prst="rect">
                <a:avLst/>
              </a:prstGeom>
              <a:ln w="12600">
                <a:noFill/>
              </a:ln>
              <a:effectLst>
                <a:outerShdw algn="b" blurRad="50800" dir="5400000" dist="50760" kx="0" ky="0" rotWithShape="0" sx="100000" sy="100000">
                  <a:srgbClr val="000000">
                    <a:alpha val="46000"/>
                  </a:srgbClr>
                </a:outerShdw>
              </a:effectLst>
            </p:spPr>
          </p:pic>
          <p:pic>
            <p:nvPicPr>
              <p:cNvPr id="221" name="image.png" descr=""/>
              <p:cNvPicPr/>
              <p:nvPr/>
            </p:nvPicPr>
            <p:blipFill>
              <a:blip r:embed="rId4"/>
              <a:stretch/>
            </p:blipFill>
            <p:spPr>
              <a:xfrm>
                <a:off x="8098200" y="1717560"/>
                <a:ext cx="172440" cy="23436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222" name="image.png" descr=""/>
              <p:cNvPicPr/>
              <p:nvPr/>
            </p:nvPicPr>
            <p:blipFill>
              <a:blip r:embed="rId5"/>
              <a:stretch/>
            </p:blipFill>
            <p:spPr>
              <a:xfrm>
                <a:off x="7920720" y="1717560"/>
                <a:ext cx="160920" cy="234360"/>
              </a:xfrm>
              <a:prstGeom prst="rect">
                <a:avLst/>
              </a:prstGeom>
              <a:ln w="12600">
                <a:noFill/>
              </a:ln>
            </p:spPr>
          </p:pic>
        </p:grpSp>
        <p:pic>
          <p:nvPicPr>
            <p:cNvPr id="223" name="image.png" descr=""/>
            <p:cNvPicPr/>
            <p:nvPr/>
          </p:nvPicPr>
          <p:blipFill>
            <a:blip r:embed="rId6"/>
            <a:stretch/>
          </p:blipFill>
          <p:spPr>
            <a:xfrm>
              <a:off x="8211960" y="1929240"/>
              <a:ext cx="377280" cy="201240"/>
            </a:xfrm>
            <a:prstGeom prst="rect">
              <a:avLst/>
            </a:prstGeom>
            <a:ln w="1260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11506320" y="6636240"/>
            <a:ext cx="12672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1617480" y="536760"/>
            <a:ext cx="8232120" cy="426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PowderN exercise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1667520" y="1307520"/>
            <a:ext cx="8132040" cy="5061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91320" indent="-28296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GB" sz="2800" spc="-89" strike="noStrike">
                <a:solidFill>
                  <a:srgbClr val="000000"/>
                </a:solidFill>
                <a:latin typeface="Arial"/>
                <a:ea typeface="Arial"/>
              </a:rPr>
              <a:t>In this exercise we will try to put two powder samples together in a few ways and compare the results.</a:t>
            </a:r>
            <a:endParaRPr b="0" lang="en-GB" sz="2800" spc="-1" strike="noStrike">
              <a:latin typeface="Arial"/>
            </a:endParaRPr>
          </a:p>
          <a:p>
            <a:pPr marL="391320" indent="-28296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8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800" spc="-89" strike="noStrike">
                <a:solidFill>
                  <a:srgbClr val="000000"/>
                </a:solidFill>
                <a:latin typeface="Arial"/>
                <a:ea typeface="Arial"/>
              </a:rPr>
              <a:t>Two samples in the same spot, and stochastically choose between them</a:t>
            </a:r>
            <a:endParaRPr b="0" lang="en-GB" sz="2800" spc="-1" strike="noStrike">
              <a:latin typeface="Arial"/>
            </a:endParaRPr>
          </a:p>
          <a:p>
            <a:pPr marL="391320" indent="-28296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8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800" spc="-89" strike="noStrike">
                <a:solidFill>
                  <a:srgbClr val="000000"/>
                </a:solidFill>
                <a:latin typeface="Arial"/>
                <a:ea typeface="Arial"/>
              </a:rPr>
              <a:t>Two samples stacked vertically</a:t>
            </a:r>
            <a:endParaRPr b="0" lang="en-GB" sz="2800" spc="-1" strike="noStrike">
              <a:latin typeface="Arial"/>
            </a:endParaRPr>
          </a:p>
          <a:p>
            <a:pPr marL="391320" indent="-28296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8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800" spc="-89" strike="noStrike">
                <a:solidFill>
                  <a:srgbClr val="000000"/>
                </a:solidFill>
                <a:latin typeface="Arial"/>
                <a:ea typeface="Arial"/>
              </a:rPr>
              <a:t>Two samples where one is behind the other.  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11506320" y="6636240"/>
            <a:ext cx="12672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1617480" y="536760"/>
            <a:ext cx="8232120" cy="426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PowderN exercise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1667520" y="1307520"/>
            <a:ext cx="8132040" cy="506160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91320" indent="-28296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GB" sz="1400" spc="-89" strike="noStrike">
                <a:solidFill>
                  <a:srgbClr val="000000"/>
                </a:solidFill>
                <a:latin typeface="Arial"/>
                <a:ea typeface="Arial"/>
              </a:rPr>
              <a:t>Let’s use the PSI_DMC instrument as a</a:t>
            </a:r>
            <a:br/>
            <a:r>
              <a:rPr b="0" i="1" lang="en-GB" sz="1400" spc="-89" strike="noStrike">
                <a:solidFill>
                  <a:srgbClr val="000000"/>
                </a:solidFill>
                <a:latin typeface="Arial"/>
                <a:ea typeface="Arial"/>
              </a:rPr>
              <a:t>starting point. We will now make the simulation randomly choose between two powders.</a:t>
            </a:r>
            <a:endParaRPr b="0" lang="en-GB" sz="1400" spc="-1" strike="noStrike">
              <a:latin typeface="Arial"/>
            </a:endParaRPr>
          </a:p>
          <a:p>
            <a:pPr marL="391320" indent="-28296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1400" spc="-89" strike="noStrike">
                <a:solidFill>
                  <a:srgbClr val="000000"/>
                </a:solidFill>
                <a:latin typeface="Arial"/>
                <a:ea typeface="Arial"/>
              </a:rPr>
              <a:t>Add another powder in the same spot as  the one already there.</a:t>
            </a:r>
            <a:endParaRPr b="0" lang="en-GB" sz="1400" spc="-1" strike="noStrike">
              <a:latin typeface="Arial"/>
            </a:endParaRPr>
          </a:p>
          <a:p>
            <a:pPr marL="391320" indent="-28296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14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1400" spc="-89" strike="noStrike">
                <a:solidFill>
                  <a:srgbClr val="000000"/>
                </a:solidFill>
                <a:latin typeface="Arial"/>
                <a:ea typeface="Arial"/>
              </a:rPr>
              <a:t>Add </a:t>
            </a:r>
            <a:r>
              <a:rPr b="1" lang="en-GB" sz="1400" spc="-89" strike="noStrike">
                <a:solidFill>
                  <a:srgbClr val="55308d"/>
                </a:solidFill>
                <a:latin typeface="Courier New"/>
                <a:ea typeface="Courier New"/>
              </a:rPr>
              <a:t>double r;</a:t>
            </a:r>
            <a:r>
              <a:rPr b="0" i="1" lang="en-GB" sz="1400" spc="-89" strike="noStrike">
                <a:solidFill>
                  <a:srgbClr val="000000"/>
                </a:solidFill>
                <a:latin typeface="Arial"/>
                <a:ea typeface="Arial"/>
              </a:rPr>
              <a:t> inside the </a:t>
            </a:r>
            <a:r>
              <a:rPr b="1" lang="en-GB" sz="1400" spc="-89" strike="noStrike">
                <a:solidFill>
                  <a:srgbClr val="55308d"/>
                </a:solidFill>
                <a:latin typeface="Courier New"/>
                <a:ea typeface="Courier New"/>
              </a:rPr>
              <a:t>DECLARE</a:t>
            </a:r>
            <a:r>
              <a:rPr b="0" i="1" lang="en-GB" sz="1400" spc="-89" strike="noStrike">
                <a:solidFill>
                  <a:srgbClr val="000000"/>
                </a:solidFill>
                <a:latin typeface="Arial"/>
                <a:ea typeface="Arial"/>
              </a:rPr>
              <a:t> section of the instrument file.</a:t>
            </a:r>
            <a:endParaRPr b="0" lang="en-GB" sz="1400" spc="-1" strike="noStrike">
              <a:latin typeface="Arial"/>
            </a:endParaRPr>
          </a:p>
          <a:p>
            <a:pPr marL="391320" indent="-28296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1400" spc="-89" strike="noStrike">
                <a:solidFill>
                  <a:srgbClr val="000000"/>
                </a:solidFill>
                <a:latin typeface="Arial"/>
                <a:ea typeface="Arial"/>
              </a:rPr>
              <a:t>Add an Arm in front of the first one, and add to it an </a:t>
            </a:r>
            <a:r>
              <a:rPr b="1" lang="en-GB" sz="1400" spc="-89" strike="noStrike">
                <a:solidFill>
                  <a:srgbClr val="55308d"/>
                </a:solidFill>
                <a:latin typeface="Courier New"/>
                <a:ea typeface="Courier New"/>
              </a:rPr>
              <a:t>EXTEND</a:t>
            </a:r>
            <a:r>
              <a:rPr b="0" i="1" lang="en-GB" sz="1400" spc="-89" strike="noStrike">
                <a:solidFill>
                  <a:srgbClr val="000000"/>
                </a:solidFill>
                <a:latin typeface="Arial"/>
                <a:ea typeface="Arial"/>
              </a:rPr>
              <a:t>-block. Add the following code in it: </a:t>
            </a:r>
            <a:r>
              <a:rPr b="1" i="1" lang="en-GB" sz="1400" spc="-89" strike="noStrike">
                <a:solidFill>
                  <a:srgbClr val="55308d"/>
                </a:solidFill>
                <a:latin typeface="Courier New"/>
                <a:ea typeface="Courier New"/>
              </a:rPr>
              <a:t>r=rand01();</a:t>
            </a:r>
            <a:r>
              <a:rPr b="0" i="1" lang="en-GB" sz="14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GB" sz="1400" spc="-1" strike="noStrike">
              <a:latin typeface="Arial"/>
            </a:endParaRPr>
          </a:p>
          <a:p>
            <a:pPr marL="391320" indent="-28296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14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1400" spc="-89" strike="noStrike">
                <a:solidFill>
                  <a:srgbClr val="000000"/>
                </a:solidFill>
                <a:latin typeface="Arial"/>
                <a:ea typeface="Arial"/>
              </a:rPr>
              <a:t>Now add the following before the AT on the two powders. </a:t>
            </a:r>
            <a:r>
              <a:rPr b="1" lang="en-GB" sz="1400" spc="-89" strike="noStrike">
                <a:solidFill>
                  <a:srgbClr val="55308d"/>
                </a:solidFill>
                <a:latin typeface="Courier New"/>
                <a:ea typeface="Courier New"/>
              </a:rPr>
              <a:t>WHEN(r&lt;0.5)</a:t>
            </a:r>
            <a:r>
              <a:rPr b="0" i="1" lang="en-GB" sz="1400" spc="-89" strike="noStrike">
                <a:solidFill>
                  <a:srgbClr val="000000"/>
                </a:solidFill>
                <a:latin typeface="Arial"/>
                <a:ea typeface="Arial"/>
              </a:rPr>
              <a:t> and </a:t>
            </a:r>
            <a:r>
              <a:rPr b="1" lang="en-GB" sz="1400" spc="-89" strike="noStrike">
                <a:solidFill>
                  <a:srgbClr val="55308d"/>
                </a:solidFill>
                <a:latin typeface="Courier New"/>
                <a:ea typeface="Courier New"/>
              </a:rPr>
              <a:t>WHEN(r&gt;0.5)</a:t>
            </a:r>
            <a:r>
              <a:rPr b="0" i="1" lang="en-GB" sz="1400" spc="-89" strike="noStrike">
                <a:solidFill>
                  <a:srgbClr val="000000"/>
                </a:solidFill>
                <a:latin typeface="Arial"/>
                <a:ea typeface="Arial"/>
              </a:rPr>
              <a:t> respectively.</a:t>
            </a:r>
            <a:endParaRPr b="0" lang="en-GB" sz="1400" spc="-1" strike="noStrike">
              <a:latin typeface="Arial"/>
            </a:endParaRPr>
          </a:p>
          <a:p>
            <a:pPr marL="391320" indent="-28296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14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1400" spc="-89" strike="noStrike">
                <a:solidFill>
                  <a:srgbClr val="000000"/>
                </a:solidFill>
                <a:latin typeface="Arial"/>
                <a:ea typeface="Arial"/>
              </a:rPr>
              <a:t>Run the instrument again – Do you get what you expect?</a:t>
            </a:r>
            <a:endParaRPr b="0" lang="en-GB" sz="1400" spc="-1" strike="noStrike">
              <a:latin typeface="Arial"/>
            </a:endParaRPr>
          </a:p>
          <a:p>
            <a:pPr marL="391320" indent="-28296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14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1400" spc="-89" strike="noStrike">
                <a:solidFill>
                  <a:srgbClr val="000000"/>
                </a:solidFill>
                <a:latin typeface="Arial"/>
                <a:ea typeface="Arial"/>
              </a:rPr>
              <a:t>What would you change to make the mixing factor !=0.5?</a:t>
            </a:r>
            <a:br/>
            <a:r>
              <a:rPr b="0" i="1" lang="en-GB" sz="1400" spc="-89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11506320" y="6636240"/>
            <a:ext cx="12672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1617480" y="536760"/>
            <a:ext cx="8232120" cy="426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PowderN exercise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1667520" y="1307520"/>
            <a:ext cx="8132040" cy="506160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96000" indent="-2876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GB" sz="2400" spc="-89" strike="noStrike">
                <a:solidFill>
                  <a:srgbClr val="000000"/>
                </a:solidFill>
                <a:latin typeface="Arial"/>
                <a:ea typeface="Arial"/>
              </a:rPr>
              <a:t>Let’s change this to have two samples on top of each other.</a:t>
            </a:r>
            <a:endParaRPr b="0" lang="en-GB" sz="2400" spc="-1" strike="noStrike">
              <a:latin typeface="Arial"/>
            </a:endParaRPr>
          </a:p>
          <a:p>
            <a:pPr marL="396000" indent="-2876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4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400" spc="-89" strike="noStrike">
                <a:solidFill>
                  <a:srgbClr val="000000"/>
                </a:solidFill>
                <a:latin typeface="Arial"/>
                <a:ea typeface="Arial"/>
              </a:rPr>
              <a:t>Make a new copy of the instrument (or remove the edits you did before, leaving the second Powder sample in place).</a:t>
            </a:r>
            <a:endParaRPr b="0" lang="en-GB" sz="2400" spc="-1" strike="noStrike">
              <a:latin typeface="Arial"/>
            </a:endParaRPr>
          </a:p>
          <a:p>
            <a:pPr marL="396000" indent="-2876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4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400" spc="-89" strike="noStrike">
                <a:solidFill>
                  <a:srgbClr val="000000"/>
                </a:solidFill>
                <a:latin typeface="Arial"/>
                <a:ea typeface="Arial"/>
              </a:rPr>
              <a:t>Change the y-position and size of the samples to be +- height/2.0 and height/2.0 respectively</a:t>
            </a:r>
            <a:endParaRPr b="0" lang="en-GB" sz="2400" spc="-1" strike="noStrike">
              <a:latin typeface="Arial"/>
            </a:endParaRPr>
          </a:p>
          <a:p>
            <a:pPr marL="396000" indent="-2876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4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400" spc="-89" strike="noStrike">
                <a:solidFill>
                  <a:srgbClr val="000000"/>
                </a:solidFill>
                <a:latin typeface="Arial"/>
                <a:ea typeface="Arial"/>
              </a:rPr>
              <a:t>Add the statement </a:t>
            </a:r>
            <a:r>
              <a:rPr b="1" lang="en-GB" sz="2400" spc="-89" strike="noStrike">
                <a:solidFill>
                  <a:srgbClr val="55308d"/>
                </a:solidFill>
                <a:latin typeface="Courier New"/>
                <a:ea typeface="Courier New"/>
              </a:rPr>
              <a:t>GROUP sample</a:t>
            </a:r>
            <a:r>
              <a:rPr b="1" lang="en-GB" sz="2400" spc="-89" strike="noStrike">
                <a:solidFill>
                  <a:srgbClr val="55308d"/>
                </a:solidFill>
                <a:latin typeface="Arial"/>
                <a:ea typeface="Arial"/>
              </a:rPr>
              <a:t> </a:t>
            </a:r>
            <a:r>
              <a:rPr b="0" i="1" lang="en-GB" sz="2400" spc="-89" strike="noStrike">
                <a:solidFill>
                  <a:srgbClr val="000000"/>
                </a:solidFill>
                <a:latin typeface="Arial"/>
                <a:ea typeface="Arial"/>
              </a:rPr>
              <a:t>after</a:t>
            </a:r>
            <a:r>
              <a:rPr b="1" lang="en-GB" sz="2400" spc="-89" strike="noStrike">
                <a:solidFill>
                  <a:srgbClr val="55308d"/>
                </a:solidFill>
                <a:latin typeface="Arial"/>
                <a:ea typeface="Arial"/>
              </a:rPr>
              <a:t> </a:t>
            </a:r>
            <a:r>
              <a:rPr b="0" i="1" lang="en-GB" sz="2400" spc="-89" strike="noStrike">
                <a:solidFill>
                  <a:srgbClr val="000000"/>
                </a:solidFill>
                <a:latin typeface="Arial"/>
                <a:ea typeface="Arial"/>
              </a:rPr>
              <a:t>the AT at both samples. (N.b. sample is a name chosen arbitrarily. It has to be different than the component names though.)</a:t>
            </a:r>
            <a:endParaRPr b="0" lang="en-GB" sz="2400" spc="-1" strike="noStrike">
              <a:latin typeface="Arial"/>
            </a:endParaRPr>
          </a:p>
          <a:p>
            <a:pPr marL="396000" indent="-2876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4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400" spc="-89" strike="noStrike">
                <a:solidFill>
                  <a:srgbClr val="000000"/>
                </a:solidFill>
                <a:latin typeface="Arial"/>
                <a:ea typeface="Arial"/>
              </a:rPr>
              <a:t>Run a simulation – is there any difference to the previous result? Why/Why not?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11506320" y="6636240"/>
            <a:ext cx="12672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1617480" y="536760"/>
            <a:ext cx="8232120" cy="426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PowderN exercise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1667520" y="1307520"/>
            <a:ext cx="8132040" cy="506160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91320" indent="-28296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GB" sz="2800" spc="-89" strike="noStrike">
                <a:solidFill>
                  <a:srgbClr val="000000"/>
                </a:solidFill>
                <a:latin typeface="Arial"/>
                <a:ea typeface="Arial"/>
              </a:rPr>
              <a:t>Move samples around such that one is in front of the other.</a:t>
            </a:r>
            <a:endParaRPr b="0" lang="en-GB" sz="2800" spc="-1" strike="noStrike">
              <a:latin typeface="Arial"/>
            </a:endParaRPr>
          </a:p>
          <a:p>
            <a:pPr marL="391320" indent="-28296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8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800" spc="-89" strike="noStrike">
                <a:solidFill>
                  <a:srgbClr val="000000"/>
                </a:solidFill>
                <a:latin typeface="Arial"/>
                <a:ea typeface="Arial"/>
              </a:rPr>
              <a:t>Run a simulation – Do you still see the signatures of both samples?</a:t>
            </a:r>
            <a:endParaRPr b="0" lang="en-GB" sz="2800" spc="-1" strike="noStrike">
              <a:latin typeface="Arial"/>
            </a:endParaRPr>
          </a:p>
          <a:p>
            <a:pPr marL="391320" indent="-28296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8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800" spc="-89" strike="noStrike">
                <a:solidFill>
                  <a:srgbClr val="000000"/>
                </a:solidFill>
                <a:latin typeface="Arial"/>
                <a:ea typeface="Arial"/>
              </a:rPr>
              <a:t>Do you remember why this can be?</a:t>
            </a:r>
            <a:endParaRPr b="0" lang="en-GB" sz="2800" spc="-1" strike="noStrike">
              <a:latin typeface="Arial"/>
            </a:endParaRPr>
          </a:p>
          <a:p>
            <a:pPr marL="391320" indent="-28296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8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800" spc="-89" strike="noStrike">
                <a:solidFill>
                  <a:srgbClr val="000000"/>
                </a:solidFill>
                <a:latin typeface="Arial"/>
                <a:ea typeface="Arial"/>
              </a:rPr>
              <a:t>How can we get around this?</a:t>
            </a:r>
            <a:br/>
            <a:r>
              <a:rPr b="0" i="1" lang="en-GB" sz="28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11506320" y="6636240"/>
            <a:ext cx="12672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1617120" y="536400"/>
            <a:ext cx="8232120" cy="610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Intermission:</a:t>
            </a:r>
            <a:br/>
            <a:r>
              <a:rPr b="0" lang="en-GB" sz="20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A quick trick to remove the direct beam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1667160" y="1307160"/>
            <a:ext cx="8132040" cy="5061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98520" indent="-29016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GB" sz="2600" spc="-89" strike="noStrike">
                <a:solidFill>
                  <a:srgbClr val="000000"/>
                </a:solidFill>
                <a:latin typeface="Arial"/>
                <a:ea typeface="Arial"/>
              </a:rPr>
              <a:t>If your monitor also can be hit by the direct beam, “swamping” the signal, you can do this:</a:t>
            </a:r>
            <a:endParaRPr b="0" lang="en-GB" sz="2600" spc="-1" strike="noStrike">
              <a:latin typeface="Arial"/>
            </a:endParaRPr>
          </a:p>
          <a:p>
            <a:pPr marL="398520" indent="-29016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GB" sz="2600" spc="-89" strike="noStrike">
                <a:solidFill>
                  <a:srgbClr val="000000"/>
                </a:solidFill>
                <a:latin typeface="Arial"/>
                <a:ea typeface="Arial"/>
              </a:rPr>
              <a:t>Add the following code just after your sample code:</a:t>
            </a:r>
            <a:br/>
            <a:r>
              <a:rPr b="1" i="1" lang="en-GB" sz="2600" spc="-89" strike="noStrike">
                <a:solidFill>
                  <a:srgbClr val="55308d"/>
                </a:solidFill>
                <a:latin typeface="Courier New"/>
                <a:ea typeface="Courier New"/>
              </a:rPr>
              <a:t>EXTEND</a:t>
            </a:r>
            <a:br/>
            <a:r>
              <a:rPr b="1" i="1" lang="en-GB" sz="2600" spc="-89" strike="noStrike">
                <a:solidFill>
                  <a:srgbClr val="55308d"/>
                </a:solidFill>
                <a:latin typeface="Courier New"/>
                <a:ea typeface="Courier New"/>
              </a:rPr>
              <a:t>%{</a:t>
            </a:r>
            <a:br/>
            <a:r>
              <a:rPr b="1" i="1" lang="en-GB" sz="2600" spc="-89" strike="noStrike">
                <a:solidFill>
                  <a:srgbClr val="55308d"/>
                </a:solidFill>
                <a:latin typeface="Courier New"/>
                <a:ea typeface="Courier New"/>
              </a:rPr>
              <a:t>  if (!SCATTERED){ABSORB;}</a:t>
            </a:r>
            <a:endParaRPr b="0" lang="en-GB" sz="2600" spc="-1" strike="noStrike">
              <a:latin typeface="Arial"/>
            </a:endParaRPr>
          </a:p>
          <a:p>
            <a:pPr marL="398520" indent="-290160">
              <a:lnSpc>
                <a:spcPct val="100000"/>
              </a:lnSpc>
              <a:spcBef>
                <a:spcPts val="1199"/>
              </a:spcBef>
              <a:buClr>
                <a:srgbClr val="55308d"/>
              </a:buClr>
              <a:buSzPct val="45000"/>
              <a:buFont typeface="Wingdings" charset="2"/>
              <a:buChar char=""/>
            </a:pPr>
            <a:r>
              <a:rPr b="1" i="1" lang="en-GB" sz="2600" spc="-89" strike="noStrike">
                <a:solidFill>
                  <a:srgbClr val="55308d"/>
                </a:solidFill>
                <a:latin typeface="Courier New"/>
                <a:ea typeface="Courier New"/>
              </a:rPr>
              <a:t>%}</a:t>
            </a:r>
            <a:endParaRPr b="0" lang="en-GB" sz="2600" spc="-1" strike="noStrike">
              <a:latin typeface="Arial"/>
            </a:endParaRPr>
          </a:p>
          <a:p>
            <a:pPr marL="398520" indent="-29016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GB" sz="2600" spc="-89" strike="noStrike">
                <a:solidFill>
                  <a:srgbClr val="000000"/>
                </a:solidFill>
                <a:latin typeface="Arial"/>
                <a:ea typeface="Arial"/>
              </a:rPr>
              <a:t>This will terminate all rays which the sample-code has not flagged as scattered. Bear in mind the McStas definition of scattered includes many things (guide-wall reflections etc.) 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1774800" y="426240"/>
            <a:ext cx="9312120" cy="9723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Real Instruments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11506320" y="6636240"/>
            <a:ext cx="12672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pic>
        <p:nvPicPr>
          <p:cNvPr id="295" name="image.jpeg" descr=""/>
          <p:cNvPicPr/>
          <p:nvPr/>
        </p:nvPicPr>
        <p:blipFill>
          <a:blip r:embed="rId1"/>
          <a:stretch/>
        </p:blipFill>
        <p:spPr>
          <a:xfrm>
            <a:off x="2100240" y="1671120"/>
            <a:ext cx="3767040" cy="4386600"/>
          </a:xfrm>
          <a:prstGeom prst="rect">
            <a:avLst/>
          </a:prstGeom>
          <a:ln w="12600">
            <a:noFill/>
          </a:ln>
        </p:spPr>
      </p:pic>
      <p:sp>
        <p:nvSpPr>
          <p:cNvPr id="296" name="CustomShape 3"/>
          <p:cNvSpPr/>
          <p:nvPr/>
        </p:nvSpPr>
        <p:spPr>
          <a:xfrm>
            <a:off x="2183760" y="1262160"/>
            <a:ext cx="2655000" cy="324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0680" rIns="40680" tIns="40680" bIns="4068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PSI DMC</a:t>
            </a:r>
            <a:endParaRPr b="0" lang="en-GB" sz="1600" spc="-1" strike="noStrike">
              <a:latin typeface="Arial"/>
            </a:endParaRPr>
          </a:p>
        </p:txBody>
      </p:sp>
      <p:grpSp>
        <p:nvGrpSpPr>
          <p:cNvPr id="297" name="Group 4"/>
          <p:cNvGrpSpPr/>
          <p:nvPr/>
        </p:nvGrpSpPr>
        <p:grpSpPr>
          <a:xfrm>
            <a:off x="3345120" y="1262160"/>
            <a:ext cx="6058080" cy="5002200"/>
            <a:chOff x="3345120" y="1262160"/>
            <a:chExt cx="6058080" cy="5002200"/>
          </a:xfrm>
        </p:grpSpPr>
        <p:sp>
          <p:nvSpPr>
            <p:cNvPr id="298" name="CustomShape 5"/>
            <p:cNvSpPr/>
            <p:nvPr/>
          </p:nvSpPr>
          <p:spPr>
            <a:xfrm>
              <a:off x="3345120" y="1262160"/>
              <a:ext cx="6058080" cy="3633120"/>
            </a:xfrm>
            <a:prstGeom prst="rect">
              <a:avLst/>
            </a:pr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CustomShape 6"/>
            <p:cNvSpPr/>
            <p:nvPr/>
          </p:nvSpPr>
          <p:spPr>
            <a:xfrm>
              <a:off x="3345120" y="1262160"/>
              <a:ext cx="6058080" cy="50022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0680" rIns="40680" tIns="40680" bIns="4068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GB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Increase the height of the detector and make it resolve the signal along y.</a:t>
              </a:r>
              <a:endParaRPr b="0" lang="en-GB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endParaRPr b="0" lang="en-GB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GB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Set:</a:t>
              </a:r>
              <a:endParaRPr b="0" lang="en-GB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1" lang="en-GB" sz="1600" spc="-1" strike="noStrike">
                  <a:solidFill>
                    <a:srgbClr val="ce181e"/>
                  </a:solidFill>
                  <a:latin typeface="Arial"/>
                  <a:ea typeface="Arial"/>
                </a:rPr>
                <a:t>Options="banana, theta y auto limits bins=20", yheight=0.3</a:t>
              </a:r>
              <a:endParaRPr b="0" lang="en-GB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GB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In the detector.</a:t>
              </a:r>
              <a:endParaRPr b="0" lang="en-GB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endParaRPr b="0" lang="en-GB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GB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...and change the sample to be e.g. an Aluminium crystal.</a:t>
              </a:r>
              <a:endParaRPr b="0" lang="en-GB" sz="1600" spc="-1" strike="noStrike">
                <a:latin typeface="Arial"/>
              </a:endParaRPr>
            </a:p>
            <a:p>
              <a:pPr>
                <a:lnSpc>
                  <a:spcPct val="94000"/>
                </a:lnSpc>
                <a:spcBef>
                  <a:spcPts val="901"/>
                </a:spcBef>
              </a:pPr>
              <a:r>
                <a:rPr b="1" lang="en-GB" sz="12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COMPONENT single_crystal = Single_crystal(</a:t>
              </a:r>
              <a:endParaRPr b="0" lang="en-GB" sz="1200" spc="-1" strike="noStrike">
                <a:latin typeface="Arial"/>
              </a:endParaRPr>
            </a:p>
            <a:p>
              <a:pPr>
                <a:lnSpc>
                  <a:spcPct val="94000"/>
                </a:lnSpc>
                <a:spcBef>
                  <a:spcPts val="901"/>
                </a:spcBef>
              </a:pPr>
              <a:r>
                <a:rPr b="1" lang="en-GB" sz="12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    </a:t>
              </a:r>
              <a:r>
                <a:rPr b="1" lang="en-GB" sz="12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reflections="Al.lau",</a:t>
              </a:r>
              <a:endParaRPr b="0" lang="en-GB" sz="1200" spc="-1" strike="noStrike">
                <a:latin typeface="Arial"/>
              </a:endParaRPr>
            </a:p>
            <a:p>
              <a:pPr>
                <a:lnSpc>
                  <a:spcPct val="94000"/>
                </a:lnSpc>
                <a:spcBef>
                  <a:spcPts val="901"/>
                </a:spcBef>
              </a:pPr>
              <a:r>
                <a:rPr b="1" lang="en-GB" sz="12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    </a:t>
              </a:r>
              <a:r>
                <a:rPr b="1" lang="en-GB" sz="12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yheight=0.05, radius=0.01, mosaic=1, delta_d_d=1e-4, </a:t>
              </a:r>
              <a:endParaRPr b="0" lang="en-GB" sz="1200" spc="-1" strike="noStrike">
                <a:latin typeface="Arial"/>
              </a:endParaRPr>
            </a:p>
            <a:p>
              <a:pPr>
                <a:lnSpc>
                  <a:spcPct val="94000"/>
                </a:lnSpc>
                <a:spcBef>
                  <a:spcPts val="901"/>
                </a:spcBef>
              </a:pPr>
              <a:r>
                <a:rPr b="1" lang="en-GB" sz="12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    </a:t>
              </a:r>
              <a:r>
                <a:rPr b="1" lang="en-GB" sz="12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az=4.0495, ay=0, ax=0, bx=4.0495, by=0, bz=0, </a:t>
              </a:r>
              <a:endParaRPr b="0" lang="en-GB" sz="1200" spc="-1" strike="noStrike">
                <a:latin typeface="Arial"/>
              </a:endParaRPr>
            </a:p>
            <a:p>
              <a:pPr>
                <a:lnSpc>
                  <a:spcPct val="94000"/>
                </a:lnSpc>
                <a:spcBef>
                  <a:spcPts val="901"/>
                </a:spcBef>
              </a:pPr>
              <a:r>
                <a:rPr b="1" lang="en-GB" sz="12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	</a:t>
              </a:r>
              <a:r>
                <a:rPr b="1" lang="en-GB" sz="12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cx=0, cy=4.0495, cz=0, </a:t>
              </a:r>
              <a:endParaRPr b="0" lang="en-GB" sz="1200" spc="-1" strike="noStrike">
                <a:latin typeface="Arial"/>
              </a:endParaRPr>
            </a:p>
            <a:p>
              <a:pPr>
                <a:lnSpc>
                  <a:spcPct val="94000"/>
                </a:lnSpc>
                <a:spcBef>
                  <a:spcPts val="901"/>
                </a:spcBef>
              </a:pPr>
              <a:r>
                <a:rPr b="1" lang="en-GB" sz="12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    </a:t>
              </a:r>
              <a:r>
                <a:rPr b="1" lang="en-GB" sz="12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p_transmit=0.1)</a:t>
              </a:r>
              <a:endParaRPr b="0" lang="en-GB" sz="1200" spc="-1" strike="noStrike">
                <a:latin typeface="Arial"/>
              </a:endParaRPr>
            </a:p>
            <a:p>
              <a:pPr>
                <a:lnSpc>
                  <a:spcPct val="94000"/>
                </a:lnSpc>
                <a:spcBef>
                  <a:spcPts val="901"/>
                </a:spcBef>
              </a:pPr>
              <a:r>
                <a:rPr b="1" lang="en-GB" sz="12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AT (0, 0, 0) RELATIVE PREVIOUS</a:t>
              </a:r>
              <a:endParaRPr b="0" lang="en-GB" sz="1200" spc="-1" strike="noStrike">
                <a:latin typeface="Arial"/>
              </a:endParaRPr>
            </a:p>
            <a:p>
              <a:pPr>
                <a:lnSpc>
                  <a:spcPct val="94000"/>
                </a:lnSpc>
                <a:spcBef>
                  <a:spcPts val="901"/>
                </a:spcBef>
              </a:pPr>
              <a:endParaRPr b="0" lang="en-GB" sz="1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2162520" y="1860840"/>
            <a:ext cx="8132760" cy="2883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95840" indent="-195480">
              <a:lnSpc>
                <a:spcPct val="100000"/>
              </a:lnSpc>
              <a:spcBef>
                <a:spcPts val="799"/>
              </a:spcBef>
            </a:pPr>
            <a:endParaRPr b="0" lang="en-GB" sz="1800" spc="-1" strike="noStrike">
              <a:latin typeface="Arial"/>
            </a:endParaRPr>
          </a:p>
          <a:p>
            <a:pPr marL="187200" indent="-186840">
              <a:lnSpc>
                <a:spcPct val="100000"/>
              </a:lnSpc>
              <a:spcBef>
                <a:spcPts val="799"/>
              </a:spcBef>
              <a:buSzPct val="100000"/>
              <a:buBlip>
                <a:blip r:embed="rId1"/>
              </a:buBlip>
            </a:pPr>
            <a:r>
              <a:rPr b="0" i="1" lang="en-GB" sz="2600" spc="-1" strike="noStrike">
                <a:solidFill>
                  <a:srgbClr val="000000"/>
                </a:solidFill>
                <a:latin typeface="Arial"/>
                <a:ea typeface="Arial"/>
              </a:rPr>
              <a:t>Laue Camera</a:t>
            </a:r>
            <a:endParaRPr b="0" lang="en-GB" sz="2600" spc="-1" strike="noStrike">
              <a:latin typeface="Arial"/>
            </a:endParaRPr>
          </a:p>
          <a:p>
            <a:pPr marL="195840" indent="19800">
              <a:lnSpc>
                <a:spcPct val="100000"/>
              </a:lnSpc>
              <a:spcBef>
                <a:spcPts val="799"/>
              </a:spcBef>
            </a:pPr>
            <a:r>
              <a:rPr b="0" i="1" lang="en-GB" sz="2600" spc="-1" strike="noStrike">
                <a:solidFill>
                  <a:srgbClr val="000000"/>
                </a:solidFill>
                <a:latin typeface="Arial"/>
                <a:ea typeface="Arial"/>
              </a:rPr>
              <a:t>Build along in 4 steps!</a:t>
            </a:r>
            <a:endParaRPr b="0" lang="en-GB" sz="2600" spc="-1" strike="noStrike">
              <a:latin typeface="Arial"/>
            </a:endParaRPr>
          </a:p>
          <a:p>
            <a:pPr marL="187200" indent="-186840">
              <a:lnSpc>
                <a:spcPct val="100000"/>
              </a:lnSpc>
              <a:spcBef>
                <a:spcPts val="799"/>
              </a:spcBef>
              <a:buSzPct val="100000"/>
              <a:buBlip>
                <a:blip r:embed="rId2"/>
              </a:buBlip>
            </a:pPr>
            <a:r>
              <a:rPr b="0" i="1" lang="en-GB" sz="2600" spc="-1" strike="noStrike">
                <a:solidFill>
                  <a:srgbClr val="000000"/>
                </a:solidFill>
                <a:latin typeface="Arial"/>
                <a:ea typeface="Arial"/>
              </a:rPr>
              <a:t>Use the diffractometer</a:t>
            </a:r>
            <a:endParaRPr b="0" lang="en-GB" sz="2600" spc="-1" strike="noStrike">
              <a:latin typeface="Arial"/>
            </a:endParaRPr>
          </a:p>
          <a:p>
            <a:pPr lvl="1" marL="402840" indent="-186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GB" sz="2600" spc="-1" strike="noStrike">
                <a:solidFill>
                  <a:srgbClr val="000000"/>
                </a:solidFill>
                <a:latin typeface="Arial"/>
                <a:ea typeface="Arial"/>
              </a:rPr>
              <a:t>PSI_DMC</a:t>
            </a:r>
            <a:endParaRPr b="0" lang="en-GB" sz="2600" spc="-1" strike="noStrike">
              <a:latin typeface="Arial"/>
            </a:endParaRPr>
          </a:p>
          <a:p>
            <a:pPr marL="187200" indent="-186840">
              <a:lnSpc>
                <a:spcPct val="100000"/>
              </a:lnSpc>
              <a:spcBef>
                <a:spcPts val="799"/>
              </a:spcBef>
              <a:buSzPct val="100000"/>
              <a:buBlip>
                <a:blip r:embed="rId3"/>
              </a:buBlip>
            </a:pPr>
            <a:r>
              <a:rPr b="0" i="1" lang="en-GB" sz="2600" spc="-1" strike="noStrike">
                <a:solidFill>
                  <a:srgbClr val="000000"/>
                </a:solidFill>
                <a:latin typeface="Arial"/>
                <a:ea typeface="Arial"/>
              </a:rPr>
              <a:t>Laue Camera revisited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1774800" y="426240"/>
            <a:ext cx="9312120" cy="9723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Agenda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TextShape 3"/>
          <p:cNvSpPr txBox="1"/>
          <p:nvPr/>
        </p:nvSpPr>
        <p:spPr>
          <a:xfrm>
            <a:off x="11506320" y="6636240"/>
            <a:ext cx="12672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1774800" y="426240"/>
            <a:ext cx="9312120" cy="9723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Build along Laue Camera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11506320" y="6636240"/>
            <a:ext cx="12672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2018160" y="1494000"/>
            <a:ext cx="4480560" cy="324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0680" rIns="40680" tIns="40680" bIns="4068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First insert a source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2183760" y="2058840"/>
            <a:ext cx="3733920" cy="682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0680" rIns="40680" tIns="40680" bIns="4068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File → New Instrument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Insert → Sources → Source_simple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31" name="CustomShape 5"/>
          <p:cNvSpPr/>
          <p:nvPr/>
        </p:nvSpPr>
        <p:spPr>
          <a:xfrm>
            <a:off x="1752480" y="2777040"/>
            <a:ext cx="6909840" cy="1682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0680" rIns="40680" tIns="40680" bIns="40680">
            <a:spAutoFit/>
          </a:bodyPr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// insert components here (e.g. Insert -&gt; Source -&gt; ...)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b000"/>
                </a:solidFill>
                <a:latin typeface="Courier New"/>
                <a:ea typeface="Courier New"/>
              </a:rPr>
              <a:t>COMPONENT</a:t>
            </a: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source_simple = Source_simple(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radius=0.05, dist=5, focus_xw=0.02,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    </a:t>
            </a: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focus_yh=0.05, lambda0=2, dlambda=1.9</a:t>
            </a: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b000"/>
                </a:solidFill>
                <a:latin typeface="Courier New"/>
                <a:ea typeface="Courier New"/>
              </a:rPr>
              <a:t>AT</a:t>
            </a: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(0, 0, 0) </a:t>
            </a:r>
            <a:r>
              <a:rPr b="1" lang="en-GB" sz="1600" spc="-1" strike="noStrike">
                <a:solidFill>
                  <a:srgbClr val="00b000"/>
                </a:solidFill>
                <a:latin typeface="Courier New"/>
                <a:ea typeface="Courier New"/>
              </a:rPr>
              <a:t>RELATIVE PREVIOUS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32" name="CustomShape 6"/>
          <p:cNvSpPr/>
          <p:nvPr/>
        </p:nvSpPr>
        <p:spPr>
          <a:xfrm>
            <a:off x="2100240" y="5892840"/>
            <a:ext cx="248760" cy="414720"/>
          </a:xfrm>
          <a:prstGeom prst="ellipse">
            <a:avLst/>
          </a:prstGeom>
          <a:solidFill>
            <a:srgbClr val="ff860d"/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1774800" y="426240"/>
            <a:ext cx="9312120" cy="9723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Build along Laue Camera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11506320" y="6636240"/>
            <a:ext cx="12672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2018160" y="1494000"/>
            <a:ext cx="4480560" cy="324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0680" rIns="40680" tIns="40680" bIns="4068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Now add a guide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2183760" y="2058840"/>
            <a:ext cx="3733920" cy="324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0680" rIns="40680" tIns="40680" bIns="4068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Insert → Optics → Guide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1752120" y="3292200"/>
            <a:ext cx="6178680" cy="996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0680" rIns="40680" tIns="40680" bIns="40680">
            <a:spAutoFit/>
          </a:bodyPr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b000"/>
                </a:solidFill>
                <a:latin typeface="Courier New"/>
                <a:ea typeface="Courier New"/>
              </a:rPr>
              <a:t>COMPONENT</a:t>
            </a: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guide = Guide(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w1=0.02, h1=0.05, w2=0.02, h2=0.05, l=20, m=1</a:t>
            </a: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b000"/>
                </a:solidFill>
                <a:latin typeface="Courier New"/>
                <a:ea typeface="Courier New"/>
              </a:rPr>
              <a:t>AT</a:t>
            </a: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(0,0,2) </a:t>
            </a:r>
            <a:r>
              <a:rPr b="1" lang="en-GB" sz="1600" spc="-1" strike="noStrike">
                <a:solidFill>
                  <a:srgbClr val="00b000"/>
                </a:solidFill>
                <a:latin typeface="Courier New"/>
                <a:ea typeface="Courier New"/>
              </a:rPr>
              <a:t>RELATIVE</a:t>
            </a: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source_simple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38" name="CustomShape 6"/>
          <p:cNvSpPr/>
          <p:nvPr/>
        </p:nvSpPr>
        <p:spPr>
          <a:xfrm>
            <a:off x="2100240" y="5892840"/>
            <a:ext cx="248760" cy="414720"/>
          </a:xfrm>
          <a:prstGeom prst="ellipse">
            <a:avLst/>
          </a:prstGeom>
          <a:solidFill>
            <a:srgbClr val="ff860d"/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Line 7"/>
          <p:cNvSpPr/>
          <p:nvPr/>
        </p:nvSpPr>
        <p:spPr>
          <a:xfrm>
            <a:off x="2514960" y="5974560"/>
            <a:ext cx="2405880" cy="144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Line 8"/>
          <p:cNvSpPr/>
          <p:nvPr/>
        </p:nvSpPr>
        <p:spPr>
          <a:xfrm>
            <a:off x="2514960" y="6224040"/>
            <a:ext cx="2405880" cy="144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1774800" y="426240"/>
            <a:ext cx="9312120" cy="9723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Build along Laue Camera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11506320" y="6636240"/>
            <a:ext cx="12672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2018160" y="1494000"/>
            <a:ext cx="5144760" cy="324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0680" rIns="40680" tIns="40680" bIns="4068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Add a sample – in this case a standard crystal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2183760" y="2058840"/>
            <a:ext cx="4480560" cy="324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0680" rIns="40680" tIns="40680" bIns="4068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Insert → Samples → Single_crystal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45" name="CustomShape 5"/>
          <p:cNvSpPr/>
          <p:nvPr/>
        </p:nvSpPr>
        <p:spPr>
          <a:xfrm>
            <a:off x="1685160" y="3292200"/>
            <a:ext cx="7967160" cy="236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0680" rIns="40680" tIns="40680" bIns="40680">
            <a:spAutoFit/>
          </a:bodyPr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b000"/>
                </a:solidFill>
                <a:latin typeface="Courier New"/>
                <a:ea typeface="Courier New"/>
              </a:rPr>
              <a:t>COMPONENT</a:t>
            </a: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single_crystal = Single_crystal(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reflections="Al2O3_sapphire.lau",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    </a:t>
            </a: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yheight=0.05, radius=0.01, mosaic=1, delta_d_d=1e-4,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    </a:t>
            </a: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az=4.757, ay=0, az=0, bx=2.3785, by=0, bz=-3.364,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	</a:t>
            </a: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cx=0, cy=12.9877, cz=0,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    </a:t>
            </a: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p_transmit=0.1, order=1</a:t>
            </a: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b000"/>
                </a:solidFill>
                <a:latin typeface="Courier New"/>
                <a:ea typeface="Courier New"/>
              </a:rPr>
              <a:t>AT</a:t>
            </a: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(0, 0, 0) </a:t>
            </a:r>
            <a:r>
              <a:rPr b="1" lang="en-GB" sz="1600" spc="-1" strike="noStrike">
                <a:solidFill>
                  <a:srgbClr val="00b000"/>
                </a:solidFill>
                <a:latin typeface="Courier New"/>
                <a:ea typeface="Courier New"/>
              </a:rPr>
              <a:t>RELATIVE PREVIOUS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246" name="image.png" descr=""/>
          <p:cNvPicPr/>
          <p:nvPr/>
        </p:nvPicPr>
        <p:blipFill>
          <a:blip r:embed="rId1"/>
          <a:stretch/>
        </p:blipFill>
        <p:spPr>
          <a:xfrm>
            <a:off x="7494480" y="1328400"/>
            <a:ext cx="1244520" cy="1244520"/>
          </a:xfrm>
          <a:prstGeom prst="rect">
            <a:avLst/>
          </a:prstGeom>
          <a:ln w="12600">
            <a:noFill/>
          </a:ln>
        </p:spPr>
      </p:pic>
      <p:pic>
        <p:nvPicPr>
          <p:cNvPr id="247" name="image.jpeg" descr=""/>
          <p:cNvPicPr/>
          <p:nvPr/>
        </p:nvPicPr>
        <p:blipFill>
          <a:blip r:embed="rId2"/>
          <a:stretch/>
        </p:blipFill>
        <p:spPr>
          <a:xfrm>
            <a:off x="8606520" y="2142360"/>
            <a:ext cx="1257480" cy="1613160"/>
          </a:xfrm>
          <a:prstGeom prst="rect">
            <a:avLst/>
          </a:prstGeom>
          <a:ln w="12600">
            <a:noFill/>
          </a:ln>
        </p:spPr>
      </p:pic>
      <p:sp>
        <p:nvSpPr>
          <p:cNvPr id="248" name="CustomShape 6"/>
          <p:cNvSpPr/>
          <p:nvPr/>
        </p:nvSpPr>
        <p:spPr>
          <a:xfrm>
            <a:off x="2100240" y="5892840"/>
            <a:ext cx="248760" cy="414720"/>
          </a:xfrm>
          <a:prstGeom prst="ellipse">
            <a:avLst/>
          </a:prstGeom>
          <a:solidFill>
            <a:srgbClr val="ff860d"/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Line 7"/>
          <p:cNvSpPr/>
          <p:nvPr/>
        </p:nvSpPr>
        <p:spPr>
          <a:xfrm>
            <a:off x="2514960" y="5974560"/>
            <a:ext cx="2405880" cy="144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Line 8"/>
          <p:cNvSpPr/>
          <p:nvPr/>
        </p:nvSpPr>
        <p:spPr>
          <a:xfrm>
            <a:off x="2514960" y="6224040"/>
            <a:ext cx="2405880" cy="144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9"/>
          <p:cNvSpPr/>
          <p:nvPr/>
        </p:nvSpPr>
        <p:spPr>
          <a:xfrm>
            <a:off x="5752440" y="5892840"/>
            <a:ext cx="414720" cy="414720"/>
          </a:xfrm>
          <a:prstGeom prst="diamond">
            <a:avLst/>
          </a:prstGeom>
          <a:solidFill>
            <a:srgbClr val="f10d0c"/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1774800" y="426240"/>
            <a:ext cx="9312120" cy="9723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Build along Laue Camera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11506320" y="6636240"/>
            <a:ext cx="12672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2018160" y="1494000"/>
            <a:ext cx="5144760" cy="324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0680" rIns="40680" tIns="40680" bIns="4068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Add </a:t>
            </a:r>
            <a:r>
              <a:rPr b="0" i="1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 ideal Laue Camera Monitor – covering 4π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2183760" y="2058840"/>
            <a:ext cx="4480560" cy="324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0680" rIns="40680" tIns="40680" bIns="4068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Insert → Monitors → PSD_monitor_4PI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56" name="CustomShape 5"/>
          <p:cNvSpPr/>
          <p:nvPr/>
        </p:nvSpPr>
        <p:spPr>
          <a:xfrm>
            <a:off x="1685160" y="3292200"/>
            <a:ext cx="6722280" cy="996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0680" rIns="40680" tIns="40680" bIns="40680">
            <a:spAutoFit/>
          </a:bodyPr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b000"/>
                </a:solidFill>
                <a:latin typeface="Courier New"/>
                <a:ea typeface="Courier New"/>
              </a:rPr>
              <a:t>COMPONENT</a:t>
            </a: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fourpi = PSD_monitor_4PI(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1600" spc="-1" strike="noStrike">
                <a:solidFill>
                  <a:srgbClr val="003b76"/>
                </a:solidFill>
                <a:latin typeface="Courier New"/>
                <a:ea typeface="Courier New"/>
              </a:rPr>
              <a:t>radius=1, filename="fourpi.dat", nx=201, ny=201</a:t>
            </a: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b000"/>
                </a:solidFill>
                <a:latin typeface="Courier New"/>
                <a:ea typeface="Courier New"/>
              </a:rPr>
              <a:t>AT</a:t>
            </a: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(0,0,0) </a:t>
            </a:r>
            <a:r>
              <a:rPr b="1" lang="en-GB" sz="1600" spc="-1" strike="noStrike">
                <a:solidFill>
                  <a:srgbClr val="00b000"/>
                </a:solidFill>
                <a:latin typeface="Courier New"/>
                <a:ea typeface="Courier New"/>
              </a:rPr>
              <a:t>RELATIVE PREVIOUS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57" name="CustomShape 6"/>
          <p:cNvSpPr/>
          <p:nvPr/>
        </p:nvSpPr>
        <p:spPr>
          <a:xfrm>
            <a:off x="2100240" y="5892840"/>
            <a:ext cx="248760" cy="414720"/>
          </a:xfrm>
          <a:prstGeom prst="ellipse">
            <a:avLst/>
          </a:prstGeom>
          <a:solidFill>
            <a:srgbClr val="ff860d"/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Line 7"/>
          <p:cNvSpPr/>
          <p:nvPr/>
        </p:nvSpPr>
        <p:spPr>
          <a:xfrm>
            <a:off x="2514960" y="5974560"/>
            <a:ext cx="2405880" cy="144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Line 8"/>
          <p:cNvSpPr/>
          <p:nvPr/>
        </p:nvSpPr>
        <p:spPr>
          <a:xfrm>
            <a:off x="2514960" y="6224040"/>
            <a:ext cx="2405880" cy="144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9"/>
          <p:cNvSpPr/>
          <p:nvPr/>
        </p:nvSpPr>
        <p:spPr>
          <a:xfrm>
            <a:off x="5752440" y="5892840"/>
            <a:ext cx="414720" cy="414720"/>
          </a:xfrm>
          <a:prstGeom prst="diamond">
            <a:avLst/>
          </a:prstGeom>
          <a:solidFill>
            <a:srgbClr val="f10d0c"/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10"/>
          <p:cNvSpPr/>
          <p:nvPr/>
        </p:nvSpPr>
        <p:spPr>
          <a:xfrm>
            <a:off x="5119920" y="5228640"/>
            <a:ext cx="1659240" cy="1743120"/>
          </a:xfrm>
          <a:prstGeom prst="ellipse">
            <a:avLst/>
          </a:prstGeom>
          <a:solidFill>
            <a:srgbClr val="729fcf">
              <a:alpha val="38000"/>
            </a:srgbClr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1774800" y="426240"/>
            <a:ext cx="9312120" cy="9723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Build along Laue Camera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11506320" y="6636240"/>
            <a:ext cx="12672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2100240" y="1410480"/>
            <a:ext cx="6969960" cy="567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0680" rIns="40680" tIns="40680" bIns="4068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Run your simulation ( you can safely increase the number of rays to 10⁷ - the ncount ) – you should get something like: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265" name="image.png" descr=""/>
          <p:cNvPicPr/>
          <p:nvPr/>
        </p:nvPicPr>
        <p:blipFill>
          <a:blip r:embed="rId1"/>
          <a:stretch/>
        </p:blipFill>
        <p:spPr>
          <a:xfrm>
            <a:off x="1565640" y="2456640"/>
            <a:ext cx="4932720" cy="2771640"/>
          </a:xfrm>
          <a:prstGeom prst="rect">
            <a:avLst/>
          </a:prstGeom>
          <a:ln w="12600">
            <a:noFill/>
          </a:ln>
        </p:spPr>
      </p:pic>
      <p:pic>
        <p:nvPicPr>
          <p:cNvPr id="266" name="image.png" descr=""/>
          <p:cNvPicPr/>
          <p:nvPr/>
        </p:nvPicPr>
        <p:blipFill>
          <a:blip r:embed="rId2"/>
          <a:stretch/>
        </p:blipFill>
        <p:spPr>
          <a:xfrm>
            <a:off x="4755600" y="3893040"/>
            <a:ext cx="4149000" cy="2330640"/>
          </a:xfrm>
          <a:prstGeom prst="rect">
            <a:avLst/>
          </a:prstGeom>
          <a:ln w="12600">
            <a:noFill/>
          </a:ln>
        </p:spPr>
      </p:pic>
      <p:sp>
        <p:nvSpPr>
          <p:cNvPr id="267" name="Line 4"/>
          <p:cNvSpPr/>
          <p:nvPr/>
        </p:nvSpPr>
        <p:spPr>
          <a:xfrm>
            <a:off x="2432880" y="5310360"/>
            <a:ext cx="1440" cy="580680"/>
          </a:xfrm>
          <a:prstGeom prst="line">
            <a:avLst/>
          </a:prstGeom>
          <a:ln w="32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5"/>
          <p:cNvSpPr/>
          <p:nvPr/>
        </p:nvSpPr>
        <p:spPr>
          <a:xfrm>
            <a:off x="2549520" y="5677920"/>
            <a:ext cx="1112760" cy="682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0680" rIns="40680" tIns="40680" bIns="4068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Press L for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logarithmic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69" name="Line 6"/>
          <p:cNvSpPr/>
          <p:nvPr/>
        </p:nvSpPr>
        <p:spPr>
          <a:xfrm>
            <a:off x="3733920" y="5974560"/>
            <a:ext cx="1022760" cy="1440"/>
          </a:xfrm>
          <a:prstGeom prst="line">
            <a:avLst/>
          </a:prstGeom>
          <a:ln w="32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1774800" y="426240"/>
            <a:ext cx="9312120" cy="9723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Build along Laue Camera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11506320" y="6636240"/>
            <a:ext cx="12672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pic>
        <p:nvPicPr>
          <p:cNvPr id="272" name="image.png" descr=""/>
          <p:cNvPicPr/>
          <p:nvPr/>
        </p:nvPicPr>
        <p:blipFill>
          <a:blip r:embed="rId1"/>
          <a:stretch/>
        </p:blipFill>
        <p:spPr>
          <a:xfrm>
            <a:off x="1277640" y="1772640"/>
            <a:ext cx="2044800" cy="1295280"/>
          </a:xfrm>
          <a:prstGeom prst="rect">
            <a:avLst/>
          </a:prstGeom>
          <a:ln w="12600">
            <a:noFill/>
          </a:ln>
        </p:spPr>
      </p:pic>
      <p:pic>
        <p:nvPicPr>
          <p:cNvPr id="273" name="image.png" descr=""/>
          <p:cNvPicPr/>
          <p:nvPr/>
        </p:nvPicPr>
        <p:blipFill>
          <a:blip r:embed="rId2"/>
          <a:stretch/>
        </p:blipFill>
        <p:spPr>
          <a:xfrm>
            <a:off x="2599920" y="2444040"/>
            <a:ext cx="1720080" cy="1089000"/>
          </a:xfrm>
          <a:prstGeom prst="rect">
            <a:avLst/>
          </a:prstGeom>
          <a:ln w="12600">
            <a:noFill/>
          </a:ln>
        </p:spPr>
      </p:pic>
      <p:sp>
        <p:nvSpPr>
          <p:cNvPr id="274" name="TextShape 3"/>
          <p:cNvSpPr txBox="1"/>
          <p:nvPr/>
        </p:nvSpPr>
        <p:spPr>
          <a:xfrm>
            <a:off x="5256000" y="1656000"/>
            <a:ext cx="6120000" cy="398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GB" sz="1800" spc="-1" strike="noStrike">
                <a:latin typeface="Arial"/>
              </a:rPr>
              <a:t>The coherent scattering is not much stronger than the incoherent “background”. Let’s use EXTEND and WHEN to make a monitor which only senses the coherent signal.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pPr marL="216000" indent="-216000">
              <a:buSzPct val="100000"/>
              <a:buBlip>
                <a:blip r:embed="rId3"/>
              </a:buBlip>
            </a:pPr>
            <a:r>
              <a:rPr b="0" lang="en-GB" sz="1800" spc="-1" strike="noStrike">
                <a:latin typeface="Arial"/>
              </a:rPr>
              <a:t>In the DECLARE section of your instrument – declare a variable of </a:t>
            </a:r>
            <a:r>
              <a:rPr b="1" lang="en-GB" sz="1800" spc="-1" strike="noStrike">
                <a:solidFill>
                  <a:srgbClr val="003b76"/>
                </a:solidFill>
                <a:latin typeface="Courier New"/>
              </a:rPr>
              <a:t>type char;</a:t>
            </a:r>
            <a:r>
              <a:rPr b="0" lang="en-GB" sz="1800" spc="-1" strike="noStrike">
                <a:latin typeface="Arial"/>
              </a:rPr>
              <a:t> 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SzPct val="100000"/>
              <a:buBlip>
                <a:blip r:embed="rId4"/>
              </a:buBlip>
            </a:pPr>
            <a:r>
              <a:rPr b="0" lang="en-GB" sz="1800" spc="-1" strike="noStrike">
                <a:latin typeface="Arial"/>
              </a:rPr>
              <a:t>Add an EXTEND-block to the end of the Single_crystal component: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SzPct val="100000"/>
              <a:buBlip>
                <a:blip r:embed="rId5"/>
              </a:buBlip>
            </a:pPr>
            <a:r>
              <a:rPr b="1" lang="en-GB" sz="1800" spc="-1" strike="noStrike">
                <a:solidFill>
                  <a:srgbClr val="00b000"/>
                </a:solidFill>
                <a:latin typeface="Courier New"/>
              </a:rPr>
              <a:t>EXTEND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SzPct val="100000"/>
              <a:buBlip>
                <a:blip r:embed="rId6"/>
              </a:buBlip>
            </a:pPr>
            <a:r>
              <a:rPr b="1" lang="en-GB" sz="1800" spc="-1" strike="noStrike">
                <a:latin typeface="Courier New"/>
              </a:rPr>
              <a:t>%{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SzPct val="100000"/>
              <a:buBlip>
                <a:blip r:embed="rId7"/>
              </a:buBlip>
            </a:pPr>
            <a:r>
              <a:rPr b="1" lang="en-GB" sz="1800" spc="-1" strike="noStrike">
                <a:latin typeface="Courier New"/>
              </a:rPr>
              <a:t>	</a:t>
            </a:r>
            <a:r>
              <a:rPr b="1" lang="en-GB" sz="1800" spc="-1" strike="noStrike">
                <a:solidFill>
                  <a:srgbClr val="003b76"/>
                </a:solidFill>
                <a:latin typeface="Courier New"/>
              </a:rPr>
              <a:t>myvar = hkl_info.type;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SzPct val="100000"/>
              <a:buBlip>
                <a:blip r:embed="rId8"/>
              </a:buBlip>
            </a:pPr>
            <a:r>
              <a:rPr b="1" lang="en-GB" sz="1800" spc="-1" strike="noStrike">
                <a:latin typeface="Courier New"/>
              </a:rPr>
              <a:t>%}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SzPct val="100000"/>
              <a:buBlip>
                <a:blip r:embed="rId9"/>
              </a:buBlip>
            </a:pPr>
            <a:r>
              <a:rPr b="0" lang="en-GB" sz="1800" spc="-1" strike="noStrike">
                <a:latin typeface="Arial"/>
              </a:rPr>
              <a:t>Add another 4-PI monitor and insert </a:t>
            </a:r>
            <a:r>
              <a:rPr b="1" lang="en-GB" sz="1800" spc="-1" strike="noStrike">
                <a:solidFill>
                  <a:srgbClr val="00b000"/>
                </a:solidFill>
                <a:latin typeface="Courier New"/>
              </a:rPr>
              <a:t>WHEN </a:t>
            </a:r>
            <a:r>
              <a:rPr b="0" lang="en-GB" sz="1800" spc="-1" strike="noStrike">
                <a:latin typeface="Arial"/>
              </a:rPr>
              <a:t>(</a:t>
            </a:r>
            <a:r>
              <a:rPr b="0" lang="en-GB" sz="1800" spc="-1" strike="noStrike">
                <a:solidFill>
                  <a:srgbClr val="003b76"/>
                </a:solidFill>
                <a:latin typeface="Arial"/>
              </a:rPr>
              <a:t>myvar==99</a:t>
            </a:r>
            <a:r>
              <a:rPr b="0" lang="en-GB" sz="1800" spc="-1" strike="noStrike">
                <a:latin typeface="Arial"/>
              </a:rPr>
              <a:t>) in front of the AT keyword.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SzPct val="100000"/>
              <a:buBlip>
                <a:blip r:embed="rId10"/>
              </a:buBlip>
            </a:pPr>
            <a:r>
              <a:rPr b="0" lang="en-GB" sz="1800" spc="-1" strike="noStrike">
                <a:latin typeface="Arial"/>
              </a:rPr>
              <a:t>Run your instrument again...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1774800" y="426240"/>
            <a:ext cx="9312120" cy="9723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Build along Laue Camera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1774800" y="1706400"/>
            <a:ext cx="9312120" cy="45453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  <a:spcBef>
                <a:spcPts val="400"/>
              </a:spcBef>
              <a:buSzPct val="190852"/>
              <a:buBlip>
                <a:blip r:embed="rId1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Play around with this example instrument: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SzPct val="190852"/>
              <a:buBlip>
                <a:blip r:embed="rId2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Add an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Arm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 components before the </a:t>
            </a:r>
            <a:br/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sample to allow rotation around the Y-axis.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SzPct val="190852"/>
              <a:buBlip>
                <a:blip r:embed="rId3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Add “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SPLIT 20”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 before the sample 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COMPONENT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 statement. What happens?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SzPct val="190852"/>
              <a:buBlip>
                <a:blip r:embed="rId4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Try to extend this to Y, Z, Y rotation</a:t>
            </a:r>
            <a:br/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 (Eulerian cradle).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SzPct val="190852"/>
              <a:buBlip>
                <a:blip r:embed="rId5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Insert a different crystal instead</a:t>
            </a:r>
            <a:br/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e.g. “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Al.lau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”. i.e. change the crystal unit cell parameters and the reflection list.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SzPct val="190852"/>
              <a:buBlip>
                <a:blip r:embed="rId6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Insert a powder sample instead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TextShape 3"/>
          <p:cNvSpPr txBox="1"/>
          <p:nvPr/>
        </p:nvSpPr>
        <p:spPr>
          <a:xfrm>
            <a:off x="11506320" y="6636240"/>
            <a:ext cx="12672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2019-03-21T15:43:05Z</dcterms:modified>
  <cp:revision>2</cp:revision>
  <dc:subject/>
  <dc:title/>
</cp:coreProperties>
</file>