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emf" ContentType="image/x-emf"/>
  <Default Extension="rels" ContentType="application/vnd.openxmlformats-package.relationships+xml"/>
  <Default Extension="xml" ContentType="application/xml"/>
  <Default Extension="tif" ContentType="image/t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78" r:id="rId3"/>
    <p:sldId id="274" r:id="rId4"/>
    <p:sldId id="275" r:id="rId5"/>
    <p:sldId id="276" r:id="rId6"/>
    <p:sldId id="277" r:id="rId7"/>
    <p:sldId id="257" r:id="rId8"/>
    <p:sldId id="267" r:id="rId9"/>
    <p:sldId id="266" r:id="rId10"/>
    <p:sldId id="268" r:id="rId11"/>
    <p:sldId id="269" r:id="rId12"/>
    <p:sldId id="271" r:id="rId13"/>
    <p:sldId id="273" r:id="rId14"/>
    <p:sldId id="272" r:id="rId15"/>
    <p:sldId id="270" r:id="rId16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0"/>
    <p:restoredTop sz="94593"/>
  </p:normalViewPr>
  <p:slideViewPr>
    <p:cSldViewPr snapToGrid="0" snapToObjects="1">
      <p:cViewPr>
        <p:scale>
          <a:sx n="135" d="100"/>
          <a:sy n="135" d="100"/>
        </p:scale>
        <p:origin x="12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4" name="Shape 2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9268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81144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3932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1228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62147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8391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3600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t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2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30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93000"/>
              </a:lnSpc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" name="Group"/>
          <p:cNvGrpSpPr/>
          <p:nvPr/>
        </p:nvGrpSpPr>
        <p:grpSpPr>
          <a:xfrm>
            <a:off x="11017943" y="228875"/>
            <a:ext cx="1150108" cy="6269574"/>
            <a:chOff x="0" y="0"/>
            <a:chExt cx="1150106" cy="6269573"/>
          </a:xfrm>
        </p:grpSpPr>
        <p:grpSp>
          <p:nvGrpSpPr>
            <p:cNvPr id="42" name="Group"/>
            <p:cNvGrpSpPr/>
            <p:nvPr/>
          </p:nvGrpSpPr>
          <p:grpSpPr>
            <a:xfrm>
              <a:off x="73618" y="5162740"/>
              <a:ext cx="1060249" cy="1106834"/>
              <a:chOff x="0" y="0"/>
              <a:chExt cx="1060248" cy="1106832"/>
            </a:xfrm>
          </p:grpSpPr>
          <p:sp>
            <p:nvSpPr>
              <p:cNvPr id="36" name="Logo color"/>
              <p:cNvSpPr/>
              <p:nvPr/>
            </p:nvSpPr>
            <p:spPr>
              <a:xfrm>
                <a:off x="3663" y="661441"/>
                <a:ext cx="170935" cy="249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37" name="logoill.pdf" descr="logoill.pdf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710883" y="671389"/>
                <a:ext cx="239999" cy="2294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8" name="mcstas-logo.pdf" descr="mcstas-logo.pdf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1060249" cy="6230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" name="PSI-Logo_trans.png" descr="PSI-Logo_trans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4934" y="732148"/>
                <a:ext cx="298734" cy="10936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0" name="ku-logo.pdf" descr="ku-logo.pdf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91391" y="659237"/>
                <a:ext cx="187537" cy="25480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" name="ESS_Logo_Frugal_Blue_cmyk.png" descr="ESS_Logo_Frugal_Blue_cmyk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13964" y="887284"/>
                <a:ext cx="408017" cy="21954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4014" cy="40268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" name="2019 CSNS McStas School"/>
            <p:cNvSpPr txBox="1"/>
            <p:nvPr/>
          </p:nvSpPr>
          <p:spPr>
            <a:xfrm>
              <a:off x="11786" y="4156378"/>
              <a:ext cx="1138321" cy="817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/>
            </a:bodyPr>
            <a:lstStyle/>
            <a:p>
              <a:pPr algn="ctr" defTabSz="411479">
                <a:lnSpc>
                  <a:spcPct val="110000"/>
                </a:lnSpc>
                <a:spcBef>
                  <a:spcPts val="0"/>
                </a:spcBef>
                <a:defRPr sz="1665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5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5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5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69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66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60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61" name="logoill.pdf" descr="logoill.pdf"/>
              <p:cNvPicPr>
                <a:picLocks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2" name="mcstas-logo.pdf" descr="mcstas-logo.pdf"/>
              <p:cNvPicPr>
                <a:picLocks/>
              </p:cNvPicPr>
              <p:nvPr/>
            </p:nvPicPr>
            <p:blipFill>
              <a:blip r:embed="rId3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3" name="PSI-Logo_trans.png" descr="PSI-Logo_trans.png"/>
              <p:cNvPicPr>
                <a:picLocks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4" name="ku-logo.pdf" descr="ku-logo.pdf"/>
              <p:cNvPicPr>
                <a:picLocks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5" name="ESS_Logo_Frugal_Blue_cmyk.png" descr="ESS_Logo_Frugal_Blue_cmyk.png"/>
              <p:cNvPicPr>
                <a:picLocks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7" name="Image" descr="Image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lnSpcReduction="1000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pic>
        <p:nvPicPr>
          <p:cNvPr id="70" name="ESS.png" descr="ESS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tif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1999" y="252000"/>
            <a:ext cx="419613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6" y="6636099"/>
            <a:ext cx="339707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2019 McStas school @ CSNS</a:t>
            </a:r>
          </a:p>
        </p:txBody>
      </p:sp>
      <p:sp>
        <p:nvSpPr>
          <p:cNvPr id="5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r>
              <a:t>6. marts 2019</a:t>
            </a:r>
          </a:p>
        </p:txBody>
      </p:sp>
      <p:sp>
        <p:nvSpPr>
          <p:cNvPr id="6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sz="700" b="1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ESS.png" descr="ES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" name="Group"/>
          <p:cNvGrpSpPr/>
          <p:nvPr/>
        </p:nvGrpSpPr>
        <p:grpSpPr>
          <a:xfrm>
            <a:off x="296832" y="988766"/>
            <a:ext cx="1013075" cy="5522568"/>
            <a:chOff x="0" y="0"/>
            <a:chExt cx="1013074" cy="5522566"/>
          </a:xfrm>
        </p:grpSpPr>
        <p:grpSp>
          <p:nvGrpSpPr>
            <p:cNvPr id="15" name="Group"/>
            <p:cNvGrpSpPr/>
            <p:nvPr/>
          </p:nvGrpSpPr>
          <p:grpSpPr>
            <a:xfrm>
              <a:off x="64847" y="4547610"/>
              <a:ext cx="933922" cy="974957"/>
              <a:chOff x="0" y="0"/>
              <a:chExt cx="933921" cy="974955"/>
            </a:xfrm>
          </p:grpSpPr>
          <p:sp>
            <p:nvSpPr>
              <p:cNvPr id="9" name="Logo color"/>
              <p:cNvSpPr/>
              <p:nvPr/>
            </p:nvSpPr>
            <p:spPr>
              <a:xfrm>
                <a:off x="3226" y="582631"/>
                <a:ext cx="150569" cy="219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  <a:endParaRPr/>
              </a:p>
            </p:txBody>
          </p:sp>
          <p:pic>
            <p:nvPicPr>
              <p:cNvPr id="10" name="logoill.pdf" descr="logoill.pdf"/>
              <p:cNvPicPr>
                <a:picLocks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626182" y="591394"/>
                <a:ext cx="211405" cy="202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1" name="mcstas-logo.pdf" descr="mcstas-logo.pdf"/>
              <p:cNvPicPr>
                <a:picLocks/>
              </p:cNvPicPr>
              <p:nvPr/>
            </p:nvPicPr>
            <p:blipFill>
              <a:blip r:embed="rId6">
                <a:extLst/>
              </a:blip>
              <a:srcRect/>
              <a:stretch>
                <a:fillRect/>
              </a:stretch>
            </p:blipFill>
            <p:spPr>
              <a:xfrm>
                <a:off x="0" y="0"/>
                <a:ext cx="933922" cy="5487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2" name="PSI-Logo_trans.png" descr="PSI-Logo_trans.png"/>
              <p:cNvPicPr>
                <a:picLocks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347879" y="644914"/>
                <a:ext cx="263140" cy="963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" name="ku-logo.pdf" descr="ku-logo.pdf"/>
              <p:cNvPicPr>
                <a:picLocks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168587" y="580690"/>
                <a:ext cx="165192" cy="2244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4" name="ESS_Logo_Frugal_Blue_cmyk.png" descr="ESS_Logo_Frugal_Blue_cmyk.png"/>
              <p:cNvPicPr>
                <a:picLocks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276555" y="781566"/>
                <a:ext cx="359403" cy="19339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6" name="Image" descr="Image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972473" cy="3547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" name="2019 CSNS McStas School"/>
            <p:cNvSpPr txBox="1"/>
            <p:nvPr/>
          </p:nvSpPr>
          <p:spPr>
            <a:xfrm>
              <a:off x="10382" y="3661154"/>
              <a:ext cx="1002693" cy="7204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lnSpcReduction="10000"/>
            </a:bodyPr>
            <a:lstStyle/>
            <a:p>
              <a:pPr algn="ctr" defTabSz="365760">
                <a:lnSpc>
                  <a:spcPct val="110000"/>
                </a:lnSpc>
                <a:spcBef>
                  <a:spcPts val="0"/>
                </a:spcBef>
                <a:defRPr sz="1480" b="1" i="1"/>
              </a:pPr>
              <a:r>
                <a:t>2019 CSNS</a:t>
              </a:r>
              <a:br/>
              <a:r>
                <a:t>McStas School</a:t>
              </a:r>
            </a:p>
          </p:txBody>
        </p:sp>
      </p:grpSp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20" name="Body Level One…"/>
          <p:cNvSpPr txBox="1">
            <a:spLocks noGrp="1"/>
          </p:cNvSpPr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7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tif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3"/>
          <p:cNvSpPr txBox="1">
            <a:spLocks noGrp="1"/>
          </p:cNvSpPr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Guides</a:t>
            </a:r>
            <a:endParaRPr dirty="0"/>
          </a:p>
        </p:txBody>
      </p:sp>
      <p:sp>
        <p:nvSpPr>
          <p:cNvPr id="247" name="Subtitle 4"/>
          <p:cNvSpPr txBox="1">
            <a:spLocks noGrp="1"/>
          </p:cNvSpPr>
          <p:nvPr>
            <p:ph type="body" sz="half" idx="1"/>
          </p:nvPr>
        </p:nvSpPr>
        <p:spPr>
          <a:xfrm>
            <a:off x="247071" y="1704974"/>
            <a:ext cx="10840030" cy="1660656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Mads Bertelsen, ESS DMSC</a:t>
            </a:r>
            <a:endParaRPr dirty="0"/>
          </a:p>
        </p:txBody>
      </p:sp>
      <p:sp>
        <p:nvSpPr>
          <p:cNvPr id="248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guide components: </a:t>
            </a:r>
            <a:r>
              <a:rPr lang="da-DK" dirty="0" err="1"/>
              <a:t>Guide_gravity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400"/>
            <a:ext cx="9312376" cy="1129566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Typical</a:t>
            </a:r>
            <a:r>
              <a:rPr lang="da-DK" dirty="0"/>
              <a:t> guide component with </a:t>
            </a:r>
            <a:r>
              <a:rPr lang="da-DK" dirty="0" err="1"/>
              <a:t>gravity</a:t>
            </a:r>
            <a:endParaRPr lang="da-DK" dirty="0"/>
          </a:p>
          <a:p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additional</a:t>
            </a:r>
            <a:r>
              <a:rPr lang="da-DK" dirty="0"/>
              <a:t> features, </a:t>
            </a:r>
            <a:r>
              <a:rPr lang="da-DK" dirty="0" err="1"/>
              <a:t>channels</a:t>
            </a:r>
            <a:r>
              <a:rPr lang="da-DK" dirty="0"/>
              <a:t>, </a:t>
            </a:r>
            <a:r>
              <a:rPr lang="da-DK" dirty="0" err="1"/>
              <a:t>fermi</a:t>
            </a:r>
            <a:r>
              <a:rPr lang="da-DK" dirty="0"/>
              <a:t> chopper, …</a:t>
            </a:r>
          </a:p>
          <a:p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B32D53F7-C588-EC4F-90AC-884BCEA40090}"/>
              </a:ext>
            </a:extLst>
          </p:cNvPr>
          <p:cNvSpPr/>
          <p:nvPr/>
        </p:nvSpPr>
        <p:spPr>
          <a:xfrm>
            <a:off x="4691269" y="3606290"/>
            <a:ext cx="569844" cy="2610679"/>
          </a:xfrm>
          <a:custGeom>
            <a:avLst/>
            <a:gdLst>
              <a:gd name="connsiteX0" fmla="*/ 53009 w 569844"/>
              <a:gd name="connsiteY0" fmla="*/ 0 h 2610679"/>
              <a:gd name="connsiteX1" fmla="*/ 569844 w 569844"/>
              <a:gd name="connsiteY1" fmla="*/ 251792 h 2610679"/>
              <a:gd name="connsiteX2" fmla="*/ 530087 w 569844"/>
              <a:gd name="connsiteY2" fmla="*/ 2610679 h 2610679"/>
              <a:gd name="connsiteX3" fmla="*/ 0 w 569844"/>
              <a:gd name="connsiteY3" fmla="*/ 2279374 h 2610679"/>
              <a:gd name="connsiteX4" fmla="*/ 53009 w 569844"/>
              <a:gd name="connsiteY4" fmla="*/ 0 h 2610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844" h="2610679">
                <a:moveTo>
                  <a:pt x="53009" y="0"/>
                </a:moveTo>
                <a:lnTo>
                  <a:pt x="569844" y="251792"/>
                </a:lnTo>
                <a:lnTo>
                  <a:pt x="530087" y="2610679"/>
                </a:lnTo>
                <a:lnTo>
                  <a:pt x="0" y="2279374"/>
                </a:lnTo>
                <a:lnTo>
                  <a:pt x="53009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626ADD6-A1BA-3D4D-A82D-B90404483DB4}"/>
              </a:ext>
            </a:extLst>
          </p:cNvPr>
          <p:cNvSpPr/>
          <p:nvPr/>
        </p:nvSpPr>
        <p:spPr>
          <a:xfrm>
            <a:off x="8388626" y="3937594"/>
            <a:ext cx="1470991" cy="1603513"/>
          </a:xfrm>
          <a:custGeom>
            <a:avLst/>
            <a:gdLst>
              <a:gd name="connsiteX0" fmla="*/ 26504 w 1497495"/>
              <a:gd name="connsiteY0" fmla="*/ 0 h 1603513"/>
              <a:gd name="connsiteX1" fmla="*/ 1497495 w 1497495"/>
              <a:gd name="connsiteY1" fmla="*/ 463826 h 1603513"/>
              <a:gd name="connsiteX2" fmla="*/ 1470991 w 1497495"/>
              <a:gd name="connsiteY2" fmla="*/ 1603513 h 1603513"/>
              <a:gd name="connsiteX3" fmla="*/ 0 w 1497495"/>
              <a:gd name="connsiteY3" fmla="*/ 1046922 h 1603513"/>
              <a:gd name="connsiteX4" fmla="*/ 26504 w 1497495"/>
              <a:gd name="connsiteY4" fmla="*/ 0 h 1603513"/>
              <a:gd name="connsiteX0" fmla="*/ 0 w 1470991"/>
              <a:gd name="connsiteY0" fmla="*/ 0 h 1603513"/>
              <a:gd name="connsiteX1" fmla="*/ 1470991 w 1470991"/>
              <a:gd name="connsiteY1" fmla="*/ 463826 h 1603513"/>
              <a:gd name="connsiteX2" fmla="*/ 1444487 w 1470991"/>
              <a:gd name="connsiteY2" fmla="*/ 1603513 h 1603513"/>
              <a:gd name="connsiteX3" fmla="*/ 26505 w 1470991"/>
              <a:gd name="connsiteY3" fmla="*/ 1060174 h 1603513"/>
              <a:gd name="connsiteX4" fmla="*/ 0 w 1470991"/>
              <a:gd name="connsiteY4" fmla="*/ 0 h 1603513"/>
              <a:gd name="connsiteX0" fmla="*/ 0 w 1470991"/>
              <a:gd name="connsiteY0" fmla="*/ 0 h 1603513"/>
              <a:gd name="connsiteX1" fmla="*/ 1470991 w 1470991"/>
              <a:gd name="connsiteY1" fmla="*/ 463826 h 1603513"/>
              <a:gd name="connsiteX2" fmla="*/ 1444487 w 1470991"/>
              <a:gd name="connsiteY2" fmla="*/ 1603513 h 1603513"/>
              <a:gd name="connsiteX3" fmla="*/ 1 w 1470991"/>
              <a:gd name="connsiteY3" fmla="*/ 1046921 h 1603513"/>
              <a:gd name="connsiteX4" fmla="*/ 0 w 1470991"/>
              <a:gd name="connsiteY4" fmla="*/ 0 h 160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0991" h="1603513">
                <a:moveTo>
                  <a:pt x="0" y="0"/>
                </a:moveTo>
                <a:lnTo>
                  <a:pt x="1470991" y="463826"/>
                </a:lnTo>
                <a:lnTo>
                  <a:pt x="1444487" y="1603513"/>
                </a:lnTo>
                <a:lnTo>
                  <a:pt x="1" y="1046921"/>
                </a:lnTo>
                <a:cubicBezTo>
                  <a:pt x="1" y="697947"/>
                  <a:pt x="0" y="34897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C1CA7B-2E70-0849-BCDF-F061739E9135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>
            <a:off x="5261113" y="3858082"/>
            <a:ext cx="4598504" cy="543338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976679-9A21-124D-A2C0-7DA9BFF0F5B9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>
            <a:off x="4744278" y="3606290"/>
            <a:ext cx="3644348" cy="331304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43642E-55DE-C84C-828F-34BBD1D7A871}"/>
              </a:ext>
            </a:extLst>
          </p:cNvPr>
          <p:cNvCxnSpPr>
            <a:cxnSpLocks/>
            <a:stCxn id="2" idx="3"/>
            <a:endCxn id="3" idx="3"/>
          </p:cNvCxnSpPr>
          <p:nvPr/>
        </p:nvCxnSpPr>
        <p:spPr>
          <a:xfrm flipV="1">
            <a:off x="4691269" y="4984515"/>
            <a:ext cx="3697358" cy="901149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D95CA1-2836-9941-99E2-1A64908D70D0}"/>
              </a:ext>
            </a:extLst>
          </p:cNvPr>
          <p:cNvCxnSpPr>
            <a:cxnSpLocks/>
            <a:stCxn id="2" idx="2"/>
            <a:endCxn id="3" idx="2"/>
          </p:cNvCxnSpPr>
          <p:nvPr/>
        </p:nvCxnSpPr>
        <p:spPr>
          <a:xfrm flipV="1">
            <a:off x="5221356" y="5541107"/>
            <a:ext cx="4611757" cy="675862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89C81A-0464-5441-859F-6E7CE4F098E7}"/>
              </a:ext>
            </a:extLst>
          </p:cNvPr>
          <p:cNvSpPr txBox="1"/>
          <p:nvPr/>
        </p:nvSpPr>
        <p:spPr>
          <a:xfrm>
            <a:off x="5466522" y="2835966"/>
            <a:ext cx="12192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46DD33-473C-4C49-9C61-D23C6D02481B}"/>
              </a:ext>
            </a:extLst>
          </p:cNvPr>
          <p:cNvSpPr txBox="1"/>
          <p:nvPr/>
        </p:nvSpPr>
        <p:spPr>
          <a:xfrm>
            <a:off x="3783496" y="4454427"/>
            <a:ext cx="12192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200" dirty="0"/>
              <a:t>h1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9F6BC8-9FEE-7742-8BD6-42EECE32516B}"/>
              </a:ext>
            </a:extLst>
          </p:cNvPr>
          <p:cNvSpPr txBox="1"/>
          <p:nvPr/>
        </p:nvSpPr>
        <p:spPr>
          <a:xfrm>
            <a:off x="10539042" y="4707917"/>
            <a:ext cx="12192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200" dirty="0"/>
              <a:t>h2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3B6652-0BA9-1B45-8283-3B14E96789FD}"/>
              </a:ext>
            </a:extLst>
          </p:cNvPr>
          <p:cNvSpPr txBox="1"/>
          <p:nvPr/>
        </p:nvSpPr>
        <p:spPr>
          <a:xfrm>
            <a:off x="9301494" y="3127515"/>
            <a:ext cx="12192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w2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A8702A5D-9976-CA4B-85F9-5D7E12544451}"/>
              </a:ext>
            </a:extLst>
          </p:cNvPr>
          <p:cNvSpPr/>
          <p:nvPr/>
        </p:nvSpPr>
        <p:spPr>
          <a:xfrm rot="10800000">
            <a:off x="9911095" y="4414673"/>
            <a:ext cx="483704" cy="1113182"/>
          </a:xfrm>
          <a:prstGeom prst="leftBrace">
            <a:avLst/>
          </a:prstGeom>
          <a:noFill/>
          <a:ln w="381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8B9EE725-ED7E-BA49-B451-94E4292A793F}"/>
              </a:ext>
            </a:extLst>
          </p:cNvPr>
          <p:cNvSpPr/>
          <p:nvPr/>
        </p:nvSpPr>
        <p:spPr>
          <a:xfrm rot="7045631">
            <a:off x="4935162" y="3186204"/>
            <a:ext cx="483704" cy="544891"/>
          </a:xfrm>
          <a:prstGeom prst="leftBrace">
            <a:avLst>
              <a:gd name="adj1" fmla="val 8333"/>
              <a:gd name="adj2" fmla="val 33687"/>
            </a:avLst>
          </a:prstGeom>
          <a:noFill/>
          <a:ln w="381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3098F2A2-41A7-0045-ABAD-11347DE7FEBE}"/>
              </a:ext>
            </a:extLst>
          </p:cNvPr>
          <p:cNvSpPr/>
          <p:nvPr/>
        </p:nvSpPr>
        <p:spPr>
          <a:xfrm rot="6541481">
            <a:off x="8990948" y="3118463"/>
            <a:ext cx="483704" cy="1530571"/>
          </a:xfrm>
          <a:prstGeom prst="leftBrace">
            <a:avLst/>
          </a:prstGeom>
          <a:noFill/>
          <a:ln w="381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7F470BB0-F54B-8F4F-8CE5-C650A93CD3C2}"/>
              </a:ext>
            </a:extLst>
          </p:cNvPr>
          <p:cNvSpPr/>
          <p:nvPr/>
        </p:nvSpPr>
        <p:spPr>
          <a:xfrm rot="60000">
            <a:off x="4177747" y="3619543"/>
            <a:ext cx="483704" cy="2252868"/>
          </a:xfrm>
          <a:prstGeom prst="leftBrace">
            <a:avLst/>
          </a:prstGeom>
          <a:noFill/>
          <a:ln w="381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25BDB1-4F2C-3049-AC8B-680589711CDE}"/>
              </a:ext>
            </a:extLst>
          </p:cNvPr>
          <p:cNvCxnSpPr>
            <a:cxnSpLocks/>
          </p:cNvCxnSpPr>
          <p:nvPr/>
        </p:nvCxnSpPr>
        <p:spPr>
          <a:xfrm flipV="1">
            <a:off x="4982818" y="4707917"/>
            <a:ext cx="4108173" cy="130825"/>
          </a:xfrm>
          <a:prstGeom prst="line">
            <a:avLst/>
          </a:prstGeom>
          <a:noFill/>
          <a:ln w="254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3D537D14-6FFC-AC43-B5B3-680C65E19CC6}"/>
              </a:ext>
            </a:extLst>
          </p:cNvPr>
          <p:cNvSpPr/>
          <p:nvPr/>
        </p:nvSpPr>
        <p:spPr>
          <a:xfrm rot="16080000">
            <a:off x="6888974" y="2952941"/>
            <a:ext cx="335707" cy="4088298"/>
          </a:xfrm>
          <a:prstGeom prst="leftBrace">
            <a:avLst>
              <a:gd name="adj1" fmla="val 8333"/>
              <a:gd name="adj2" fmla="val 78536"/>
            </a:avLst>
          </a:prstGeom>
          <a:noFill/>
          <a:ln w="381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D409AD-9F9E-2843-B11B-358450B06997}"/>
              </a:ext>
            </a:extLst>
          </p:cNvPr>
          <p:cNvSpPr txBox="1"/>
          <p:nvPr/>
        </p:nvSpPr>
        <p:spPr>
          <a:xfrm>
            <a:off x="8212521" y="5058523"/>
            <a:ext cx="12192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200" dirty="0"/>
              <a:t>l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63076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85872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Popular</a:t>
            </a:r>
            <a:r>
              <a:rPr lang="da-DK" dirty="0"/>
              <a:t> guide components: </a:t>
            </a:r>
            <a:r>
              <a:rPr lang="da-DK" dirty="0" err="1"/>
              <a:t>Elliptical_guide_gravity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8" y="1706399"/>
            <a:ext cx="9560263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Useful</a:t>
            </a:r>
            <a:r>
              <a:rPr lang="da-DK" dirty="0"/>
              <a:t> for </a:t>
            </a:r>
            <a:r>
              <a:rPr lang="da-DK" dirty="0" err="1"/>
              <a:t>elliptic</a:t>
            </a:r>
            <a:r>
              <a:rPr lang="da-DK" dirty="0"/>
              <a:t> and </a:t>
            </a:r>
            <a:r>
              <a:rPr lang="da-DK" dirty="0" err="1"/>
              <a:t>parabolic</a:t>
            </a:r>
            <a:r>
              <a:rPr lang="da-DK" dirty="0"/>
              <a:t> guide </a:t>
            </a:r>
            <a:r>
              <a:rPr lang="da-DK" dirty="0" err="1"/>
              <a:t>geometries</a:t>
            </a:r>
            <a:r>
              <a:rPr lang="da-DK" dirty="0"/>
              <a:t>, </a:t>
            </a:r>
            <a:r>
              <a:rPr lang="da-DK" dirty="0" err="1"/>
              <a:t>focusing</a:t>
            </a:r>
            <a:r>
              <a:rPr lang="da-DK" dirty="0"/>
              <a:t>, </a:t>
            </a:r>
            <a:r>
              <a:rPr lang="da-DK" dirty="0" err="1"/>
              <a:t>ballistic</a:t>
            </a:r>
            <a:r>
              <a:rPr lang="da-DK" dirty="0"/>
              <a:t>, coating distribution, … </a:t>
            </a:r>
          </a:p>
          <a:p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A3A8A9E-59C7-DF4F-B2CC-B9639EBE9994}"/>
              </a:ext>
            </a:extLst>
          </p:cNvPr>
          <p:cNvSpPr/>
          <p:nvPr/>
        </p:nvSpPr>
        <p:spPr>
          <a:xfrm>
            <a:off x="1586168" y="3362961"/>
            <a:ext cx="10317351" cy="1232453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591AF7-9721-054E-9ACE-AEECC20EA275}"/>
              </a:ext>
            </a:extLst>
          </p:cNvPr>
          <p:cNvSpPr/>
          <p:nvPr/>
        </p:nvSpPr>
        <p:spPr>
          <a:xfrm>
            <a:off x="1347008" y="2740106"/>
            <a:ext cx="1456168" cy="2372139"/>
          </a:xfrm>
          <a:prstGeom prst="rect">
            <a:avLst/>
          </a:prstGeom>
          <a:solidFill>
            <a:srgbClr val="FFFFFF">
              <a:alpha val="85000"/>
            </a:srgbClr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D0F0E-D392-EF41-B5FB-BD22406F8F27}"/>
              </a:ext>
            </a:extLst>
          </p:cNvPr>
          <p:cNvSpPr/>
          <p:nvPr/>
        </p:nvSpPr>
        <p:spPr>
          <a:xfrm>
            <a:off x="8908188" y="2668986"/>
            <a:ext cx="3432313" cy="2478157"/>
          </a:xfrm>
          <a:prstGeom prst="rect">
            <a:avLst/>
          </a:prstGeom>
          <a:solidFill>
            <a:srgbClr val="FFFFFF">
              <a:alpha val="85000"/>
            </a:srgbClr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162949-54B7-5E4A-8EAB-95034DCA0667}"/>
              </a:ext>
            </a:extLst>
          </p:cNvPr>
          <p:cNvCxnSpPr>
            <a:cxnSpLocks/>
          </p:cNvCxnSpPr>
          <p:nvPr/>
        </p:nvCxnSpPr>
        <p:spPr>
          <a:xfrm>
            <a:off x="1208314" y="3974737"/>
            <a:ext cx="10842172" cy="0"/>
          </a:xfrm>
          <a:prstGeom prst="line">
            <a:avLst/>
          </a:prstGeom>
          <a:noFill/>
          <a:ln w="254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921EF9-0FFC-E64D-9507-EAC9D2C6CDB2}"/>
              </a:ext>
            </a:extLst>
          </p:cNvPr>
          <p:cNvCxnSpPr>
            <a:cxnSpLocks/>
          </p:cNvCxnSpPr>
          <p:nvPr/>
        </p:nvCxnSpPr>
        <p:spPr>
          <a:xfrm>
            <a:off x="2819152" y="2930236"/>
            <a:ext cx="1" cy="1971302"/>
          </a:xfrm>
          <a:prstGeom prst="line">
            <a:avLst/>
          </a:prstGeom>
          <a:noFill/>
          <a:ln w="254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9C7B45-73E1-B044-872E-A99CFA14E40F}"/>
              </a:ext>
            </a:extLst>
          </p:cNvPr>
          <p:cNvCxnSpPr>
            <a:cxnSpLocks/>
          </p:cNvCxnSpPr>
          <p:nvPr/>
        </p:nvCxnSpPr>
        <p:spPr>
          <a:xfrm>
            <a:off x="8892212" y="2930236"/>
            <a:ext cx="0" cy="1971302"/>
          </a:xfrm>
          <a:prstGeom prst="line">
            <a:avLst/>
          </a:prstGeom>
          <a:noFill/>
          <a:ln w="254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BB908949-6A92-2E45-B19B-7F9B8CD7FD73}"/>
              </a:ext>
            </a:extLst>
          </p:cNvPr>
          <p:cNvSpPr/>
          <p:nvPr/>
        </p:nvSpPr>
        <p:spPr>
          <a:xfrm rot="16200000">
            <a:off x="5613830" y="2146617"/>
            <a:ext cx="483704" cy="6073060"/>
          </a:xfrm>
          <a:prstGeom prst="leftBrace">
            <a:avLst/>
          </a:prstGeom>
          <a:noFill/>
          <a:ln w="381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F650BCA7-91F7-4143-84A9-6D2DD905680F}"/>
              </a:ext>
            </a:extLst>
          </p:cNvPr>
          <p:cNvSpPr/>
          <p:nvPr/>
        </p:nvSpPr>
        <p:spPr>
          <a:xfrm rot="16200000">
            <a:off x="10170680" y="3716615"/>
            <a:ext cx="391569" cy="2934937"/>
          </a:xfrm>
          <a:prstGeom prst="leftBrace">
            <a:avLst/>
          </a:prstGeom>
          <a:noFill/>
          <a:ln w="381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13945B-DCA5-CD43-B22E-11C1DADF1B06}"/>
              </a:ext>
            </a:extLst>
          </p:cNvPr>
          <p:cNvCxnSpPr>
            <a:cxnSpLocks/>
          </p:cNvCxnSpPr>
          <p:nvPr/>
        </p:nvCxnSpPr>
        <p:spPr>
          <a:xfrm>
            <a:off x="11837781" y="2930236"/>
            <a:ext cx="0" cy="1989414"/>
          </a:xfrm>
          <a:prstGeom prst="line">
            <a:avLst/>
          </a:prstGeom>
          <a:noFill/>
          <a:ln w="25400" cap="flat">
            <a:solidFill>
              <a:schemeClr val="bg2">
                <a:lumMod val="60000"/>
                <a:lumOff val="40000"/>
              </a:schemeClr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F25EE4-06E7-6245-AA01-A8A7A78F8015}"/>
              </a:ext>
            </a:extLst>
          </p:cNvPr>
          <p:cNvCxnSpPr>
            <a:cxnSpLocks/>
          </p:cNvCxnSpPr>
          <p:nvPr/>
        </p:nvCxnSpPr>
        <p:spPr>
          <a:xfrm>
            <a:off x="1635727" y="2930236"/>
            <a:ext cx="0" cy="2007526"/>
          </a:xfrm>
          <a:prstGeom prst="line">
            <a:avLst/>
          </a:prstGeom>
          <a:noFill/>
          <a:ln w="25400" cap="flat">
            <a:solidFill>
              <a:schemeClr val="bg2">
                <a:lumMod val="60000"/>
                <a:lumOff val="40000"/>
              </a:schemeClr>
            </a:solidFill>
            <a:prstDash val="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Left Brace 28">
            <a:extLst>
              <a:ext uri="{FF2B5EF4-FFF2-40B4-BE49-F238E27FC236}">
                <a16:creationId xmlns:a16="http://schemas.microsoft.com/office/drawing/2014/main" id="{C70FB316-577C-A944-9209-6B2BC8B119ED}"/>
              </a:ext>
            </a:extLst>
          </p:cNvPr>
          <p:cNvSpPr/>
          <p:nvPr/>
        </p:nvSpPr>
        <p:spPr>
          <a:xfrm rot="16200000">
            <a:off x="2009893" y="4584417"/>
            <a:ext cx="434685" cy="1191725"/>
          </a:xfrm>
          <a:prstGeom prst="leftBrace">
            <a:avLst/>
          </a:prstGeom>
          <a:noFill/>
          <a:ln w="381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2C7D3F0-DA27-5C46-A485-5A4061DA2ED8}"/>
              </a:ext>
            </a:extLst>
          </p:cNvPr>
          <p:cNvSpPr/>
          <p:nvPr/>
        </p:nvSpPr>
        <p:spPr>
          <a:xfrm>
            <a:off x="1554216" y="3908065"/>
            <a:ext cx="142240" cy="142240"/>
          </a:xfrm>
          <a:prstGeom prst="ellipse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D7999F-6F53-9C4C-B097-EE233D36BEB9}"/>
              </a:ext>
            </a:extLst>
          </p:cNvPr>
          <p:cNvSpPr/>
          <p:nvPr/>
        </p:nvSpPr>
        <p:spPr>
          <a:xfrm>
            <a:off x="11761279" y="3908065"/>
            <a:ext cx="142240" cy="142240"/>
          </a:xfrm>
          <a:prstGeom prst="ellipse">
            <a:avLst/>
          </a:prstGeom>
          <a:solidFill>
            <a:srgbClr val="C0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3628C1-86B7-7143-96CD-4356620CDC58}"/>
              </a:ext>
            </a:extLst>
          </p:cNvPr>
          <p:cNvSpPr txBox="1"/>
          <p:nvPr/>
        </p:nvSpPr>
        <p:spPr>
          <a:xfrm>
            <a:off x="1625335" y="5379869"/>
            <a:ext cx="1219200" cy="792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200" dirty="0" err="1"/>
              <a:t>linxw</a:t>
            </a:r>
            <a:br>
              <a:rPr lang="da-DK" sz="2200" dirty="0"/>
            </a:br>
            <a:r>
              <a:rPr lang="da-DK" sz="2200" dirty="0" err="1"/>
              <a:t>linyh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61F617-8174-4040-B1D6-F8E24E147785}"/>
              </a:ext>
            </a:extLst>
          </p:cNvPr>
          <p:cNvSpPr txBox="1"/>
          <p:nvPr/>
        </p:nvSpPr>
        <p:spPr>
          <a:xfrm>
            <a:off x="5258773" y="5389198"/>
            <a:ext cx="1219200" cy="453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200" dirty="0"/>
              <a:t>l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92DEFE-DB72-7E42-AC18-96622A40EBC7}"/>
              </a:ext>
            </a:extLst>
          </p:cNvPr>
          <p:cNvSpPr txBox="1"/>
          <p:nvPr/>
        </p:nvSpPr>
        <p:spPr>
          <a:xfrm>
            <a:off x="9756864" y="5379869"/>
            <a:ext cx="1219200" cy="792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200" dirty="0" err="1"/>
              <a:t>loutxw</a:t>
            </a:r>
            <a:br>
              <a:rPr lang="da-DK" sz="2200" dirty="0"/>
            </a:br>
            <a:r>
              <a:rPr lang="da-DK" sz="2200" dirty="0" err="1"/>
              <a:t>loutyh</a:t>
            </a:r>
            <a:endParaRPr kumimoji="0" lang="da-DK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AC0969-3560-FC4C-BEE0-B69ECACFC1E4}"/>
              </a:ext>
            </a:extLst>
          </p:cNvPr>
          <p:cNvSpPr txBox="1"/>
          <p:nvPr/>
        </p:nvSpPr>
        <p:spPr>
          <a:xfrm>
            <a:off x="1472220" y="2134660"/>
            <a:ext cx="8284644" cy="4231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sz="2000" dirty="0" err="1"/>
              <a:t>x</a:t>
            </a:r>
            <a:r>
              <a:rPr kumimoji="0" lang="da-DK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width</a:t>
            </a:r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and </a:t>
            </a:r>
            <a:r>
              <a:rPr kumimoji="0" lang="da-DK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yheight</a:t>
            </a:r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at </a:t>
            </a:r>
            <a:r>
              <a:rPr kumimoji="0" lang="da-DK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DimensionsAt</a:t>
            </a:r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= ”</a:t>
            </a:r>
            <a:r>
              <a:rPr kumimoji="0" lang="da-DK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entrace</a:t>
            </a:r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” , ”</a:t>
            </a:r>
            <a:r>
              <a:rPr kumimoji="0" lang="da-DK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mid</a:t>
            </a:r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” or ”exit”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2D26703-9F9F-914A-8807-8A667E1BB7E3}"/>
              </a:ext>
            </a:extLst>
          </p:cNvPr>
          <p:cNvSpPr/>
          <p:nvPr/>
        </p:nvSpPr>
        <p:spPr>
          <a:xfrm>
            <a:off x="2745707" y="3904601"/>
            <a:ext cx="142240" cy="14224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25400" cap="flat">
            <a:solidFill>
              <a:schemeClr val="bg2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5BD5CD-3B8C-2B4D-8252-EBA372AA5B88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744844" y="3362961"/>
            <a:ext cx="0" cy="1232453"/>
          </a:xfrm>
          <a:prstGeom prst="straightConnector1">
            <a:avLst/>
          </a:prstGeom>
          <a:noFill/>
          <a:ln w="25400" cap="flat">
            <a:solidFill>
              <a:schemeClr val="accent1">
                <a:alpha val="40000"/>
              </a:schemeClr>
            </a:solidFill>
            <a:prstDash val="solid"/>
            <a:round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16B868A-3B9C-354D-BA9D-1676193B3C76}"/>
              </a:ext>
            </a:extLst>
          </p:cNvPr>
          <p:cNvCxnSpPr>
            <a:cxnSpLocks/>
          </p:cNvCxnSpPr>
          <p:nvPr/>
        </p:nvCxnSpPr>
        <p:spPr>
          <a:xfrm>
            <a:off x="8892212" y="3430614"/>
            <a:ext cx="0" cy="1089431"/>
          </a:xfrm>
          <a:prstGeom prst="straightConnector1">
            <a:avLst/>
          </a:prstGeom>
          <a:noFill/>
          <a:ln w="25400" cap="flat">
            <a:solidFill>
              <a:schemeClr val="accent1">
                <a:alpha val="40000"/>
              </a:schemeClr>
            </a:solidFill>
            <a:prstDash val="solid"/>
            <a:round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395A616-4F28-BA4B-9F94-155E05BBA213}"/>
              </a:ext>
            </a:extLst>
          </p:cNvPr>
          <p:cNvCxnSpPr>
            <a:cxnSpLocks/>
          </p:cNvCxnSpPr>
          <p:nvPr/>
        </p:nvCxnSpPr>
        <p:spPr>
          <a:xfrm>
            <a:off x="2813616" y="3564082"/>
            <a:ext cx="0" cy="799269"/>
          </a:xfrm>
          <a:prstGeom prst="straightConnector1">
            <a:avLst/>
          </a:prstGeom>
          <a:noFill/>
          <a:ln w="25400" cap="flat">
            <a:solidFill>
              <a:schemeClr val="accent1">
                <a:alpha val="40000"/>
              </a:schemeClr>
            </a:solidFill>
            <a:prstDash val="solid"/>
            <a:round/>
            <a:headEnd type="arrow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Freeform 47">
            <a:extLst>
              <a:ext uri="{FF2B5EF4-FFF2-40B4-BE49-F238E27FC236}">
                <a16:creationId xmlns:a16="http://schemas.microsoft.com/office/drawing/2014/main" id="{FC8F81A6-537D-B642-9D93-942815A271DB}"/>
              </a:ext>
            </a:extLst>
          </p:cNvPr>
          <p:cNvSpPr/>
          <p:nvPr/>
        </p:nvSpPr>
        <p:spPr>
          <a:xfrm>
            <a:off x="2872903" y="2568102"/>
            <a:ext cx="3975370" cy="946826"/>
          </a:xfrm>
          <a:custGeom>
            <a:avLst/>
            <a:gdLst>
              <a:gd name="connsiteX0" fmla="*/ 2724202 w 2822139"/>
              <a:gd name="connsiteY0" fmla="*/ 0 h 907915"/>
              <a:gd name="connsiteX1" fmla="*/ 2672321 w 2822139"/>
              <a:gd name="connsiteY1" fmla="*/ 505838 h 907915"/>
              <a:gd name="connsiteX2" fmla="*/ 1303964 w 2822139"/>
              <a:gd name="connsiteY2" fmla="*/ 369651 h 907915"/>
              <a:gd name="connsiteX3" fmla="*/ 195010 w 2822139"/>
              <a:gd name="connsiteY3" fmla="*/ 551234 h 907915"/>
              <a:gd name="connsiteX4" fmla="*/ 6942 w 2822139"/>
              <a:gd name="connsiteY4" fmla="*/ 907915 h 907915"/>
              <a:gd name="connsiteX0" fmla="*/ 2687902 w 2785839"/>
              <a:gd name="connsiteY0" fmla="*/ 0 h 901430"/>
              <a:gd name="connsiteX1" fmla="*/ 2636021 w 2785839"/>
              <a:gd name="connsiteY1" fmla="*/ 505838 h 901430"/>
              <a:gd name="connsiteX2" fmla="*/ 1267664 w 2785839"/>
              <a:gd name="connsiteY2" fmla="*/ 369651 h 901430"/>
              <a:gd name="connsiteX3" fmla="*/ 158710 w 2785839"/>
              <a:gd name="connsiteY3" fmla="*/ 551234 h 901430"/>
              <a:gd name="connsiteX4" fmla="*/ 16038 w 2785839"/>
              <a:gd name="connsiteY4" fmla="*/ 901430 h 901430"/>
              <a:gd name="connsiteX0" fmla="*/ 2672902 w 2770839"/>
              <a:gd name="connsiteY0" fmla="*/ 0 h 901430"/>
              <a:gd name="connsiteX1" fmla="*/ 2621021 w 2770839"/>
              <a:gd name="connsiteY1" fmla="*/ 505838 h 901430"/>
              <a:gd name="connsiteX2" fmla="*/ 1252664 w 2770839"/>
              <a:gd name="connsiteY2" fmla="*/ 369651 h 901430"/>
              <a:gd name="connsiteX3" fmla="*/ 325293 w 2770839"/>
              <a:gd name="connsiteY3" fmla="*/ 544749 h 901430"/>
              <a:gd name="connsiteX4" fmla="*/ 1038 w 2770839"/>
              <a:gd name="connsiteY4" fmla="*/ 901430 h 901430"/>
              <a:gd name="connsiteX0" fmla="*/ 2672425 w 2770362"/>
              <a:gd name="connsiteY0" fmla="*/ 0 h 901430"/>
              <a:gd name="connsiteX1" fmla="*/ 2620544 w 2770362"/>
              <a:gd name="connsiteY1" fmla="*/ 505838 h 901430"/>
              <a:gd name="connsiteX2" fmla="*/ 1252187 w 2770362"/>
              <a:gd name="connsiteY2" fmla="*/ 369651 h 901430"/>
              <a:gd name="connsiteX3" fmla="*/ 448033 w 2770362"/>
              <a:gd name="connsiteY3" fmla="*/ 564204 h 901430"/>
              <a:gd name="connsiteX4" fmla="*/ 561 w 2770362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47472 w 2769801"/>
              <a:gd name="connsiteY3" fmla="*/ 564204 h 901430"/>
              <a:gd name="connsiteX4" fmla="*/ 0 w 2769801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47472 w 2769801"/>
              <a:gd name="connsiteY3" fmla="*/ 564204 h 901430"/>
              <a:gd name="connsiteX4" fmla="*/ 0 w 2769801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73413 w 2769801"/>
              <a:gd name="connsiteY3" fmla="*/ 492868 h 901430"/>
              <a:gd name="connsiteX4" fmla="*/ 0 w 2769801"/>
              <a:gd name="connsiteY4" fmla="*/ 901430 h 901430"/>
              <a:gd name="connsiteX0" fmla="*/ 2671864 w 2769373"/>
              <a:gd name="connsiteY0" fmla="*/ 0 h 901430"/>
              <a:gd name="connsiteX1" fmla="*/ 2619983 w 2769373"/>
              <a:gd name="connsiteY1" fmla="*/ 505838 h 901430"/>
              <a:gd name="connsiteX2" fmla="*/ 1258111 w 2769373"/>
              <a:gd name="connsiteY2" fmla="*/ 415046 h 901430"/>
              <a:gd name="connsiteX3" fmla="*/ 473413 w 2769373"/>
              <a:gd name="connsiteY3" fmla="*/ 492868 h 901430"/>
              <a:gd name="connsiteX4" fmla="*/ 0 w 2769373"/>
              <a:gd name="connsiteY4" fmla="*/ 901430 h 901430"/>
              <a:gd name="connsiteX0" fmla="*/ 3975370 w 3981391"/>
              <a:gd name="connsiteY0" fmla="*/ 0 h 946826"/>
              <a:gd name="connsiteX1" fmla="*/ 2619983 w 3981391"/>
              <a:gd name="connsiteY1" fmla="*/ 551234 h 946826"/>
              <a:gd name="connsiteX2" fmla="*/ 1258111 w 3981391"/>
              <a:gd name="connsiteY2" fmla="*/ 460442 h 946826"/>
              <a:gd name="connsiteX3" fmla="*/ 473413 w 3981391"/>
              <a:gd name="connsiteY3" fmla="*/ 538264 h 946826"/>
              <a:gd name="connsiteX4" fmla="*/ 0 w 3981391"/>
              <a:gd name="connsiteY4" fmla="*/ 946826 h 946826"/>
              <a:gd name="connsiteX0" fmla="*/ 3975370 w 3985571"/>
              <a:gd name="connsiteY0" fmla="*/ 0 h 946826"/>
              <a:gd name="connsiteX1" fmla="*/ 3060970 w 3985571"/>
              <a:gd name="connsiteY1" fmla="*/ 596630 h 946826"/>
              <a:gd name="connsiteX2" fmla="*/ 1258111 w 3985571"/>
              <a:gd name="connsiteY2" fmla="*/ 460442 h 946826"/>
              <a:gd name="connsiteX3" fmla="*/ 473413 w 3985571"/>
              <a:gd name="connsiteY3" fmla="*/ 538264 h 946826"/>
              <a:gd name="connsiteX4" fmla="*/ 0 w 3985571"/>
              <a:gd name="connsiteY4" fmla="*/ 946826 h 946826"/>
              <a:gd name="connsiteX0" fmla="*/ 3975370 w 3975370"/>
              <a:gd name="connsiteY0" fmla="*/ 0 h 946826"/>
              <a:gd name="connsiteX1" fmla="*/ 3060970 w 3975370"/>
              <a:gd name="connsiteY1" fmla="*/ 596630 h 946826"/>
              <a:gd name="connsiteX2" fmla="*/ 1258111 w 3975370"/>
              <a:gd name="connsiteY2" fmla="*/ 460442 h 946826"/>
              <a:gd name="connsiteX3" fmla="*/ 473413 w 3975370"/>
              <a:gd name="connsiteY3" fmla="*/ 538264 h 946826"/>
              <a:gd name="connsiteX4" fmla="*/ 0 w 3975370"/>
              <a:gd name="connsiteY4" fmla="*/ 946826 h 94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5370" h="946826">
                <a:moveTo>
                  <a:pt x="3975370" y="0"/>
                </a:moveTo>
                <a:cubicBezTo>
                  <a:pt x="3964020" y="325876"/>
                  <a:pt x="3513846" y="519890"/>
                  <a:pt x="3060970" y="596630"/>
                </a:cubicBezTo>
                <a:cubicBezTo>
                  <a:pt x="2608094" y="673370"/>
                  <a:pt x="1689370" y="470170"/>
                  <a:pt x="1258111" y="460442"/>
                </a:cubicBezTo>
                <a:cubicBezTo>
                  <a:pt x="826852" y="450714"/>
                  <a:pt x="683098" y="457200"/>
                  <a:pt x="473413" y="538264"/>
                </a:cubicBezTo>
                <a:cubicBezTo>
                  <a:pt x="263728" y="619328"/>
                  <a:pt x="96196" y="729034"/>
                  <a:pt x="0" y="946826"/>
                </a:cubicBezTo>
              </a:path>
            </a:pathLst>
          </a:custGeom>
          <a:noFill/>
          <a:ln w="25400" cap="flat">
            <a:solidFill>
              <a:schemeClr val="bg2">
                <a:lumMod val="60000"/>
                <a:lumOff val="40000"/>
                <a:alpha val="8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E72F3760-7417-AC45-B971-4430A85829A6}"/>
              </a:ext>
            </a:extLst>
          </p:cNvPr>
          <p:cNvSpPr/>
          <p:nvPr/>
        </p:nvSpPr>
        <p:spPr>
          <a:xfrm>
            <a:off x="6736101" y="2557853"/>
            <a:ext cx="1142131" cy="758758"/>
          </a:xfrm>
          <a:custGeom>
            <a:avLst/>
            <a:gdLst>
              <a:gd name="connsiteX0" fmla="*/ 2724202 w 2822139"/>
              <a:gd name="connsiteY0" fmla="*/ 0 h 907915"/>
              <a:gd name="connsiteX1" fmla="*/ 2672321 w 2822139"/>
              <a:gd name="connsiteY1" fmla="*/ 505838 h 907915"/>
              <a:gd name="connsiteX2" fmla="*/ 1303964 w 2822139"/>
              <a:gd name="connsiteY2" fmla="*/ 369651 h 907915"/>
              <a:gd name="connsiteX3" fmla="*/ 195010 w 2822139"/>
              <a:gd name="connsiteY3" fmla="*/ 551234 h 907915"/>
              <a:gd name="connsiteX4" fmla="*/ 6942 w 2822139"/>
              <a:gd name="connsiteY4" fmla="*/ 907915 h 907915"/>
              <a:gd name="connsiteX0" fmla="*/ 2687902 w 2785839"/>
              <a:gd name="connsiteY0" fmla="*/ 0 h 901430"/>
              <a:gd name="connsiteX1" fmla="*/ 2636021 w 2785839"/>
              <a:gd name="connsiteY1" fmla="*/ 505838 h 901430"/>
              <a:gd name="connsiteX2" fmla="*/ 1267664 w 2785839"/>
              <a:gd name="connsiteY2" fmla="*/ 369651 h 901430"/>
              <a:gd name="connsiteX3" fmla="*/ 158710 w 2785839"/>
              <a:gd name="connsiteY3" fmla="*/ 551234 h 901430"/>
              <a:gd name="connsiteX4" fmla="*/ 16038 w 2785839"/>
              <a:gd name="connsiteY4" fmla="*/ 901430 h 901430"/>
              <a:gd name="connsiteX0" fmla="*/ 2672902 w 2770839"/>
              <a:gd name="connsiteY0" fmla="*/ 0 h 901430"/>
              <a:gd name="connsiteX1" fmla="*/ 2621021 w 2770839"/>
              <a:gd name="connsiteY1" fmla="*/ 505838 h 901430"/>
              <a:gd name="connsiteX2" fmla="*/ 1252664 w 2770839"/>
              <a:gd name="connsiteY2" fmla="*/ 369651 h 901430"/>
              <a:gd name="connsiteX3" fmla="*/ 325293 w 2770839"/>
              <a:gd name="connsiteY3" fmla="*/ 544749 h 901430"/>
              <a:gd name="connsiteX4" fmla="*/ 1038 w 2770839"/>
              <a:gd name="connsiteY4" fmla="*/ 901430 h 901430"/>
              <a:gd name="connsiteX0" fmla="*/ 2672425 w 2770362"/>
              <a:gd name="connsiteY0" fmla="*/ 0 h 901430"/>
              <a:gd name="connsiteX1" fmla="*/ 2620544 w 2770362"/>
              <a:gd name="connsiteY1" fmla="*/ 505838 h 901430"/>
              <a:gd name="connsiteX2" fmla="*/ 1252187 w 2770362"/>
              <a:gd name="connsiteY2" fmla="*/ 369651 h 901430"/>
              <a:gd name="connsiteX3" fmla="*/ 448033 w 2770362"/>
              <a:gd name="connsiteY3" fmla="*/ 564204 h 901430"/>
              <a:gd name="connsiteX4" fmla="*/ 561 w 2770362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47472 w 2769801"/>
              <a:gd name="connsiteY3" fmla="*/ 564204 h 901430"/>
              <a:gd name="connsiteX4" fmla="*/ 0 w 2769801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47472 w 2769801"/>
              <a:gd name="connsiteY3" fmla="*/ 564204 h 901430"/>
              <a:gd name="connsiteX4" fmla="*/ 0 w 2769801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73413 w 2769801"/>
              <a:gd name="connsiteY3" fmla="*/ 492868 h 901430"/>
              <a:gd name="connsiteX4" fmla="*/ 0 w 2769801"/>
              <a:gd name="connsiteY4" fmla="*/ 901430 h 901430"/>
              <a:gd name="connsiteX0" fmla="*/ 2671864 w 2769373"/>
              <a:gd name="connsiteY0" fmla="*/ 0 h 901430"/>
              <a:gd name="connsiteX1" fmla="*/ 2619983 w 2769373"/>
              <a:gd name="connsiteY1" fmla="*/ 505838 h 901430"/>
              <a:gd name="connsiteX2" fmla="*/ 1258111 w 2769373"/>
              <a:gd name="connsiteY2" fmla="*/ 415046 h 901430"/>
              <a:gd name="connsiteX3" fmla="*/ 473413 w 2769373"/>
              <a:gd name="connsiteY3" fmla="*/ 492868 h 901430"/>
              <a:gd name="connsiteX4" fmla="*/ 0 w 2769373"/>
              <a:gd name="connsiteY4" fmla="*/ 901430 h 901430"/>
              <a:gd name="connsiteX0" fmla="*/ 3975370 w 3981391"/>
              <a:gd name="connsiteY0" fmla="*/ 0 h 946826"/>
              <a:gd name="connsiteX1" fmla="*/ 2619983 w 3981391"/>
              <a:gd name="connsiteY1" fmla="*/ 551234 h 946826"/>
              <a:gd name="connsiteX2" fmla="*/ 1258111 w 3981391"/>
              <a:gd name="connsiteY2" fmla="*/ 460442 h 946826"/>
              <a:gd name="connsiteX3" fmla="*/ 473413 w 3981391"/>
              <a:gd name="connsiteY3" fmla="*/ 538264 h 946826"/>
              <a:gd name="connsiteX4" fmla="*/ 0 w 3981391"/>
              <a:gd name="connsiteY4" fmla="*/ 946826 h 946826"/>
              <a:gd name="connsiteX0" fmla="*/ 3975370 w 3985571"/>
              <a:gd name="connsiteY0" fmla="*/ 0 h 946826"/>
              <a:gd name="connsiteX1" fmla="*/ 3060970 w 3985571"/>
              <a:gd name="connsiteY1" fmla="*/ 596630 h 946826"/>
              <a:gd name="connsiteX2" fmla="*/ 1258111 w 3985571"/>
              <a:gd name="connsiteY2" fmla="*/ 460442 h 946826"/>
              <a:gd name="connsiteX3" fmla="*/ 473413 w 3985571"/>
              <a:gd name="connsiteY3" fmla="*/ 538264 h 946826"/>
              <a:gd name="connsiteX4" fmla="*/ 0 w 3985571"/>
              <a:gd name="connsiteY4" fmla="*/ 946826 h 946826"/>
              <a:gd name="connsiteX0" fmla="*/ 3975370 w 3975370"/>
              <a:gd name="connsiteY0" fmla="*/ 0 h 946826"/>
              <a:gd name="connsiteX1" fmla="*/ 3060970 w 3975370"/>
              <a:gd name="connsiteY1" fmla="*/ 596630 h 946826"/>
              <a:gd name="connsiteX2" fmla="*/ 1258111 w 3975370"/>
              <a:gd name="connsiteY2" fmla="*/ 460442 h 946826"/>
              <a:gd name="connsiteX3" fmla="*/ 473413 w 3975370"/>
              <a:gd name="connsiteY3" fmla="*/ 538264 h 946826"/>
              <a:gd name="connsiteX4" fmla="*/ 0 w 3975370"/>
              <a:gd name="connsiteY4" fmla="*/ 946826 h 946826"/>
              <a:gd name="connsiteX0" fmla="*/ 3566856 w 3566856"/>
              <a:gd name="connsiteY0" fmla="*/ 0 h 758758"/>
              <a:gd name="connsiteX1" fmla="*/ 2652456 w 3566856"/>
              <a:gd name="connsiteY1" fmla="*/ 596630 h 758758"/>
              <a:gd name="connsiteX2" fmla="*/ 849597 w 3566856"/>
              <a:gd name="connsiteY2" fmla="*/ 460442 h 758758"/>
              <a:gd name="connsiteX3" fmla="*/ 64899 w 3566856"/>
              <a:gd name="connsiteY3" fmla="*/ 538264 h 758758"/>
              <a:gd name="connsiteX4" fmla="*/ 2457903 w 3566856"/>
              <a:gd name="connsiteY4" fmla="*/ 758758 h 758758"/>
              <a:gd name="connsiteX0" fmla="*/ 2717538 w 2717538"/>
              <a:gd name="connsiteY0" fmla="*/ 0 h 758758"/>
              <a:gd name="connsiteX1" fmla="*/ 1803138 w 2717538"/>
              <a:gd name="connsiteY1" fmla="*/ 596630 h 758758"/>
              <a:gd name="connsiteX2" fmla="*/ 279 w 2717538"/>
              <a:gd name="connsiteY2" fmla="*/ 460442 h 758758"/>
              <a:gd name="connsiteX3" fmla="*/ 1939326 w 2717538"/>
              <a:gd name="connsiteY3" fmla="*/ 577174 h 758758"/>
              <a:gd name="connsiteX4" fmla="*/ 1608585 w 2717538"/>
              <a:gd name="connsiteY4" fmla="*/ 758758 h 758758"/>
              <a:gd name="connsiteX0" fmla="*/ 1108953 w 1108953"/>
              <a:gd name="connsiteY0" fmla="*/ 0 h 758758"/>
              <a:gd name="connsiteX1" fmla="*/ 194553 w 1108953"/>
              <a:gd name="connsiteY1" fmla="*/ 596630 h 758758"/>
              <a:gd name="connsiteX2" fmla="*/ 823609 w 1108953"/>
              <a:gd name="connsiteY2" fmla="*/ 453957 h 758758"/>
              <a:gd name="connsiteX3" fmla="*/ 330741 w 1108953"/>
              <a:gd name="connsiteY3" fmla="*/ 577174 h 758758"/>
              <a:gd name="connsiteX4" fmla="*/ 0 w 1108953"/>
              <a:gd name="connsiteY4" fmla="*/ 758758 h 758758"/>
              <a:gd name="connsiteX0" fmla="*/ 1108953 w 1127782"/>
              <a:gd name="connsiteY0" fmla="*/ 0 h 758758"/>
              <a:gd name="connsiteX1" fmla="*/ 1108953 w 1127782"/>
              <a:gd name="connsiteY1" fmla="*/ 512324 h 758758"/>
              <a:gd name="connsiteX2" fmla="*/ 823609 w 1127782"/>
              <a:gd name="connsiteY2" fmla="*/ 453957 h 758758"/>
              <a:gd name="connsiteX3" fmla="*/ 330741 w 1127782"/>
              <a:gd name="connsiteY3" fmla="*/ 577174 h 758758"/>
              <a:gd name="connsiteX4" fmla="*/ 0 w 1127782"/>
              <a:gd name="connsiteY4" fmla="*/ 758758 h 758758"/>
              <a:gd name="connsiteX0" fmla="*/ 1108953 w 1127782"/>
              <a:gd name="connsiteY0" fmla="*/ 0 h 758758"/>
              <a:gd name="connsiteX1" fmla="*/ 1108953 w 1127782"/>
              <a:gd name="connsiteY1" fmla="*/ 512324 h 758758"/>
              <a:gd name="connsiteX2" fmla="*/ 823609 w 1127782"/>
              <a:gd name="connsiteY2" fmla="*/ 453957 h 758758"/>
              <a:gd name="connsiteX3" fmla="*/ 265890 w 1127782"/>
              <a:gd name="connsiteY3" fmla="*/ 479898 h 758758"/>
              <a:gd name="connsiteX4" fmla="*/ 0 w 1127782"/>
              <a:gd name="connsiteY4" fmla="*/ 758758 h 758758"/>
              <a:gd name="connsiteX0" fmla="*/ 1108953 w 1127782"/>
              <a:gd name="connsiteY0" fmla="*/ 0 h 758758"/>
              <a:gd name="connsiteX1" fmla="*/ 1108953 w 1127782"/>
              <a:gd name="connsiteY1" fmla="*/ 512324 h 758758"/>
              <a:gd name="connsiteX2" fmla="*/ 823609 w 1127782"/>
              <a:gd name="connsiteY2" fmla="*/ 453957 h 758758"/>
              <a:gd name="connsiteX3" fmla="*/ 142673 w 1127782"/>
              <a:gd name="connsiteY3" fmla="*/ 479898 h 758758"/>
              <a:gd name="connsiteX4" fmla="*/ 0 w 1127782"/>
              <a:gd name="connsiteY4" fmla="*/ 758758 h 758758"/>
              <a:gd name="connsiteX0" fmla="*/ 1108953 w 1136369"/>
              <a:gd name="connsiteY0" fmla="*/ 0 h 758758"/>
              <a:gd name="connsiteX1" fmla="*/ 1108953 w 1136369"/>
              <a:gd name="connsiteY1" fmla="*/ 512324 h 758758"/>
              <a:gd name="connsiteX2" fmla="*/ 706877 w 1136369"/>
              <a:gd name="connsiteY2" fmla="*/ 486383 h 758758"/>
              <a:gd name="connsiteX3" fmla="*/ 142673 w 1136369"/>
              <a:gd name="connsiteY3" fmla="*/ 479898 h 758758"/>
              <a:gd name="connsiteX4" fmla="*/ 0 w 1136369"/>
              <a:gd name="connsiteY4" fmla="*/ 758758 h 758758"/>
              <a:gd name="connsiteX0" fmla="*/ 1108953 w 1178073"/>
              <a:gd name="connsiteY0" fmla="*/ 0 h 758758"/>
              <a:gd name="connsiteX1" fmla="*/ 1108953 w 1178073"/>
              <a:gd name="connsiteY1" fmla="*/ 512324 h 758758"/>
              <a:gd name="connsiteX2" fmla="*/ 142673 w 1178073"/>
              <a:gd name="connsiteY2" fmla="*/ 479898 h 758758"/>
              <a:gd name="connsiteX3" fmla="*/ 0 w 1178073"/>
              <a:gd name="connsiteY3" fmla="*/ 758758 h 758758"/>
              <a:gd name="connsiteX0" fmla="*/ 1108953 w 1108953"/>
              <a:gd name="connsiteY0" fmla="*/ 0 h 758758"/>
              <a:gd name="connsiteX1" fmla="*/ 933855 w 1108953"/>
              <a:gd name="connsiteY1" fmla="*/ 564205 h 758758"/>
              <a:gd name="connsiteX2" fmla="*/ 142673 w 1108953"/>
              <a:gd name="connsiteY2" fmla="*/ 479898 h 758758"/>
              <a:gd name="connsiteX3" fmla="*/ 0 w 1108953"/>
              <a:gd name="connsiteY3" fmla="*/ 758758 h 758758"/>
              <a:gd name="connsiteX0" fmla="*/ 1108953 w 1108953"/>
              <a:gd name="connsiteY0" fmla="*/ 0 h 758758"/>
              <a:gd name="connsiteX1" fmla="*/ 843064 w 1108953"/>
              <a:gd name="connsiteY1" fmla="*/ 577175 h 758758"/>
              <a:gd name="connsiteX2" fmla="*/ 142673 w 1108953"/>
              <a:gd name="connsiteY2" fmla="*/ 479898 h 758758"/>
              <a:gd name="connsiteX3" fmla="*/ 0 w 1108953"/>
              <a:gd name="connsiteY3" fmla="*/ 758758 h 758758"/>
              <a:gd name="connsiteX0" fmla="*/ 1110808 w 1110808"/>
              <a:gd name="connsiteY0" fmla="*/ 0 h 758758"/>
              <a:gd name="connsiteX1" fmla="*/ 844919 w 1110808"/>
              <a:gd name="connsiteY1" fmla="*/ 577175 h 758758"/>
              <a:gd name="connsiteX2" fmla="*/ 144528 w 1110808"/>
              <a:gd name="connsiteY2" fmla="*/ 479898 h 758758"/>
              <a:gd name="connsiteX3" fmla="*/ 1855 w 1110808"/>
              <a:gd name="connsiteY3" fmla="*/ 758758 h 758758"/>
              <a:gd name="connsiteX0" fmla="*/ 1142309 w 1142309"/>
              <a:gd name="connsiteY0" fmla="*/ 0 h 758758"/>
              <a:gd name="connsiteX1" fmla="*/ 876420 w 1142309"/>
              <a:gd name="connsiteY1" fmla="*/ 577175 h 758758"/>
              <a:gd name="connsiteX2" fmla="*/ 176029 w 1142309"/>
              <a:gd name="connsiteY2" fmla="*/ 479898 h 758758"/>
              <a:gd name="connsiteX3" fmla="*/ 931 w 1142309"/>
              <a:gd name="connsiteY3" fmla="*/ 758758 h 758758"/>
              <a:gd name="connsiteX0" fmla="*/ 1141775 w 1141775"/>
              <a:gd name="connsiteY0" fmla="*/ 0 h 758758"/>
              <a:gd name="connsiteX1" fmla="*/ 875886 w 1141775"/>
              <a:gd name="connsiteY1" fmla="*/ 577175 h 758758"/>
              <a:gd name="connsiteX2" fmla="*/ 240346 w 1141775"/>
              <a:gd name="connsiteY2" fmla="*/ 486384 h 758758"/>
              <a:gd name="connsiteX3" fmla="*/ 397 w 1141775"/>
              <a:gd name="connsiteY3" fmla="*/ 758758 h 758758"/>
              <a:gd name="connsiteX0" fmla="*/ 1151125 w 1151125"/>
              <a:gd name="connsiteY0" fmla="*/ 0 h 758758"/>
              <a:gd name="connsiteX1" fmla="*/ 885236 w 1151125"/>
              <a:gd name="connsiteY1" fmla="*/ 577175 h 758758"/>
              <a:gd name="connsiteX2" fmla="*/ 249696 w 1151125"/>
              <a:gd name="connsiteY2" fmla="*/ 486384 h 758758"/>
              <a:gd name="connsiteX3" fmla="*/ 9747 w 1151125"/>
              <a:gd name="connsiteY3" fmla="*/ 758758 h 758758"/>
              <a:gd name="connsiteX0" fmla="*/ 1141768 w 1141768"/>
              <a:gd name="connsiteY0" fmla="*/ 0 h 758758"/>
              <a:gd name="connsiteX1" fmla="*/ 875879 w 1141768"/>
              <a:gd name="connsiteY1" fmla="*/ 577175 h 758758"/>
              <a:gd name="connsiteX2" fmla="*/ 402466 w 1141768"/>
              <a:gd name="connsiteY2" fmla="*/ 492869 h 758758"/>
              <a:gd name="connsiteX3" fmla="*/ 390 w 1141768"/>
              <a:gd name="connsiteY3" fmla="*/ 758758 h 758758"/>
              <a:gd name="connsiteX0" fmla="*/ 1141535 w 1141535"/>
              <a:gd name="connsiteY0" fmla="*/ 0 h 758758"/>
              <a:gd name="connsiteX1" fmla="*/ 843220 w 1141535"/>
              <a:gd name="connsiteY1" fmla="*/ 654997 h 758758"/>
              <a:gd name="connsiteX2" fmla="*/ 402233 w 1141535"/>
              <a:gd name="connsiteY2" fmla="*/ 492869 h 758758"/>
              <a:gd name="connsiteX3" fmla="*/ 157 w 1141535"/>
              <a:gd name="connsiteY3" fmla="*/ 758758 h 758758"/>
              <a:gd name="connsiteX0" fmla="*/ 1141535 w 1141535"/>
              <a:gd name="connsiteY0" fmla="*/ 0 h 758758"/>
              <a:gd name="connsiteX1" fmla="*/ 843220 w 1141535"/>
              <a:gd name="connsiteY1" fmla="*/ 654997 h 758758"/>
              <a:gd name="connsiteX2" fmla="*/ 402233 w 1141535"/>
              <a:gd name="connsiteY2" fmla="*/ 492869 h 758758"/>
              <a:gd name="connsiteX3" fmla="*/ 157 w 1141535"/>
              <a:gd name="connsiteY3" fmla="*/ 758758 h 758758"/>
              <a:gd name="connsiteX0" fmla="*/ 1141524 w 1141524"/>
              <a:gd name="connsiteY0" fmla="*/ 0 h 758758"/>
              <a:gd name="connsiteX1" fmla="*/ 719992 w 1141524"/>
              <a:gd name="connsiteY1" fmla="*/ 674453 h 758758"/>
              <a:gd name="connsiteX2" fmla="*/ 402222 w 1141524"/>
              <a:gd name="connsiteY2" fmla="*/ 492869 h 758758"/>
              <a:gd name="connsiteX3" fmla="*/ 146 w 1141524"/>
              <a:gd name="connsiteY3" fmla="*/ 758758 h 758758"/>
              <a:gd name="connsiteX0" fmla="*/ 1141627 w 1141627"/>
              <a:gd name="connsiteY0" fmla="*/ 0 h 758758"/>
              <a:gd name="connsiteX1" fmla="*/ 720095 w 1141627"/>
              <a:gd name="connsiteY1" fmla="*/ 674453 h 758758"/>
              <a:gd name="connsiteX2" fmla="*/ 279108 w 1141627"/>
              <a:gd name="connsiteY2" fmla="*/ 486384 h 758758"/>
              <a:gd name="connsiteX3" fmla="*/ 249 w 1141627"/>
              <a:gd name="connsiteY3" fmla="*/ 758758 h 758758"/>
              <a:gd name="connsiteX0" fmla="*/ 1141639 w 1141639"/>
              <a:gd name="connsiteY0" fmla="*/ 0 h 758758"/>
              <a:gd name="connsiteX1" fmla="*/ 771988 w 1141639"/>
              <a:gd name="connsiteY1" fmla="*/ 596631 h 758758"/>
              <a:gd name="connsiteX2" fmla="*/ 279120 w 1141639"/>
              <a:gd name="connsiteY2" fmla="*/ 486384 h 758758"/>
              <a:gd name="connsiteX3" fmla="*/ 261 w 1141639"/>
              <a:gd name="connsiteY3" fmla="*/ 758758 h 758758"/>
              <a:gd name="connsiteX0" fmla="*/ 1141759 w 1141759"/>
              <a:gd name="connsiteY0" fmla="*/ 0 h 758758"/>
              <a:gd name="connsiteX1" fmla="*/ 772108 w 1141759"/>
              <a:gd name="connsiteY1" fmla="*/ 596631 h 758758"/>
              <a:gd name="connsiteX2" fmla="*/ 227359 w 1141759"/>
              <a:gd name="connsiteY2" fmla="*/ 473414 h 758758"/>
              <a:gd name="connsiteX3" fmla="*/ 381 w 1141759"/>
              <a:gd name="connsiteY3" fmla="*/ 758758 h 758758"/>
              <a:gd name="connsiteX0" fmla="*/ 1141740 w 1141740"/>
              <a:gd name="connsiteY0" fmla="*/ 0 h 758758"/>
              <a:gd name="connsiteX1" fmla="*/ 772089 w 1141740"/>
              <a:gd name="connsiteY1" fmla="*/ 596631 h 758758"/>
              <a:gd name="connsiteX2" fmla="*/ 227340 w 1141740"/>
              <a:gd name="connsiteY2" fmla="*/ 473414 h 758758"/>
              <a:gd name="connsiteX3" fmla="*/ 362 w 1141740"/>
              <a:gd name="connsiteY3" fmla="*/ 758758 h 758758"/>
              <a:gd name="connsiteX0" fmla="*/ 1142131 w 1142131"/>
              <a:gd name="connsiteY0" fmla="*/ 0 h 758758"/>
              <a:gd name="connsiteX1" fmla="*/ 772480 w 1142131"/>
              <a:gd name="connsiteY1" fmla="*/ 596631 h 758758"/>
              <a:gd name="connsiteX2" fmla="*/ 227731 w 1142131"/>
              <a:gd name="connsiteY2" fmla="*/ 473414 h 758758"/>
              <a:gd name="connsiteX3" fmla="*/ 753 w 1142131"/>
              <a:gd name="connsiteY3" fmla="*/ 758758 h 75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2131" h="758758">
                <a:moveTo>
                  <a:pt x="1142131" y="0"/>
                </a:moveTo>
                <a:cubicBezTo>
                  <a:pt x="1130781" y="325876"/>
                  <a:pt x="924880" y="517729"/>
                  <a:pt x="772480" y="596631"/>
                </a:cubicBezTo>
                <a:cubicBezTo>
                  <a:pt x="620080" y="675533"/>
                  <a:pt x="414718" y="472333"/>
                  <a:pt x="227731" y="473414"/>
                </a:cubicBezTo>
                <a:cubicBezTo>
                  <a:pt x="40744" y="474495"/>
                  <a:pt x="-6813" y="450174"/>
                  <a:pt x="753" y="758758"/>
                </a:cubicBezTo>
              </a:path>
            </a:pathLst>
          </a:custGeom>
          <a:noFill/>
          <a:ln w="25400" cap="flat">
            <a:solidFill>
              <a:schemeClr val="bg2">
                <a:lumMod val="60000"/>
                <a:lumOff val="40000"/>
                <a:alpha val="8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AB8669A1-04B2-D342-93D0-AA8CD890A6AA}"/>
              </a:ext>
            </a:extLst>
          </p:cNvPr>
          <p:cNvSpPr/>
          <p:nvPr/>
        </p:nvSpPr>
        <p:spPr>
          <a:xfrm>
            <a:off x="8891918" y="2550857"/>
            <a:ext cx="325126" cy="810639"/>
          </a:xfrm>
          <a:custGeom>
            <a:avLst/>
            <a:gdLst>
              <a:gd name="connsiteX0" fmla="*/ 2724202 w 2822139"/>
              <a:gd name="connsiteY0" fmla="*/ 0 h 907915"/>
              <a:gd name="connsiteX1" fmla="*/ 2672321 w 2822139"/>
              <a:gd name="connsiteY1" fmla="*/ 505838 h 907915"/>
              <a:gd name="connsiteX2" fmla="*/ 1303964 w 2822139"/>
              <a:gd name="connsiteY2" fmla="*/ 369651 h 907915"/>
              <a:gd name="connsiteX3" fmla="*/ 195010 w 2822139"/>
              <a:gd name="connsiteY3" fmla="*/ 551234 h 907915"/>
              <a:gd name="connsiteX4" fmla="*/ 6942 w 2822139"/>
              <a:gd name="connsiteY4" fmla="*/ 907915 h 907915"/>
              <a:gd name="connsiteX0" fmla="*/ 2687902 w 2785839"/>
              <a:gd name="connsiteY0" fmla="*/ 0 h 901430"/>
              <a:gd name="connsiteX1" fmla="*/ 2636021 w 2785839"/>
              <a:gd name="connsiteY1" fmla="*/ 505838 h 901430"/>
              <a:gd name="connsiteX2" fmla="*/ 1267664 w 2785839"/>
              <a:gd name="connsiteY2" fmla="*/ 369651 h 901430"/>
              <a:gd name="connsiteX3" fmla="*/ 158710 w 2785839"/>
              <a:gd name="connsiteY3" fmla="*/ 551234 h 901430"/>
              <a:gd name="connsiteX4" fmla="*/ 16038 w 2785839"/>
              <a:gd name="connsiteY4" fmla="*/ 901430 h 901430"/>
              <a:gd name="connsiteX0" fmla="*/ 2672902 w 2770839"/>
              <a:gd name="connsiteY0" fmla="*/ 0 h 901430"/>
              <a:gd name="connsiteX1" fmla="*/ 2621021 w 2770839"/>
              <a:gd name="connsiteY1" fmla="*/ 505838 h 901430"/>
              <a:gd name="connsiteX2" fmla="*/ 1252664 w 2770839"/>
              <a:gd name="connsiteY2" fmla="*/ 369651 h 901430"/>
              <a:gd name="connsiteX3" fmla="*/ 325293 w 2770839"/>
              <a:gd name="connsiteY3" fmla="*/ 544749 h 901430"/>
              <a:gd name="connsiteX4" fmla="*/ 1038 w 2770839"/>
              <a:gd name="connsiteY4" fmla="*/ 901430 h 901430"/>
              <a:gd name="connsiteX0" fmla="*/ 2672425 w 2770362"/>
              <a:gd name="connsiteY0" fmla="*/ 0 h 901430"/>
              <a:gd name="connsiteX1" fmla="*/ 2620544 w 2770362"/>
              <a:gd name="connsiteY1" fmla="*/ 505838 h 901430"/>
              <a:gd name="connsiteX2" fmla="*/ 1252187 w 2770362"/>
              <a:gd name="connsiteY2" fmla="*/ 369651 h 901430"/>
              <a:gd name="connsiteX3" fmla="*/ 448033 w 2770362"/>
              <a:gd name="connsiteY3" fmla="*/ 564204 h 901430"/>
              <a:gd name="connsiteX4" fmla="*/ 561 w 2770362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47472 w 2769801"/>
              <a:gd name="connsiteY3" fmla="*/ 564204 h 901430"/>
              <a:gd name="connsiteX4" fmla="*/ 0 w 2769801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47472 w 2769801"/>
              <a:gd name="connsiteY3" fmla="*/ 564204 h 901430"/>
              <a:gd name="connsiteX4" fmla="*/ 0 w 2769801"/>
              <a:gd name="connsiteY4" fmla="*/ 901430 h 901430"/>
              <a:gd name="connsiteX0" fmla="*/ 2671864 w 2769801"/>
              <a:gd name="connsiteY0" fmla="*/ 0 h 901430"/>
              <a:gd name="connsiteX1" fmla="*/ 2619983 w 2769801"/>
              <a:gd name="connsiteY1" fmla="*/ 505838 h 901430"/>
              <a:gd name="connsiteX2" fmla="*/ 1251626 w 2769801"/>
              <a:gd name="connsiteY2" fmla="*/ 369651 h 901430"/>
              <a:gd name="connsiteX3" fmla="*/ 473413 w 2769801"/>
              <a:gd name="connsiteY3" fmla="*/ 492868 h 901430"/>
              <a:gd name="connsiteX4" fmla="*/ 0 w 2769801"/>
              <a:gd name="connsiteY4" fmla="*/ 901430 h 901430"/>
              <a:gd name="connsiteX0" fmla="*/ 2671864 w 2769373"/>
              <a:gd name="connsiteY0" fmla="*/ 0 h 901430"/>
              <a:gd name="connsiteX1" fmla="*/ 2619983 w 2769373"/>
              <a:gd name="connsiteY1" fmla="*/ 505838 h 901430"/>
              <a:gd name="connsiteX2" fmla="*/ 1258111 w 2769373"/>
              <a:gd name="connsiteY2" fmla="*/ 415046 h 901430"/>
              <a:gd name="connsiteX3" fmla="*/ 473413 w 2769373"/>
              <a:gd name="connsiteY3" fmla="*/ 492868 h 901430"/>
              <a:gd name="connsiteX4" fmla="*/ 0 w 2769373"/>
              <a:gd name="connsiteY4" fmla="*/ 901430 h 901430"/>
              <a:gd name="connsiteX0" fmla="*/ 3975370 w 3981391"/>
              <a:gd name="connsiteY0" fmla="*/ 0 h 946826"/>
              <a:gd name="connsiteX1" fmla="*/ 2619983 w 3981391"/>
              <a:gd name="connsiteY1" fmla="*/ 551234 h 946826"/>
              <a:gd name="connsiteX2" fmla="*/ 1258111 w 3981391"/>
              <a:gd name="connsiteY2" fmla="*/ 460442 h 946826"/>
              <a:gd name="connsiteX3" fmla="*/ 473413 w 3981391"/>
              <a:gd name="connsiteY3" fmla="*/ 538264 h 946826"/>
              <a:gd name="connsiteX4" fmla="*/ 0 w 3981391"/>
              <a:gd name="connsiteY4" fmla="*/ 946826 h 946826"/>
              <a:gd name="connsiteX0" fmla="*/ 3975370 w 3985571"/>
              <a:gd name="connsiteY0" fmla="*/ 0 h 946826"/>
              <a:gd name="connsiteX1" fmla="*/ 3060970 w 3985571"/>
              <a:gd name="connsiteY1" fmla="*/ 596630 h 946826"/>
              <a:gd name="connsiteX2" fmla="*/ 1258111 w 3985571"/>
              <a:gd name="connsiteY2" fmla="*/ 460442 h 946826"/>
              <a:gd name="connsiteX3" fmla="*/ 473413 w 3985571"/>
              <a:gd name="connsiteY3" fmla="*/ 538264 h 946826"/>
              <a:gd name="connsiteX4" fmla="*/ 0 w 3985571"/>
              <a:gd name="connsiteY4" fmla="*/ 946826 h 946826"/>
              <a:gd name="connsiteX0" fmla="*/ 3975370 w 3975370"/>
              <a:gd name="connsiteY0" fmla="*/ 0 h 946826"/>
              <a:gd name="connsiteX1" fmla="*/ 3060970 w 3975370"/>
              <a:gd name="connsiteY1" fmla="*/ 596630 h 946826"/>
              <a:gd name="connsiteX2" fmla="*/ 1258111 w 3975370"/>
              <a:gd name="connsiteY2" fmla="*/ 460442 h 946826"/>
              <a:gd name="connsiteX3" fmla="*/ 473413 w 3975370"/>
              <a:gd name="connsiteY3" fmla="*/ 538264 h 946826"/>
              <a:gd name="connsiteX4" fmla="*/ 0 w 3975370"/>
              <a:gd name="connsiteY4" fmla="*/ 946826 h 946826"/>
              <a:gd name="connsiteX0" fmla="*/ 3566856 w 3566856"/>
              <a:gd name="connsiteY0" fmla="*/ 0 h 758758"/>
              <a:gd name="connsiteX1" fmla="*/ 2652456 w 3566856"/>
              <a:gd name="connsiteY1" fmla="*/ 596630 h 758758"/>
              <a:gd name="connsiteX2" fmla="*/ 849597 w 3566856"/>
              <a:gd name="connsiteY2" fmla="*/ 460442 h 758758"/>
              <a:gd name="connsiteX3" fmla="*/ 64899 w 3566856"/>
              <a:gd name="connsiteY3" fmla="*/ 538264 h 758758"/>
              <a:gd name="connsiteX4" fmla="*/ 2457903 w 3566856"/>
              <a:gd name="connsiteY4" fmla="*/ 758758 h 758758"/>
              <a:gd name="connsiteX0" fmla="*/ 2717538 w 2717538"/>
              <a:gd name="connsiteY0" fmla="*/ 0 h 758758"/>
              <a:gd name="connsiteX1" fmla="*/ 1803138 w 2717538"/>
              <a:gd name="connsiteY1" fmla="*/ 596630 h 758758"/>
              <a:gd name="connsiteX2" fmla="*/ 279 w 2717538"/>
              <a:gd name="connsiteY2" fmla="*/ 460442 h 758758"/>
              <a:gd name="connsiteX3" fmla="*/ 1939326 w 2717538"/>
              <a:gd name="connsiteY3" fmla="*/ 577174 h 758758"/>
              <a:gd name="connsiteX4" fmla="*/ 1608585 w 2717538"/>
              <a:gd name="connsiteY4" fmla="*/ 758758 h 758758"/>
              <a:gd name="connsiteX0" fmla="*/ 1108953 w 1108953"/>
              <a:gd name="connsiteY0" fmla="*/ 0 h 758758"/>
              <a:gd name="connsiteX1" fmla="*/ 194553 w 1108953"/>
              <a:gd name="connsiteY1" fmla="*/ 596630 h 758758"/>
              <a:gd name="connsiteX2" fmla="*/ 823609 w 1108953"/>
              <a:gd name="connsiteY2" fmla="*/ 453957 h 758758"/>
              <a:gd name="connsiteX3" fmla="*/ 330741 w 1108953"/>
              <a:gd name="connsiteY3" fmla="*/ 577174 h 758758"/>
              <a:gd name="connsiteX4" fmla="*/ 0 w 1108953"/>
              <a:gd name="connsiteY4" fmla="*/ 758758 h 758758"/>
              <a:gd name="connsiteX0" fmla="*/ 1108953 w 1127782"/>
              <a:gd name="connsiteY0" fmla="*/ 0 h 758758"/>
              <a:gd name="connsiteX1" fmla="*/ 1108953 w 1127782"/>
              <a:gd name="connsiteY1" fmla="*/ 512324 h 758758"/>
              <a:gd name="connsiteX2" fmla="*/ 823609 w 1127782"/>
              <a:gd name="connsiteY2" fmla="*/ 453957 h 758758"/>
              <a:gd name="connsiteX3" fmla="*/ 330741 w 1127782"/>
              <a:gd name="connsiteY3" fmla="*/ 577174 h 758758"/>
              <a:gd name="connsiteX4" fmla="*/ 0 w 1127782"/>
              <a:gd name="connsiteY4" fmla="*/ 758758 h 758758"/>
              <a:gd name="connsiteX0" fmla="*/ 1108953 w 1127782"/>
              <a:gd name="connsiteY0" fmla="*/ 0 h 758758"/>
              <a:gd name="connsiteX1" fmla="*/ 1108953 w 1127782"/>
              <a:gd name="connsiteY1" fmla="*/ 512324 h 758758"/>
              <a:gd name="connsiteX2" fmla="*/ 823609 w 1127782"/>
              <a:gd name="connsiteY2" fmla="*/ 453957 h 758758"/>
              <a:gd name="connsiteX3" fmla="*/ 265890 w 1127782"/>
              <a:gd name="connsiteY3" fmla="*/ 479898 h 758758"/>
              <a:gd name="connsiteX4" fmla="*/ 0 w 1127782"/>
              <a:gd name="connsiteY4" fmla="*/ 758758 h 758758"/>
              <a:gd name="connsiteX0" fmla="*/ 1108953 w 1127782"/>
              <a:gd name="connsiteY0" fmla="*/ 0 h 758758"/>
              <a:gd name="connsiteX1" fmla="*/ 1108953 w 1127782"/>
              <a:gd name="connsiteY1" fmla="*/ 512324 h 758758"/>
              <a:gd name="connsiteX2" fmla="*/ 823609 w 1127782"/>
              <a:gd name="connsiteY2" fmla="*/ 453957 h 758758"/>
              <a:gd name="connsiteX3" fmla="*/ 142673 w 1127782"/>
              <a:gd name="connsiteY3" fmla="*/ 479898 h 758758"/>
              <a:gd name="connsiteX4" fmla="*/ 0 w 1127782"/>
              <a:gd name="connsiteY4" fmla="*/ 758758 h 758758"/>
              <a:gd name="connsiteX0" fmla="*/ 1108953 w 1136369"/>
              <a:gd name="connsiteY0" fmla="*/ 0 h 758758"/>
              <a:gd name="connsiteX1" fmla="*/ 1108953 w 1136369"/>
              <a:gd name="connsiteY1" fmla="*/ 512324 h 758758"/>
              <a:gd name="connsiteX2" fmla="*/ 706877 w 1136369"/>
              <a:gd name="connsiteY2" fmla="*/ 486383 h 758758"/>
              <a:gd name="connsiteX3" fmla="*/ 142673 w 1136369"/>
              <a:gd name="connsiteY3" fmla="*/ 479898 h 758758"/>
              <a:gd name="connsiteX4" fmla="*/ 0 w 1136369"/>
              <a:gd name="connsiteY4" fmla="*/ 758758 h 758758"/>
              <a:gd name="connsiteX0" fmla="*/ 1108953 w 1178073"/>
              <a:gd name="connsiteY0" fmla="*/ 0 h 758758"/>
              <a:gd name="connsiteX1" fmla="*/ 1108953 w 1178073"/>
              <a:gd name="connsiteY1" fmla="*/ 512324 h 758758"/>
              <a:gd name="connsiteX2" fmla="*/ 142673 w 1178073"/>
              <a:gd name="connsiteY2" fmla="*/ 479898 h 758758"/>
              <a:gd name="connsiteX3" fmla="*/ 0 w 1178073"/>
              <a:gd name="connsiteY3" fmla="*/ 758758 h 758758"/>
              <a:gd name="connsiteX0" fmla="*/ 1108953 w 1108953"/>
              <a:gd name="connsiteY0" fmla="*/ 0 h 758758"/>
              <a:gd name="connsiteX1" fmla="*/ 933855 w 1108953"/>
              <a:gd name="connsiteY1" fmla="*/ 564205 h 758758"/>
              <a:gd name="connsiteX2" fmla="*/ 142673 w 1108953"/>
              <a:gd name="connsiteY2" fmla="*/ 479898 h 758758"/>
              <a:gd name="connsiteX3" fmla="*/ 0 w 1108953"/>
              <a:gd name="connsiteY3" fmla="*/ 758758 h 758758"/>
              <a:gd name="connsiteX0" fmla="*/ 1108953 w 1108953"/>
              <a:gd name="connsiteY0" fmla="*/ 0 h 758758"/>
              <a:gd name="connsiteX1" fmla="*/ 843064 w 1108953"/>
              <a:gd name="connsiteY1" fmla="*/ 577175 h 758758"/>
              <a:gd name="connsiteX2" fmla="*/ 142673 w 1108953"/>
              <a:gd name="connsiteY2" fmla="*/ 479898 h 758758"/>
              <a:gd name="connsiteX3" fmla="*/ 0 w 1108953"/>
              <a:gd name="connsiteY3" fmla="*/ 758758 h 758758"/>
              <a:gd name="connsiteX0" fmla="*/ 1110808 w 1110808"/>
              <a:gd name="connsiteY0" fmla="*/ 0 h 758758"/>
              <a:gd name="connsiteX1" fmla="*/ 844919 w 1110808"/>
              <a:gd name="connsiteY1" fmla="*/ 577175 h 758758"/>
              <a:gd name="connsiteX2" fmla="*/ 144528 w 1110808"/>
              <a:gd name="connsiteY2" fmla="*/ 479898 h 758758"/>
              <a:gd name="connsiteX3" fmla="*/ 1855 w 1110808"/>
              <a:gd name="connsiteY3" fmla="*/ 758758 h 758758"/>
              <a:gd name="connsiteX0" fmla="*/ 1142309 w 1142309"/>
              <a:gd name="connsiteY0" fmla="*/ 0 h 758758"/>
              <a:gd name="connsiteX1" fmla="*/ 876420 w 1142309"/>
              <a:gd name="connsiteY1" fmla="*/ 577175 h 758758"/>
              <a:gd name="connsiteX2" fmla="*/ 176029 w 1142309"/>
              <a:gd name="connsiteY2" fmla="*/ 479898 h 758758"/>
              <a:gd name="connsiteX3" fmla="*/ 931 w 1142309"/>
              <a:gd name="connsiteY3" fmla="*/ 758758 h 758758"/>
              <a:gd name="connsiteX0" fmla="*/ 1141775 w 1141775"/>
              <a:gd name="connsiteY0" fmla="*/ 0 h 758758"/>
              <a:gd name="connsiteX1" fmla="*/ 875886 w 1141775"/>
              <a:gd name="connsiteY1" fmla="*/ 577175 h 758758"/>
              <a:gd name="connsiteX2" fmla="*/ 240346 w 1141775"/>
              <a:gd name="connsiteY2" fmla="*/ 486384 h 758758"/>
              <a:gd name="connsiteX3" fmla="*/ 397 w 1141775"/>
              <a:gd name="connsiteY3" fmla="*/ 758758 h 758758"/>
              <a:gd name="connsiteX0" fmla="*/ 1151125 w 1151125"/>
              <a:gd name="connsiteY0" fmla="*/ 0 h 758758"/>
              <a:gd name="connsiteX1" fmla="*/ 885236 w 1151125"/>
              <a:gd name="connsiteY1" fmla="*/ 577175 h 758758"/>
              <a:gd name="connsiteX2" fmla="*/ 249696 w 1151125"/>
              <a:gd name="connsiteY2" fmla="*/ 486384 h 758758"/>
              <a:gd name="connsiteX3" fmla="*/ 9747 w 1151125"/>
              <a:gd name="connsiteY3" fmla="*/ 758758 h 758758"/>
              <a:gd name="connsiteX0" fmla="*/ 1141768 w 1141768"/>
              <a:gd name="connsiteY0" fmla="*/ 0 h 758758"/>
              <a:gd name="connsiteX1" fmla="*/ 875879 w 1141768"/>
              <a:gd name="connsiteY1" fmla="*/ 577175 h 758758"/>
              <a:gd name="connsiteX2" fmla="*/ 402466 w 1141768"/>
              <a:gd name="connsiteY2" fmla="*/ 492869 h 758758"/>
              <a:gd name="connsiteX3" fmla="*/ 390 w 1141768"/>
              <a:gd name="connsiteY3" fmla="*/ 758758 h 758758"/>
              <a:gd name="connsiteX0" fmla="*/ 1141535 w 1141535"/>
              <a:gd name="connsiteY0" fmla="*/ 0 h 758758"/>
              <a:gd name="connsiteX1" fmla="*/ 843220 w 1141535"/>
              <a:gd name="connsiteY1" fmla="*/ 654997 h 758758"/>
              <a:gd name="connsiteX2" fmla="*/ 402233 w 1141535"/>
              <a:gd name="connsiteY2" fmla="*/ 492869 h 758758"/>
              <a:gd name="connsiteX3" fmla="*/ 157 w 1141535"/>
              <a:gd name="connsiteY3" fmla="*/ 758758 h 758758"/>
              <a:gd name="connsiteX0" fmla="*/ 1141535 w 1141535"/>
              <a:gd name="connsiteY0" fmla="*/ 0 h 758758"/>
              <a:gd name="connsiteX1" fmla="*/ 843220 w 1141535"/>
              <a:gd name="connsiteY1" fmla="*/ 654997 h 758758"/>
              <a:gd name="connsiteX2" fmla="*/ 402233 w 1141535"/>
              <a:gd name="connsiteY2" fmla="*/ 492869 h 758758"/>
              <a:gd name="connsiteX3" fmla="*/ 157 w 1141535"/>
              <a:gd name="connsiteY3" fmla="*/ 758758 h 758758"/>
              <a:gd name="connsiteX0" fmla="*/ 1141524 w 1141524"/>
              <a:gd name="connsiteY0" fmla="*/ 0 h 758758"/>
              <a:gd name="connsiteX1" fmla="*/ 719992 w 1141524"/>
              <a:gd name="connsiteY1" fmla="*/ 674453 h 758758"/>
              <a:gd name="connsiteX2" fmla="*/ 402222 w 1141524"/>
              <a:gd name="connsiteY2" fmla="*/ 492869 h 758758"/>
              <a:gd name="connsiteX3" fmla="*/ 146 w 1141524"/>
              <a:gd name="connsiteY3" fmla="*/ 758758 h 758758"/>
              <a:gd name="connsiteX0" fmla="*/ 1141627 w 1141627"/>
              <a:gd name="connsiteY0" fmla="*/ 0 h 758758"/>
              <a:gd name="connsiteX1" fmla="*/ 720095 w 1141627"/>
              <a:gd name="connsiteY1" fmla="*/ 674453 h 758758"/>
              <a:gd name="connsiteX2" fmla="*/ 279108 w 1141627"/>
              <a:gd name="connsiteY2" fmla="*/ 486384 h 758758"/>
              <a:gd name="connsiteX3" fmla="*/ 249 w 1141627"/>
              <a:gd name="connsiteY3" fmla="*/ 758758 h 758758"/>
              <a:gd name="connsiteX0" fmla="*/ 1141639 w 1141639"/>
              <a:gd name="connsiteY0" fmla="*/ 0 h 758758"/>
              <a:gd name="connsiteX1" fmla="*/ 771988 w 1141639"/>
              <a:gd name="connsiteY1" fmla="*/ 596631 h 758758"/>
              <a:gd name="connsiteX2" fmla="*/ 279120 w 1141639"/>
              <a:gd name="connsiteY2" fmla="*/ 486384 h 758758"/>
              <a:gd name="connsiteX3" fmla="*/ 261 w 1141639"/>
              <a:gd name="connsiteY3" fmla="*/ 758758 h 758758"/>
              <a:gd name="connsiteX0" fmla="*/ 1141759 w 1141759"/>
              <a:gd name="connsiteY0" fmla="*/ 0 h 758758"/>
              <a:gd name="connsiteX1" fmla="*/ 772108 w 1141759"/>
              <a:gd name="connsiteY1" fmla="*/ 596631 h 758758"/>
              <a:gd name="connsiteX2" fmla="*/ 227359 w 1141759"/>
              <a:gd name="connsiteY2" fmla="*/ 473414 h 758758"/>
              <a:gd name="connsiteX3" fmla="*/ 381 w 1141759"/>
              <a:gd name="connsiteY3" fmla="*/ 758758 h 758758"/>
              <a:gd name="connsiteX0" fmla="*/ 1141740 w 1141740"/>
              <a:gd name="connsiteY0" fmla="*/ 0 h 758758"/>
              <a:gd name="connsiteX1" fmla="*/ 772089 w 1141740"/>
              <a:gd name="connsiteY1" fmla="*/ 596631 h 758758"/>
              <a:gd name="connsiteX2" fmla="*/ 227340 w 1141740"/>
              <a:gd name="connsiteY2" fmla="*/ 473414 h 758758"/>
              <a:gd name="connsiteX3" fmla="*/ 362 w 1141740"/>
              <a:gd name="connsiteY3" fmla="*/ 758758 h 758758"/>
              <a:gd name="connsiteX0" fmla="*/ 1142131 w 1142131"/>
              <a:gd name="connsiteY0" fmla="*/ 0 h 758758"/>
              <a:gd name="connsiteX1" fmla="*/ 772480 w 1142131"/>
              <a:gd name="connsiteY1" fmla="*/ 596631 h 758758"/>
              <a:gd name="connsiteX2" fmla="*/ 227731 w 1142131"/>
              <a:gd name="connsiteY2" fmla="*/ 473414 h 758758"/>
              <a:gd name="connsiteX3" fmla="*/ 753 w 1142131"/>
              <a:gd name="connsiteY3" fmla="*/ 758758 h 758758"/>
              <a:gd name="connsiteX0" fmla="*/ 923451 w 1033699"/>
              <a:gd name="connsiteY0" fmla="*/ 0 h 791184"/>
              <a:gd name="connsiteX1" fmla="*/ 553800 w 1033699"/>
              <a:gd name="connsiteY1" fmla="*/ 596631 h 791184"/>
              <a:gd name="connsiteX2" fmla="*/ 9051 w 1033699"/>
              <a:gd name="connsiteY2" fmla="*/ 473414 h 791184"/>
              <a:gd name="connsiteX3" fmla="*/ 1033699 w 1033699"/>
              <a:gd name="connsiteY3" fmla="*/ 791184 h 791184"/>
              <a:gd name="connsiteX0" fmla="*/ 923451 w 1069981"/>
              <a:gd name="connsiteY0" fmla="*/ 0 h 791184"/>
              <a:gd name="connsiteX1" fmla="*/ 553800 w 1069981"/>
              <a:gd name="connsiteY1" fmla="*/ 596631 h 791184"/>
              <a:gd name="connsiteX2" fmla="*/ 9051 w 1069981"/>
              <a:gd name="connsiteY2" fmla="*/ 473414 h 791184"/>
              <a:gd name="connsiteX3" fmla="*/ 1033699 w 1069981"/>
              <a:gd name="connsiteY3" fmla="*/ 791184 h 791184"/>
              <a:gd name="connsiteX0" fmla="*/ 383520 w 986778"/>
              <a:gd name="connsiteY0" fmla="*/ 0 h 791184"/>
              <a:gd name="connsiteX1" fmla="*/ 13869 w 986778"/>
              <a:gd name="connsiteY1" fmla="*/ 596631 h 791184"/>
              <a:gd name="connsiteX2" fmla="*/ 973665 w 986778"/>
              <a:gd name="connsiteY2" fmla="*/ 428018 h 791184"/>
              <a:gd name="connsiteX3" fmla="*/ 493768 w 986778"/>
              <a:gd name="connsiteY3" fmla="*/ 791184 h 791184"/>
              <a:gd name="connsiteX0" fmla="*/ 282 w 602783"/>
              <a:gd name="connsiteY0" fmla="*/ 0 h 791184"/>
              <a:gd name="connsiteX1" fmla="*/ 421814 w 602783"/>
              <a:gd name="connsiteY1" fmla="*/ 272376 h 791184"/>
              <a:gd name="connsiteX2" fmla="*/ 590427 w 602783"/>
              <a:gd name="connsiteY2" fmla="*/ 428018 h 791184"/>
              <a:gd name="connsiteX3" fmla="*/ 110530 w 602783"/>
              <a:gd name="connsiteY3" fmla="*/ 791184 h 791184"/>
              <a:gd name="connsiteX0" fmla="*/ 282 w 604671"/>
              <a:gd name="connsiteY0" fmla="*/ 0 h 810639"/>
              <a:gd name="connsiteX1" fmla="*/ 421814 w 604671"/>
              <a:gd name="connsiteY1" fmla="*/ 272376 h 810639"/>
              <a:gd name="connsiteX2" fmla="*/ 590427 w 604671"/>
              <a:gd name="connsiteY2" fmla="*/ 428018 h 810639"/>
              <a:gd name="connsiteX3" fmla="*/ 78105 w 604671"/>
              <a:gd name="connsiteY3" fmla="*/ 810639 h 810639"/>
              <a:gd name="connsiteX0" fmla="*/ 282 w 604671"/>
              <a:gd name="connsiteY0" fmla="*/ 0 h 810639"/>
              <a:gd name="connsiteX1" fmla="*/ 421814 w 604671"/>
              <a:gd name="connsiteY1" fmla="*/ 272376 h 810639"/>
              <a:gd name="connsiteX2" fmla="*/ 590427 w 604671"/>
              <a:gd name="connsiteY2" fmla="*/ 428018 h 810639"/>
              <a:gd name="connsiteX3" fmla="*/ 78105 w 604671"/>
              <a:gd name="connsiteY3" fmla="*/ 810639 h 810639"/>
              <a:gd name="connsiteX0" fmla="*/ 282 w 604671"/>
              <a:gd name="connsiteY0" fmla="*/ 0 h 810639"/>
              <a:gd name="connsiteX1" fmla="*/ 421814 w 604671"/>
              <a:gd name="connsiteY1" fmla="*/ 272376 h 810639"/>
              <a:gd name="connsiteX2" fmla="*/ 590427 w 604671"/>
              <a:gd name="connsiteY2" fmla="*/ 428018 h 810639"/>
              <a:gd name="connsiteX3" fmla="*/ 78105 w 604671"/>
              <a:gd name="connsiteY3" fmla="*/ 810639 h 810639"/>
              <a:gd name="connsiteX0" fmla="*/ 254 w 444971"/>
              <a:gd name="connsiteY0" fmla="*/ 0 h 810639"/>
              <a:gd name="connsiteX1" fmla="*/ 421786 w 444971"/>
              <a:gd name="connsiteY1" fmla="*/ 272376 h 810639"/>
              <a:gd name="connsiteX2" fmla="*/ 356935 w 444971"/>
              <a:gd name="connsiteY2" fmla="*/ 473414 h 810639"/>
              <a:gd name="connsiteX3" fmla="*/ 78077 w 444971"/>
              <a:gd name="connsiteY3" fmla="*/ 810639 h 810639"/>
              <a:gd name="connsiteX0" fmla="*/ 347 w 378014"/>
              <a:gd name="connsiteY0" fmla="*/ 0 h 810639"/>
              <a:gd name="connsiteX1" fmla="*/ 318118 w 378014"/>
              <a:gd name="connsiteY1" fmla="*/ 330742 h 810639"/>
              <a:gd name="connsiteX2" fmla="*/ 357028 w 378014"/>
              <a:gd name="connsiteY2" fmla="*/ 473414 h 810639"/>
              <a:gd name="connsiteX3" fmla="*/ 78170 w 378014"/>
              <a:gd name="connsiteY3" fmla="*/ 810639 h 810639"/>
              <a:gd name="connsiteX0" fmla="*/ 299 w 318664"/>
              <a:gd name="connsiteY0" fmla="*/ 0 h 810639"/>
              <a:gd name="connsiteX1" fmla="*/ 318070 w 318664"/>
              <a:gd name="connsiteY1" fmla="*/ 330742 h 810639"/>
              <a:gd name="connsiteX2" fmla="*/ 78122 w 318664"/>
              <a:gd name="connsiteY2" fmla="*/ 810639 h 810639"/>
              <a:gd name="connsiteX0" fmla="*/ 293 w 325126"/>
              <a:gd name="connsiteY0" fmla="*/ 0 h 810639"/>
              <a:gd name="connsiteX1" fmla="*/ 324549 w 325126"/>
              <a:gd name="connsiteY1" fmla="*/ 440989 h 810639"/>
              <a:gd name="connsiteX2" fmla="*/ 78116 w 325126"/>
              <a:gd name="connsiteY2" fmla="*/ 810639 h 81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6" h="810639">
                <a:moveTo>
                  <a:pt x="293" y="0"/>
                </a:moveTo>
                <a:cubicBezTo>
                  <a:pt x="-11057" y="325876"/>
                  <a:pt x="311579" y="305883"/>
                  <a:pt x="324549" y="440989"/>
                </a:cubicBezTo>
                <a:cubicBezTo>
                  <a:pt x="337519" y="576095"/>
                  <a:pt x="128105" y="710661"/>
                  <a:pt x="78116" y="810639"/>
                </a:cubicBezTo>
              </a:path>
            </a:pathLst>
          </a:custGeom>
          <a:noFill/>
          <a:ln w="25400" cap="flat">
            <a:solidFill>
              <a:schemeClr val="bg2">
                <a:lumMod val="60000"/>
                <a:lumOff val="40000"/>
                <a:alpha val="80000"/>
              </a:schemeClr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672220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3" grpId="0" animBg="1"/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85872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Breaking</a:t>
            </a:r>
            <a:r>
              <a:rPr lang="da-DK" dirty="0"/>
              <a:t> line of </a:t>
            </a:r>
            <a:r>
              <a:rPr lang="da-DK" dirty="0" err="1"/>
              <a:t>sight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Importance</a:t>
            </a:r>
            <a:r>
              <a:rPr lang="da-DK" dirty="0"/>
              <a:t> of </a:t>
            </a:r>
            <a:r>
              <a:rPr lang="da-DK" dirty="0" err="1"/>
              <a:t>breaking</a:t>
            </a:r>
            <a:r>
              <a:rPr lang="da-DK" dirty="0"/>
              <a:t> line of </a:t>
            </a:r>
            <a:r>
              <a:rPr lang="da-DK" dirty="0" err="1"/>
              <a:t>sight</a:t>
            </a:r>
            <a:r>
              <a:rPr lang="da-DK" dirty="0"/>
              <a:t>, </a:t>
            </a:r>
            <a:r>
              <a:rPr lang="da-DK" dirty="0" err="1"/>
              <a:t>ways</a:t>
            </a:r>
            <a:r>
              <a:rPr lang="da-DK" dirty="0"/>
              <a:t> of </a:t>
            </a:r>
            <a:r>
              <a:rPr lang="da-DK" dirty="0" err="1"/>
              <a:t>doing</a:t>
            </a:r>
            <a:r>
              <a:rPr lang="da-DK" dirty="0"/>
              <a:t> so, …</a:t>
            </a:r>
          </a:p>
          <a:p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D07AE-BCBC-2643-9293-DC2B67539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67" y="2990980"/>
            <a:ext cx="9401195" cy="251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014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85872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Breaking</a:t>
            </a:r>
            <a:r>
              <a:rPr lang="da-DK" dirty="0"/>
              <a:t> line of </a:t>
            </a:r>
            <a:r>
              <a:rPr lang="da-DK" dirty="0" err="1"/>
              <a:t>sight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Bender or </a:t>
            </a:r>
            <a:r>
              <a:rPr lang="da-DK" dirty="0" err="1"/>
              <a:t>straight</a:t>
            </a:r>
            <a:r>
              <a:rPr lang="da-DK" dirty="0"/>
              <a:t> </a:t>
            </a:r>
            <a:r>
              <a:rPr lang="da-DK" dirty="0" err="1"/>
              <a:t>sections</a:t>
            </a:r>
            <a:endParaRPr lang="da-DK" dirty="0"/>
          </a:p>
          <a:p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50B128-7D7A-8347-AA77-CEA2E788C8E7}"/>
              </a:ext>
            </a:extLst>
          </p:cNvPr>
          <p:cNvSpPr/>
          <p:nvPr/>
        </p:nvSpPr>
        <p:spPr>
          <a:xfrm>
            <a:off x="2221727" y="2944017"/>
            <a:ext cx="2139885" cy="44306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F1343F-7B30-EE44-BA2A-EF431665025F}"/>
              </a:ext>
            </a:extLst>
          </p:cNvPr>
          <p:cNvSpPr/>
          <p:nvPr/>
        </p:nvSpPr>
        <p:spPr>
          <a:xfrm rot="300000">
            <a:off x="4426685" y="3042999"/>
            <a:ext cx="2139885" cy="44306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56024-B284-EF49-984B-428C9E44DA8F}"/>
              </a:ext>
            </a:extLst>
          </p:cNvPr>
          <p:cNvSpPr/>
          <p:nvPr/>
        </p:nvSpPr>
        <p:spPr>
          <a:xfrm rot="600000">
            <a:off x="6605845" y="3328656"/>
            <a:ext cx="2139885" cy="44306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15730C-D036-104D-BFC1-717B67EB18E4}"/>
              </a:ext>
            </a:extLst>
          </p:cNvPr>
          <p:cNvSpPr/>
          <p:nvPr/>
        </p:nvSpPr>
        <p:spPr>
          <a:xfrm rot="900000">
            <a:off x="8747301" y="3803106"/>
            <a:ext cx="2139885" cy="44306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38831-7D28-6C42-99BE-3840232C318E}"/>
              </a:ext>
            </a:extLst>
          </p:cNvPr>
          <p:cNvSpPr txBox="1"/>
          <p:nvPr/>
        </p:nvSpPr>
        <p:spPr>
          <a:xfrm>
            <a:off x="5496627" y="2006363"/>
            <a:ext cx="3648174" cy="3616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Mind the </a:t>
            </a:r>
            <a:r>
              <a:rPr kumimoji="0" lang="da-DK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gaps</a:t>
            </a:r>
            <a:r>
              <a:rPr lang="da-DK" dirty="0"/>
              <a:t>, </a:t>
            </a:r>
            <a:r>
              <a:rPr lang="da-DK" dirty="0" err="1"/>
              <a:t>avoid</a:t>
            </a:r>
            <a:r>
              <a:rPr lang="da-DK" dirty="0"/>
              <a:t> overlap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52CFEC3-DCA2-4041-9DC4-F0C4F6589309}"/>
              </a:ext>
            </a:extLst>
          </p:cNvPr>
          <p:cNvSpPr/>
          <p:nvPr/>
        </p:nvSpPr>
        <p:spPr>
          <a:xfrm>
            <a:off x="4430598" y="2243580"/>
            <a:ext cx="999240" cy="631596"/>
          </a:xfrm>
          <a:custGeom>
            <a:avLst/>
            <a:gdLst>
              <a:gd name="connsiteX0" fmla="*/ 848412 w 848412"/>
              <a:gd name="connsiteY0" fmla="*/ 0 h 490194"/>
              <a:gd name="connsiteX1" fmla="*/ 226243 w 848412"/>
              <a:gd name="connsiteY1" fmla="*/ 84842 h 490194"/>
              <a:gd name="connsiteX2" fmla="*/ 0 w 848412"/>
              <a:gd name="connsiteY2" fmla="*/ 490194 h 4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8412" h="490194">
                <a:moveTo>
                  <a:pt x="848412" y="0"/>
                </a:moveTo>
                <a:cubicBezTo>
                  <a:pt x="608028" y="1571"/>
                  <a:pt x="367645" y="3143"/>
                  <a:pt x="226243" y="84842"/>
                </a:cubicBezTo>
                <a:cubicBezTo>
                  <a:pt x="84841" y="166541"/>
                  <a:pt x="42420" y="328367"/>
                  <a:pt x="0" y="490194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236FE7-70A7-BF45-B40C-E1F506FD072A}"/>
              </a:ext>
            </a:extLst>
          </p:cNvPr>
          <p:cNvSpPr/>
          <p:nvPr/>
        </p:nvSpPr>
        <p:spPr>
          <a:xfrm>
            <a:off x="2221727" y="4732372"/>
            <a:ext cx="1360459" cy="103628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BAB34A-ED11-7B43-A53D-7C27203765F5}"/>
              </a:ext>
            </a:extLst>
          </p:cNvPr>
          <p:cNvSpPr/>
          <p:nvPr/>
        </p:nvSpPr>
        <p:spPr>
          <a:xfrm rot="300000">
            <a:off x="3653101" y="4798358"/>
            <a:ext cx="1360459" cy="103628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663A86-E1EB-8148-8EA6-08CC2C0BF21A}"/>
              </a:ext>
            </a:extLst>
          </p:cNvPr>
          <p:cNvSpPr/>
          <p:nvPr/>
        </p:nvSpPr>
        <p:spPr>
          <a:xfrm>
            <a:off x="5880132" y="4732373"/>
            <a:ext cx="1360459" cy="103628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EE72D3-49BC-2848-A83E-62437F47CE57}"/>
              </a:ext>
            </a:extLst>
          </p:cNvPr>
          <p:cNvSpPr/>
          <p:nvPr/>
        </p:nvSpPr>
        <p:spPr>
          <a:xfrm rot="300000">
            <a:off x="7236090" y="4788932"/>
            <a:ext cx="1360459" cy="103628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799" tIns="46799" rIns="46799" bIns="4679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9D90A90-3114-EF4B-95A3-ADD49D779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74" y="4248297"/>
            <a:ext cx="428434" cy="4284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B3FEA5-2DAF-2D44-9FB2-7925B3893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836" y="4254983"/>
            <a:ext cx="367380" cy="41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863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85872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A guide design</a:t>
            </a:r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522931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of guide i have </a:t>
            </a:r>
            <a:r>
              <a:rPr lang="da-DK" dirty="0" err="1"/>
              <a:t>designed</a:t>
            </a:r>
            <a:r>
              <a:rPr lang="da-DK" dirty="0"/>
              <a:t> for </a:t>
            </a:r>
            <a:r>
              <a:rPr lang="da-DK" dirty="0" err="1"/>
              <a:t>some</a:t>
            </a:r>
            <a:r>
              <a:rPr lang="da-DK" dirty="0"/>
              <a:t> ESS instrument?</a:t>
            </a:r>
          </a:p>
          <a:p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5" name="PGECCE_4Vsize1_geometry.png">
            <a:extLst>
              <a:ext uri="{FF2B5EF4-FFF2-40B4-BE49-F238E27FC236}">
                <a16:creationId xmlns:a16="http://schemas.microsoft.com/office/drawing/2014/main" id="{4C397AB5-1B1B-D247-9580-671D87178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rcRect l="5542" t="2897" r="1953" b="2897"/>
          <a:stretch>
            <a:fillRect/>
          </a:stretch>
        </p:blipFill>
        <p:spPr>
          <a:xfrm>
            <a:off x="1856599" y="2456725"/>
            <a:ext cx="5322389" cy="379525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GECCE_4Vsize1_overall_pure.png">
            <a:extLst>
              <a:ext uri="{FF2B5EF4-FFF2-40B4-BE49-F238E27FC236}">
                <a16:creationId xmlns:a16="http://schemas.microsoft.com/office/drawing/2014/main" id="{D69F213E-2BFC-F04D-A696-777FDF211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rcRect l="6180" t="5124" r="6180" b="28903"/>
          <a:stretch>
            <a:fillRect/>
          </a:stretch>
        </p:blipFill>
        <p:spPr>
          <a:xfrm>
            <a:off x="7085915" y="964294"/>
            <a:ext cx="4918438" cy="528768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7962632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85872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Exercise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Insert</a:t>
            </a:r>
            <a:r>
              <a:rPr lang="da-DK" dirty="0"/>
              <a:t> a guide and </a:t>
            </a:r>
            <a:r>
              <a:rPr lang="da-DK" dirty="0" err="1"/>
              <a:t>use</a:t>
            </a:r>
            <a:r>
              <a:rPr lang="da-DK" dirty="0"/>
              <a:t> a definition parameter to set the </a:t>
            </a:r>
            <a:r>
              <a:rPr lang="da-DK" dirty="0" err="1"/>
              <a:t>length</a:t>
            </a:r>
            <a:endParaRPr lang="da-DK" dirty="0"/>
          </a:p>
          <a:p>
            <a:r>
              <a:rPr lang="da-DK" dirty="0" err="1"/>
              <a:t>Use</a:t>
            </a:r>
            <a:r>
              <a:rPr lang="da-DK" dirty="0"/>
              <a:t> monitors to </a:t>
            </a:r>
            <a:r>
              <a:rPr lang="da-DK" dirty="0" err="1"/>
              <a:t>see</a:t>
            </a:r>
            <a:r>
              <a:rPr lang="da-DK" dirty="0"/>
              <a:t> the resulting </a:t>
            </a:r>
            <a:r>
              <a:rPr lang="da-DK" dirty="0" err="1"/>
              <a:t>beam</a:t>
            </a:r>
            <a:endParaRPr lang="da-DK" dirty="0"/>
          </a:p>
          <a:p>
            <a:pPr lvl="2"/>
            <a:r>
              <a:rPr lang="da-DK" dirty="0" err="1"/>
              <a:t>PSD_monitor</a:t>
            </a:r>
            <a:r>
              <a:rPr lang="da-DK" dirty="0"/>
              <a:t> (</a:t>
            </a:r>
            <a:r>
              <a:rPr lang="da-DK" dirty="0" err="1"/>
              <a:t>spatial</a:t>
            </a:r>
            <a:r>
              <a:rPr lang="da-DK" dirty="0"/>
              <a:t> distribution)</a:t>
            </a:r>
          </a:p>
          <a:p>
            <a:pPr lvl="2"/>
            <a:r>
              <a:rPr lang="da-DK" dirty="0" err="1"/>
              <a:t>Divergence_monitor</a:t>
            </a:r>
            <a:r>
              <a:rPr lang="da-DK" dirty="0"/>
              <a:t> (</a:t>
            </a:r>
            <a:r>
              <a:rPr lang="da-DK" dirty="0" err="1"/>
              <a:t>divergence</a:t>
            </a:r>
            <a:r>
              <a:rPr lang="da-DK" dirty="0"/>
              <a:t> </a:t>
            </a:r>
            <a:r>
              <a:rPr lang="da-DK" dirty="0" err="1"/>
              <a:t>distribtuin</a:t>
            </a:r>
            <a:r>
              <a:rPr lang="da-DK" dirty="0"/>
              <a:t>)</a:t>
            </a:r>
          </a:p>
          <a:p>
            <a:pPr lvl="2"/>
            <a:r>
              <a:rPr lang="da-DK" dirty="0" err="1"/>
              <a:t>L_monitor</a:t>
            </a:r>
            <a:r>
              <a:rPr lang="da-DK" dirty="0"/>
              <a:t> (</a:t>
            </a:r>
            <a:r>
              <a:rPr lang="da-DK" dirty="0" err="1"/>
              <a:t>wavelength</a:t>
            </a:r>
            <a:r>
              <a:rPr lang="da-DK" dirty="0"/>
              <a:t> distribution)</a:t>
            </a:r>
          </a:p>
          <a:p>
            <a:pPr lvl="2"/>
            <a:r>
              <a:rPr lang="da-DK" dirty="0" err="1"/>
              <a:t>Posdiv_monitor</a:t>
            </a:r>
            <a:r>
              <a:rPr lang="da-DK" dirty="0"/>
              <a:t> (</a:t>
            </a:r>
            <a:r>
              <a:rPr lang="da-DK" dirty="0" err="1"/>
              <a:t>acceptance</a:t>
            </a:r>
            <a:r>
              <a:rPr lang="da-DK" dirty="0"/>
              <a:t> diagram)</a:t>
            </a:r>
          </a:p>
          <a:p>
            <a:pPr lvl="2"/>
            <a:endParaRPr lang="da-DK" dirty="0"/>
          </a:p>
          <a:p>
            <a:r>
              <a:rPr lang="da-DK" dirty="0" err="1"/>
              <a:t>Extra</a:t>
            </a:r>
            <a:r>
              <a:rPr lang="da-DK" dirty="0"/>
              <a:t> </a:t>
            </a:r>
            <a:r>
              <a:rPr lang="da-DK" dirty="0" err="1"/>
              <a:t>tasks</a:t>
            </a:r>
            <a:r>
              <a:rPr lang="da-DK" dirty="0"/>
              <a:t>: </a:t>
            </a:r>
          </a:p>
          <a:p>
            <a:pPr lvl="2"/>
            <a:r>
              <a:rPr lang="da-DK" dirty="0"/>
              <a:t>Scan guide </a:t>
            </a:r>
            <a:r>
              <a:rPr lang="da-DK" dirty="0" err="1"/>
              <a:t>length</a:t>
            </a:r>
            <a:endParaRPr lang="da-DK" dirty="0"/>
          </a:p>
          <a:p>
            <a:pPr lvl="2"/>
            <a:r>
              <a:rPr lang="da-DK" dirty="0" err="1"/>
              <a:t>Introduce</a:t>
            </a:r>
            <a:r>
              <a:rPr lang="da-DK" dirty="0"/>
              <a:t> a </a:t>
            </a:r>
            <a:r>
              <a:rPr lang="da-DK" dirty="0" err="1"/>
              <a:t>gap</a:t>
            </a:r>
            <a:r>
              <a:rPr lang="da-DK" dirty="0"/>
              <a:t> by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guide components</a:t>
            </a:r>
          </a:p>
          <a:p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176468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Overview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Description</a:t>
            </a:r>
            <a:r>
              <a:rPr lang="da-DK" dirty="0"/>
              <a:t> of </a:t>
            </a:r>
            <a:r>
              <a:rPr lang="da-DK" dirty="0" err="1"/>
              <a:t>phase-space</a:t>
            </a:r>
            <a:r>
              <a:rPr lang="da-DK" dirty="0"/>
              <a:t> and </a:t>
            </a:r>
            <a:r>
              <a:rPr lang="da-DK" dirty="0" err="1"/>
              <a:t>propagation</a:t>
            </a:r>
            <a:endParaRPr lang="da-DK" dirty="0"/>
          </a:p>
          <a:p>
            <a:r>
              <a:rPr lang="da-DK" dirty="0" err="1"/>
              <a:t>Reflectivity</a:t>
            </a:r>
            <a:endParaRPr lang="da-DK" dirty="0"/>
          </a:p>
          <a:p>
            <a:r>
              <a:rPr lang="da-DK" dirty="0" err="1"/>
              <a:t>McStas</a:t>
            </a:r>
            <a:r>
              <a:rPr lang="da-DK" dirty="0"/>
              <a:t> </a:t>
            </a:r>
            <a:r>
              <a:rPr lang="da-DK" dirty="0" err="1"/>
              <a:t>coordinate</a:t>
            </a:r>
            <a:r>
              <a:rPr lang="da-DK" dirty="0"/>
              <a:t> system</a:t>
            </a:r>
          </a:p>
          <a:p>
            <a:r>
              <a:rPr lang="da-DK" dirty="0" err="1"/>
              <a:t>Popular</a:t>
            </a:r>
            <a:r>
              <a:rPr lang="da-DK" dirty="0"/>
              <a:t> components</a:t>
            </a:r>
          </a:p>
          <a:p>
            <a:pPr lvl="2"/>
            <a:r>
              <a:rPr lang="da-DK" dirty="0" err="1"/>
              <a:t>Guide_gravity</a:t>
            </a:r>
            <a:endParaRPr lang="da-DK" dirty="0"/>
          </a:p>
          <a:p>
            <a:pPr lvl="2"/>
            <a:r>
              <a:rPr lang="da-DK" dirty="0" err="1"/>
              <a:t>Elliptic_guide_gravity</a:t>
            </a:r>
            <a:endParaRPr lang="da-DK" dirty="0"/>
          </a:p>
          <a:p>
            <a:r>
              <a:rPr lang="da-DK" dirty="0" err="1"/>
              <a:t>Breaking</a:t>
            </a:r>
            <a:r>
              <a:rPr lang="da-DK" dirty="0"/>
              <a:t> line of </a:t>
            </a:r>
            <a:r>
              <a:rPr lang="da-DK" dirty="0" err="1"/>
              <a:t>sight</a:t>
            </a:r>
            <a:endParaRPr lang="da-DK" dirty="0"/>
          </a:p>
          <a:p>
            <a:r>
              <a:rPr lang="da-DK" dirty="0" err="1"/>
              <a:t>Example</a:t>
            </a:r>
            <a:endParaRPr lang="da-DK" dirty="0"/>
          </a:p>
          <a:p>
            <a:r>
              <a:rPr lang="da-DK" dirty="0" err="1"/>
              <a:t>Exercise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026538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Beam</a:t>
            </a:r>
            <a:r>
              <a:rPr lang="da-DK" dirty="0"/>
              <a:t> </a:t>
            </a:r>
            <a:r>
              <a:rPr lang="da-DK" dirty="0" err="1"/>
              <a:t>propagation</a:t>
            </a:r>
            <a:r>
              <a:rPr lang="da-DK" dirty="0"/>
              <a:t> in </a:t>
            </a:r>
            <a:r>
              <a:rPr lang="da-DK" dirty="0" err="1"/>
              <a:t>free</a:t>
            </a:r>
            <a:r>
              <a:rPr lang="da-DK" dirty="0"/>
              <a:t> </a:t>
            </a:r>
            <a:r>
              <a:rPr lang="da-DK" dirty="0" err="1"/>
              <a:t>space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0" name="without_guide (Converted).mov">
            <a:extLst>
              <a:ext uri="{FF2B5EF4-FFF2-40B4-BE49-F238E27FC236}">
                <a16:creationId xmlns:a16="http://schemas.microsoft.com/office/drawing/2014/main" id="{FB86FF33-811C-9B4C-BC47-B8EB73AA0B29}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5746719" y="1936577"/>
            <a:ext cx="5340382" cy="4005286"/>
          </a:xfrm>
          <a:prstGeom prst="rect">
            <a:avLst/>
          </a:prstGeom>
          <a:ln w="63500">
            <a:solidFill>
              <a:srgbClr val="666666"/>
            </a:solidFill>
            <a:miter lim="400000"/>
          </a:ln>
        </p:spPr>
      </p:pic>
      <p:sp>
        <p:nvSpPr>
          <p:cNvPr id="21" name="Shape 344">
            <a:extLst>
              <a:ext uri="{FF2B5EF4-FFF2-40B4-BE49-F238E27FC236}">
                <a16:creationId xmlns:a16="http://schemas.microsoft.com/office/drawing/2014/main" id="{4D4BC1D2-6E22-7F43-896B-93F725B6D25D}"/>
              </a:ext>
            </a:extLst>
          </p:cNvPr>
          <p:cNvSpPr/>
          <p:nvPr/>
        </p:nvSpPr>
        <p:spPr>
          <a:xfrm>
            <a:off x="2697395" y="1938253"/>
            <a:ext cx="2254117" cy="4006875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22" name="Shape 345">
            <a:extLst>
              <a:ext uri="{FF2B5EF4-FFF2-40B4-BE49-F238E27FC236}">
                <a16:creationId xmlns:a16="http://schemas.microsoft.com/office/drawing/2014/main" id="{B830AE21-13D7-6A4C-A2EE-9414903F3390}"/>
              </a:ext>
            </a:extLst>
          </p:cNvPr>
          <p:cNvSpPr/>
          <p:nvPr/>
        </p:nvSpPr>
        <p:spPr>
          <a:xfrm>
            <a:off x="2813405" y="2566993"/>
            <a:ext cx="2022097" cy="32495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23" name="Shape 346">
            <a:extLst>
              <a:ext uri="{FF2B5EF4-FFF2-40B4-BE49-F238E27FC236}">
                <a16:creationId xmlns:a16="http://schemas.microsoft.com/office/drawing/2014/main" id="{75F55B9F-8CBF-CF41-9B1A-0ED016F6C616}"/>
              </a:ext>
            </a:extLst>
          </p:cNvPr>
          <p:cNvSpPr/>
          <p:nvPr/>
        </p:nvSpPr>
        <p:spPr>
          <a:xfrm flipV="1">
            <a:off x="3200216" y="3934600"/>
            <a:ext cx="724164" cy="1477871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4" name="Shape 347">
            <a:extLst>
              <a:ext uri="{FF2B5EF4-FFF2-40B4-BE49-F238E27FC236}">
                <a16:creationId xmlns:a16="http://schemas.microsoft.com/office/drawing/2014/main" id="{DF4AFDEB-469E-AE43-A760-C067DB2FAF1A}"/>
              </a:ext>
            </a:extLst>
          </p:cNvPr>
          <p:cNvSpPr/>
          <p:nvPr/>
        </p:nvSpPr>
        <p:spPr>
          <a:xfrm>
            <a:off x="2697395" y="1933857"/>
            <a:ext cx="2254117" cy="491711"/>
          </a:xfrm>
          <a:prstGeom prst="rect">
            <a:avLst/>
          </a:prstGeom>
          <a:solidFill>
            <a:schemeClr val="bg2">
              <a:lumMod val="40000"/>
              <a:lumOff val="60000"/>
              <a:alpha val="31000"/>
            </a:schemeClr>
          </a:solidFill>
          <a:ln w="12700"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25" name="Shape 348">
            <a:extLst>
              <a:ext uri="{FF2B5EF4-FFF2-40B4-BE49-F238E27FC236}">
                <a16:creationId xmlns:a16="http://schemas.microsoft.com/office/drawing/2014/main" id="{29B0D904-F962-7442-AB40-3D3722155D05}"/>
              </a:ext>
            </a:extLst>
          </p:cNvPr>
          <p:cNvSpPr/>
          <p:nvPr/>
        </p:nvSpPr>
        <p:spPr>
          <a:xfrm>
            <a:off x="3192512" y="4776619"/>
            <a:ext cx="266518" cy="69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6" name="Shape 349">
            <a:extLst>
              <a:ext uri="{FF2B5EF4-FFF2-40B4-BE49-F238E27FC236}">
                <a16:creationId xmlns:a16="http://schemas.microsoft.com/office/drawing/2014/main" id="{16A61B03-7F5F-AE4C-B923-56D013EBF50C}"/>
              </a:ext>
            </a:extLst>
          </p:cNvPr>
          <p:cNvSpPr/>
          <p:nvPr/>
        </p:nvSpPr>
        <p:spPr>
          <a:xfrm flipV="1">
            <a:off x="3194830" y="3276800"/>
            <a:ext cx="1" cy="237139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7" name="Shape 350">
            <a:extLst>
              <a:ext uri="{FF2B5EF4-FFF2-40B4-BE49-F238E27FC236}">
                <a16:creationId xmlns:a16="http://schemas.microsoft.com/office/drawing/2014/main" id="{E73EE30C-F819-E947-8542-68C5BC8742ED}"/>
              </a:ext>
            </a:extLst>
          </p:cNvPr>
          <p:cNvSpPr/>
          <p:nvPr/>
        </p:nvSpPr>
        <p:spPr>
          <a:xfrm>
            <a:off x="2882538" y="5419084"/>
            <a:ext cx="1494481" cy="1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8" name="Shape 351">
            <a:extLst>
              <a:ext uri="{FF2B5EF4-FFF2-40B4-BE49-F238E27FC236}">
                <a16:creationId xmlns:a16="http://schemas.microsoft.com/office/drawing/2014/main" id="{FD1C3D0D-5635-984A-8068-3DB9563EC928}"/>
              </a:ext>
            </a:extLst>
          </p:cNvPr>
          <p:cNvSpPr/>
          <p:nvPr/>
        </p:nvSpPr>
        <p:spPr>
          <a:xfrm>
            <a:off x="3075176" y="2637220"/>
            <a:ext cx="239310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z</a:t>
            </a:r>
          </a:p>
        </p:txBody>
      </p:sp>
      <p:sp>
        <p:nvSpPr>
          <p:cNvPr id="29" name="Shape 352">
            <a:extLst>
              <a:ext uri="{FF2B5EF4-FFF2-40B4-BE49-F238E27FC236}">
                <a16:creationId xmlns:a16="http://schemas.microsoft.com/office/drawing/2014/main" id="{B62FCBEE-EC4C-E848-9E03-53F3B6BC624B}"/>
              </a:ext>
            </a:extLst>
          </p:cNvPr>
          <p:cNvSpPr/>
          <p:nvPr/>
        </p:nvSpPr>
        <p:spPr>
          <a:xfrm>
            <a:off x="4515793" y="5069690"/>
            <a:ext cx="255340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x</a:t>
            </a:r>
          </a:p>
        </p:txBody>
      </p:sp>
      <p:sp>
        <p:nvSpPr>
          <p:cNvPr id="30" name="Shape 353">
            <a:extLst>
              <a:ext uri="{FF2B5EF4-FFF2-40B4-BE49-F238E27FC236}">
                <a16:creationId xmlns:a16="http://schemas.microsoft.com/office/drawing/2014/main" id="{05B43261-7D6C-4942-AAAB-46DD1235AE3A}"/>
              </a:ext>
            </a:extLst>
          </p:cNvPr>
          <p:cNvSpPr/>
          <p:nvPr/>
        </p:nvSpPr>
        <p:spPr>
          <a:xfrm>
            <a:off x="3210477" y="4032887"/>
            <a:ext cx="417243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154" tIns="35154" rIns="35154" bIns="35154" anchor="ctr">
            <a:spAutoFit/>
          </a:bodyPr>
          <a:lstStyle/>
          <a:p>
            <a: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rPr sz="3322"/>
              <a:t>𝜂</a:t>
            </a:r>
            <a:r>
              <a:rPr sz="3322" baseline="-5999"/>
              <a:t>x</a:t>
            </a:r>
          </a:p>
        </p:txBody>
      </p:sp>
      <p:sp>
        <p:nvSpPr>
          <p:cNvPr id="31" name="Shape 354">
            <a:extLst>
              <a:ext uri="{FF2B5EF4-FFF2-40B4-BE49-F238E27FC236}">
                <a16:creationId xmlns:a16="http://schemas.microsoft.com/office/drawing/2014/main" id="{46E0377E-45E4-D14E-9CF0-81C8B8BF63FB}"/>
              </a:ext>
            </a:extLst>
          </p:cNvPr>
          <p:cNvSpPr/>
          <p:nvPr/>
        </p:nvSpPr>
        <p:spPr>
          <a:xfrm>
            <a:off x="3944451" y="3590907"/>
            <a:ext cx="263355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v</a:t>
            </a:r>
          </a:p>
        </p:txBody>
      </p:sp>
      <p:sp>
        <p:nvSpPr>
          <p:cNvPr id="32" name="Shape 355">
            <a:extLst>
              <a:ext uri="{FF2B5EF4-FFF2-40B4-BE49-F238E27FC236}">
                <a16:creationId xmlns:a16="http://schemas.microsoft.com/office/drawing/2014/main" id="{8A9DD84A-7516-9D48-9C58-D6974D0C7FF7}"/>
              </a:ext>
            </a:extLst>
          </p:cNvPr>
          <p:cNvSpPr/>
          <p:nvPr/>
        </p:nvSpPr>
        <p:spPr>
          <a:xfrm flipV="1">
            <a:off x="3990004" y="3787052"/>
            <a:ext cx="177255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33" name="Shape 356">
            <a:extLst>
              <a:ext uri="{FF2B5EF4-FFF2-40B4-BE49-F238E27FC236}">
                <a16:creationId xmlns:a16="http://schemas.microsoft.com/office/drawing/2014/main" id="{75B89491-BB18-7D48-AA27-11AE2DA70D7A}"/>
              </a:ext>
            </a:extLst>
          </p:cNvPr>
          <p:cNvSpPr/>
          <p:nvPr/>
        </p:nvSpPr>
        <p:spPr>
          <a:xfrm>
            <a:off x="2693001" y="1933857"/>
            <a:ext cx="2262905" cy="469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154" tIns="35154" rIns="35154" bIns="35154" anchor="b">
            <a:normAutofit lnSpcReduction="10000"/>
          </a:bodyPr>
          <a:lstStyle>
            <a:lvl1pPr>
              <a:defRPr sz="3800"/>
            </a:lvl1pPr>
          </a:lstStyle>
          <a:p>
            <a:r>
              <a:rPr sz="2630" dirty="0"/>
              <a:t>Divergence</a:t>
            </a:r>
          </a:p>
        </p:txBody>
      </p:sp>
    </p:spTree>
    <p:extLst>
      <p:ext uri="{BB962C8B-B14F-4D97-AF65-F5344CB8AC3E}">
        <p14:creationId xmlns:p14="http://schemas.microsoft.com/office/powerpoint/2010/main" val="3579786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99999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Beam</a:t>
            </a:r>
            <a:r>
              <a:rPr lang="da-DK" dirty="0"/>
              <a:t> </a:t>
            </a:r>
            <a:r>
              <a:rPr lang="da-DK" dirty="0" err="1"/>
              <a:t>propagation</a:t>
            </a:r>
            <a:r>
              <a:rPr lang="da-DK" dirty="0"/>
              <a:t> in </a:t>
            </a:r>
            <a:r>
              <a:rPr lang="da-DK" dirty="0" err="1"/>
              <a:t>free</a:t>
            </a:r>
            <a:r>
              <a:rPr lang="da-DK" dirty="0"/>
              <a:t> </a:t>
            </a:r>
            <a:r>
              <a:rPr lang="da-DK" dirty="0" err="1"/>
              <a:t>space</a:t>
            </a:r>
            <a:endParaRPr lang="da-DK"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9" name="without_guide (Converted).mov">
            <a:extLst>
              <a:ext uri="{FF2B5EF4-FFF2-40B4-BE49-F238E27FC236}">
                <a16:creationId xmlns:a16="http://schemas.microsoft.com/office/drawing/2014/main" id="{0B22F4F4-BEF7-664E-BC55-154FC2AD6C28}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5746719" y="1936577"/>
            <a:ext cx="5340382" cy="4005286"/>
          </a:xfrm>
          <a:prstGeom prst="rect">
            <a:avLst/>
          </a:prstGeom>
          <a:ln w="63500">
            <a:solidFill>
              <a:srgbClr val="666666"/>
            </a:solidFill>
            <a:miter lim="400000"/>
          </a:ln>
        </p:spPr>
      </p:pic>
      <p:sp>
        <p:nvSpPr>
          <p:cNvPr id="47" name="Shape 389">
            <a:extLst>
              <a:ext uri="{FF2B5EF4-FFF2-40B4-BE49-F238E27FC236}">
                <a16:creationId xmlns:a16="http://schemas.microsoft.com/office/drawing/2014/main" id="{795DE4E0-89D5-1B4D-9B32-FBC53779AE8C}"/>
              </a:ext>
            </a:extLst>
          </p:cNvPr>
          <p:cNvSpPr/>
          <p:nvPr/>
        </p:nvSpPr>
        <p:spPr>
          <a:xfrm>
            <a:off x="8540011" y="2823263"/>
            <a:ext cx="315047" cy="2018156"/>
          </a:xfrm>
          <a:prstGeom prst="rect">
            <a:avLst/>
          </a:prstGeom>
          <a:ln w="38100">
            <a:solidFill>
              <a:srgbClr val="4CB400">
                <a:alpha val="67000"/>
              </a:srgbClr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48" name="Shape 344">
            <a:extLst>
              <a:ext uri="{FF2B5EF4-FFF2-40B4-BE49-F238E27FC236}">
                <a16:creationId xmlns:a16="http://schemas.microsoft.com/office/drawing/2014/main" id="{84321D35-D43F-A44E-9358-CE2432BC6DAB}"/>
              </a:ext>
            </a:extLst>
          </p:cNvPr>
          <p:cNvSpPr/>
          <p:nvPr/>
        </p:nvSpPr>
        <p:spPr>
          <a:xfrm>
            <a:off x="2697395" y="1938253"/>
            <a:ext cx="2254117" cy="4006875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49" name="Shape 345">
            <a:extLst>
              <a:ext uri="{FF2B5EF4-FFF2-40B4-BE49-F238E27FC236}">
                <a16:creationId xmlns:a16="http://schemas.microsoft.com/office/drawing/2014/main" id="{C3CBB70D-2C6D-C64B-8A5D-2CB70C6ECF44}"/>
              </a:ext>
            </a:extLst>
          </p:cNvPr>
          <p:cNvSpPr/>
          <p:nvPr/>
        </p:nvSpPr>
        <p:spPr>
          <a:xfrm>
            <a:off x="2813405" y="2566993"/>
            <a:ext cx="2022097" cy="32495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50" name="Shape 346">
            <a:extLst>
              <a:ext uri="{FF2B5EF4-FFF2-40B4-BE49-F238E27FC236}">
                <a16:creationId xmlns:a16="http://schemas.microsoft.com/office/drawing/2014/main" id="{533F7071-9931-B549-B6E6-9E3A192431AA}"/>
              </a:ext>
            </a:extLst>
          </p:cNvPr>
          <p:cNvSpPr/>
          <p:nvPr/>
        </p:nvSpPr>
        <p:spPr>
          <a:xfrm flipV="1">
            <a:off x="3200216" y="3934600"/>
            <a:ext cx="724164" cy="1477871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51" name="Shape 347">
            <a:extLst>
              <a:ext uri="{FF2B5EF4-FFF2-40B4-BE49-F238E27FC236}">
                <a16:creationId xmlns:a16="http://schemas.microsoft.com/office/drawing/2014/main" id="{1C36FB8F-7411-214B-8137-FC46CF8A3278}"/>
              </a:ext>
            </a:extLst>
          </p:cNvPr>
          <p:cNvSpPr/>
          <p:nvPr/>
        </p:nvSpPr>
        <p:spPr>
          <a:xfrm>
            <a:off x="2697395" y="1933857"/>
            <a:ext cx="2254117" cy="491711"/>
          </a:xfrm>
          <a:prstGeom prst="rect">
            <a:avLst/>
          </a:prstGeom>
          <a:solidFill>
            <a:schemeClr val="bg2">
              <a:lumMod val="40000"/>
              <a:lumOff val="60000"/>
              <a:alpha val="31000"/>
            </a:schemeClr>
          </a:solidFill>
          <a:ln w="12700"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52" name="Shape 348">
            <a:extLst>
              <a:ext uri="{FF2B5EF4-FFF2-40B4-BE49-F238E27FC236}">
                <a16:creationId xmlns:a16="http://schemas.microsoft.com/office/drawing/2014/main" id="{1D2C61B0-92C7-544D-84C1-3E3D72465A4C}"/>
              </a:ext>
            </a:extLst>
          </p:cNvPr>
          <p:cNvSpPr/>
          <p:nvPr/>
        </p:nvSpPr>
        <p:spPr>
          <a:xfrm>
            <a:off x="3192512" y="4776619"/>
            <a:ext cx="266518" cy="69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53" name="Shape 349">
            <a:extLst>
              <a:ext uri="{FF2B5EF4-FFF2-40B4-BE49-F238E27FC236}">
                <a16:creationId xmlns:a16="http://schemas.microsoft.com/office/drawing/2014/main" id="{B6EBA019-A953-CD48-9FAC-54A2AE71EA0E}"/>
              </a:ext>
            </a:extLst>
          </p:cNvPr>
          <p:cNvSpPr/>
          <p:nvPr/>
        </p:nvSpPr>
        <p:spPr>
          <a:xfrm flipV="1">
            <a:off x="3194830" y="3276800"/>
            <a:ext cx="1" cy="237139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54" name="Shape 350">
            <a:extLst>
              <a:ext uri="{FF2B5EF4-FFF2-40B4-BE49-F238E27FC236}">
                <a16:creationId xmlns:a16="http://schemas.microsoft.com/office/drawing/2014/main" id="{0D5772F2-1F62-284E-BAB4-149FA8F8FFC3}"/>
              </a:ext>
            </a:extLst>
          </p:cNvPr>
          <p:cNvSpPr/>
          <p:nvPr/>
        </p:nvSpPr>
        <p:spPr>
          <a:xfrm>
            <a:off x="2882538" y="5419084"/>
            <a:ext cx="1494481" cy="1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55" name="Shape 351">
            <a:extLst>
              <a:ext uri="{FF2B5EF4-FFF2-40B4-BE49-F238E27FC236}">
                <a16:creationId xmlns:a16="http://schemas.microsoft.com/office/drawing/2014/main" id="{CCE51BC0-EF73-3B44-B159-A5698F52909E}"/>
              </a:ext>
            </a:extLst>
          </p:cNvPr>
          <p:cNvSpPr/>
          <p:nvPr/>
        </p:nvSpPr>
        <p:spPr>
          <a:xfrm>
            <a:off x="3075176" y="2637220"/>
            <a:ext cx="239310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z</a:t>
            </a:r>
          </a:p>
        </p:txBody>
      </p:sp>
      <p:sp>
        <p:nvSpPr>
          <p:cNvPr id="56" name="Shape 352">
            <a:extLst>
              <a:ext uri="{FF2B5EF4-FFF2-40B4-BE49-F238E27FC236}">
                <a16:creationId xmlns:a16="http://schemas.microsoft.com/office/drawing/2014/main" id="{3E480717-5064-B74F-84DF-081F2B6BE1A7}"/>
              </a:ext>
            </a:extLst>
          </p:cNvPr>
          <p:cNvSpPr/>
          <p:nvPr/>
        </p:nvSpPr>
        <p:spPr>
          <a:xfrm>
            <a:off x="4515793" y="5069690"/>
            <a:ext cx="255340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x</a:t>
            </a:r>
          </a:p>
        </p:txBody>
      </p:sp>
      <p:sp>
        <p:nvSpPr>
          <p:cNvPr id="57" name="Shape 353">
            <a:extLst>
              <a:ext uri="{FF2B5EF4-FFF2-40B4-BE49-F238E27FC236}">
                <a16:creationId xmlns:a16="http://schemas.microsoft.com/office/drawing/2014/main" id="{769F4E54-A5A6-DB46-8D3F-96F32A8F3087}"/>
              </a:ext>
            </a:extLst>
          </p:cNvPr>
          <p:cNvSpPr/>
          <p:nvPr/>
        </p:nvSpPr>
        <p:spPr>
          <a:xfrm>
            <a:off x="3210477" y="4032887"/>
            <a:ext cx="417243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154" tIns="35154" rIns="35154" bIns="35154" anchor="ctr">
            <a:spAutoFit/>
          </a:bodyPr>
          <a:lstStyle/>
          <a:p>
            <a: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rPr sz="3322"/>
              <a:t>𝜂</a:t>
            </a:r>
            <a:r>
              <a:rPr sz="3322" baseline="-5999"/>
              <a:t>x</a:t>
            </a:r>
          </a:p>
        </p:txBody>
      </p:sp>
      <p:sp>
        <p:nvSpPr>
          <p:cNvPr id="58" name="Shape 354">
            <a:extLst>
              <a:ext uri="{FF2B5EF4-FFF2-40B4-BE49-F238E27FC236}">
                <a16:creationId xmlns:a16="http://schemas.microsoft.com/office/drawing/2014/main" id="{C9D3ED5F-A780-8A4F-9BB7-E6BC6A70B46A}"/>
              </a:ext>
            </a:extLst>
          </p:cNvPr>
          <p:cNvSpPr/>
          <p:nvPr/>
        </p:nvSpPr>
        <p:spPr>
          <a:xfrm>
            <a:off x="3944451" y="3590907"/>
            <a:ext cx="263355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v</a:t>
            </a:r>
          </a:p>
        </p:txBody>
      </p:sp>
      <p:sp>
        <p:nvSpPr>
          <p:cNvPr id="59" name="Shape 355">
            <a:extLst>
              <a:ext uri="{FF2B5EF4-FFF2-40B4-BE49-F238E27FC236}">
                <a16:creationId xmlns:a16="http://schemas.microsoft.com/office/drawing/2014/main" id="{8C8D2D80-5281-E24D-B865-5859DC6D03E3}"/>
              </a:ext>
            </a:extLst>
          </p:cNvPr>
          <p:cNvSpPr/>
          <p:nvPr/>
        </p:nvSpPr>
        <p:spPr>
          <a:xfrm flipV="1">
            <a:off x="3990004" y="3787052"/>
            <a:ext cx="177255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60" name="Shape 356">
            <a:extLst>
              <a:ext uri="{FF2B5EF4-FFF2-40B4-BE49-F238E27FC236}">
                <a16:creationId xmlns:a16="http://schemas.microsoft.com/office/drawing/2014/main" id="{18967CA1-6E9F-C14A-853F-F1ABF97FD7F4}"/>
              </a:ext>
            </a:extLst>
          </p:cNvPr>
          <p:cNvSpPr/>
          <p:nvPr/>
        </p:nvSpPr>
        <p:spPr>
          <a:xfrm>
            <a:off x="2693001" y="1933857"/>
            <a:ext cx="2262905" cy="469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154" tIns="35154" rIns="35154" bIns="35154" anchor="b">
            <a:normAutofit lnSpcReduction="10000"/>
          </a:bodyPr>
          <a:lstStyle>
            <a:lvl1pPr>
              <a:defRPr sz="3800"/>
            </a:lvl1pPr>
          </a:lstStyle>
          <a:p>
            <a:r>
              <a:rPr sz="2630" dirty="0"/>
              <a:t>Divergence</a:t>
            </a:r>
          </a:p>
        </p:txBody>
      </p:sp>
    </p:spTree>
    <p:extLst>
      <p:ext uri="{BB962C8B-B14F-4D97-AF65-F5344CB8AC3E}">
        <p14:creationId xmlns:p14="http://schemas.microsoft.com/office/powerpoint/2010/main" val="34008950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99999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Beam</a:t>
            </a:r>
            <a:r>
              <a:rPr lang="da-DK" dirty="0"/>
              <a:t> </a:t>
            </a:r>
            <a:r>
              <a:rPr lang="da-DK" dirty="0" err="1"/>
              <a:t>propagation</a:t>
            </a:r>
            <a:r>
              <a:rPr lang="da-DK" dirty="0"/>
              <a:t> in guide</a:t>
            </a:r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0" name="Shape 391">
            <a:extLst>
              <a:ext uri="{FF2B5EF4-FFF2-40B4-BE49-F238E27FC236}">
                <a16:creationId xmlns:a16="http://schemas.microsoft.com/office/drawing/2014/main" id="{F0CBA604-75D3-1F46-B56E-620A8BEDCB59}"/>
              </a:ext>
            </a:extLst>
          </p:cNvPr>
          <p:cNvSpPr/>
          <p:nvPr/>
        </p:nvSpPr>
        <p:spPr>
          <a:xfrm>
            <a:off x="2695496" y="1938253"/>
            <a:ext cx="2254117" cy="4006875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21" name="Shape 392">
            <a:extLst>
              <a:ext uri="{FF2B5EF4-FFF2-40B4-BE49-F238E27FC236}">
                <a16:creationId xmlns:a16="http://schemas.microsoft.com/office/drawing/2014/main" id="{48CA5ECA-C592-6148-994C-0699805D61D3}"/>
              </a:ext>
            </a:extLst>
          </p:cNvPr>
          <p:cNvSpPr/>
          <p:nvPr/>
        </p:nvSpPr>
        <p:spPr>
          <a:xfrm>
            <a:off x="2811506" y="2566993"/>
            <a:ext cx="2022097" cy="32495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>
                <a:lumMod val="60000"/>
                <a:lumOff val="40000"/>
              </a:schemeClr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22" name="Shape 393">
            <a:extLst>
              <a:ext uri="{FF2B5EF4-FFF2-40B4-BE49-F238E27FC236}">
                <a16:creationId xmlns:a16="http://schemas.microsoft.com/office/drawing/2014/main" id="{7340851F-9F4F-DA45-B002-2A575C8197EB}"/>
              </a:ext>
            </a:extLst>
          </p:cNvPr>
          <p:cNvSpPr/>
          <p:nvPr/>
        </p:nvSpPr>
        <p:spPr>
          <a:xfrm flipV="1">
            <a:off x="3198317" y="3934600"/>
            <a:ext cx="724164" cy="1477871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3" name="Shape 394">
            <a:extLst>
              <a:ext uri="{FF2B5EF4-FFF2-40B4-BE49-F238E27FC236}">
                <a16:creationId xmlns:a16="http://schemas.microsoft.com/office/drawing/2014/main" id="{06F23A79-7C61-8341-9AE9-E3EEB6D70CA1}"/>
              </a:ext>
            </a:extLst>
          </p:cNvPr>
          <p:cNvSpPr/>
          <p:nvPr/>
        </p:nvSpPr>
        <p:spPr>
          <a:xfrm flipH="1" flipV="1">
            <a:off x="3658921" y="3315770"/>
            <a:ext cx="265224" cy="647726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4" name="Shape 395">
            <a:extLst>
              <a:ext uri="{FF2B5EF4-FFF2-40B4-BE49-F238E27FC236}">
                <a16:creationId xmlns:a16="http://schemas.microsoft.com/office/drawing/2014/main" id="{2BCF3F0A-4C56-724A-B3C2-B0752B1AE02E}"/>
              </a:ext>
            </a:extLst>
          </p:cNvPr>
          <p:cNvSpPr/>
          <p:nvPr/>
        </p:nvSpPr>
        <p:spPr>
          <a:xfrm>
            <a:off x="2695496" y="1933857"/>
            <a:ext cx="2254117" cy="491711"/>
          </a:xfrm>
          <a:prstGeom prst="rect">
            <a:avLst/>
          </a:prstGeom>
          <a:solidFill>
            <a:schemeClr val="bg2">
              <a:lumMod val="60000"/>
              <a:lumOff val="40000"/>
              <a:alpha val="31000"/>
            </a:schemeClr>
          </a:solidFill>
          <a:ln w="12700"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25" name="Shape 397">
            <a:extLst>
              <a:ext uri="{FF2B5EF4-FFF2-40B4-BE49-F238E27FC236}">
                <a16:creationId xmlns:a16="http://schemas.microsoft.com/office/drawing/2014/main" id="{8B4E1695-1142-9444-8EEF-3E8660154FB6}"/>
              </a:ext>
            </a:extLst>
          </p:cNvPr>
          <p:cNvSpPr/>
          <p:nvPr/>
        </p:nvSpPr>
        <p:spPr>
          <a:xfrm>
            <a:off x="3190613" y="4776619"/>
            <a:ext cx="266518" cy="69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6" name="Shape 398">
            <a:extLst>
              <a:ext uri="{FF2B5EF4-FFF2-40B4-BE49-F238E27FC236}">
                <a16:creationId xmlns:a16="http://schemas.microsoft.com/office/drawing/2014/main" id="{A4A19081-3929-054D-9706-003B9FD0F367}"/>
              </a:ext>
            </a:extLst>
          </p:cNvPr>
          <p:cNvSpPr/>
          <p:nvPr/>
        </p:nvSpPr>
        <p:spPr>
          <a:xfrm flipV="1">
            <a:off x="3192931" y="3276800"/>
            <a:ext cx="1" cy="237139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7" name="Shape 399">
            <a:extLst>
              <a:ext uri="{FF2B5EF4-FFF2-40B4-BE49-F238E27FC236}">
                <a16:creationId xmlns:a16="http://schemas.microsoft.com/office/drawing/2014/main" id="{8338B806-AEB8-7445-AFB5-298937BCA931}"/>
              </a:ext>
            </a:extLst>
          </p:cNvPr>
          <p:cNvSpPr/>
          <p:nvPr/>
        </p:nvSpPr>
        <p:spPr>
          <a:xfrm>
            <a:off x="2880639" y="5419084"/>
            <a:ext cx="1494481" cy="1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28" name="Shape 400">
            <a:extLst>
              <a:ext uri="{FF2B5EF4-FFF2-40B4-BE49-F238E27FC236}">
                <a16:creationId xmlns:a16="http://schemas.microsoft.com/office/drawing/2014/main" id="{29B8238D-B13D-FD44-9D8C-4A5FA4C83AF2}"/>
              </a:ext>
            </a:extLst>
          </p:cNvPr>
          <p:cNvSpPr/>
          <p:nvPr/>
        </p:nvSpPr>
        <p:spPr>
          <a:xfrm>
            <a:off x="3073277" y="2637220"/>
            <a:ext cx="239310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z</a:t>
            </a:r>
          </a:p>
        </p:txBody>
      </p:sp>
      <p:sp>
        <p:nvSpPr>
          <p:cNvPr id="29" name="Shape 401">
            <a:extLst>
              <a:ext uri="{FF2B5EF4-FFF2-40B4-BE49-F238E27FC236}">
                <a16:creationId xmlns:a16="http://schemas.microsoft.com/office/drawing/2014/main" id="{B7AF4F93-599F-5E4D-B571-04B47772FF59}"/>
              </a:ext>
            </a:extLst>
          </p:cNvPr>
          <p:cNvSpPr/>
          <p:nvPr/>
        </p:nvSpPr>
        <p:spPr>
          <a:xfrm>
            <a:off x="4513894" y="5069690"/>
            <a:ext cx="255340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x</a:t>
            </a:r>
          </a:p>
        </p:txBody>
      </p:sp>
      <p:sp>
        <p:nvSpPr>
          <p:cNvPr id="30" name="Shape 402">
            <a:extLst>
              <a:ext uri="{FF2B5EF4-FFF2-40B4-BE49-F238E27FC236}">
                <a16:creationId xmlns:a16="http://schemas.microsoft.com/office/drawing/2014/main" id="{DC442225-47CC-4A4B-A382-1CB2A74392B8}"/>
              </a:ext>
            </a:extLst>
          </p:cNvPr>
          <p:cNvSpPr/>
          <p:nvPr/>
        </p:nvSpPr>
        <p:spPr>
          <a:xfrm>
            <a:off x="3208578" y="4032887"/>
            <a:ext cx="417243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154" tIns="35154" rIns="35154" bIns="35154" anchor="ctr">
            <a:spAutoFit/>
          </a:bodyPr>
          <a:lstStyle/>
          <a:p>
            <a: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rPr sz="3322"/>
              <a:t>𝜂</a:t>
            </a:r>
            <a:r>
              <a:rPr sz="3322" baseline="-5999"/>
              <a:t>x</a:t>
            </a:r>
          </a:p>
        </p:txBody>
      </p:sp>
      <p:sp>
        <p:nvSpPr>
          <p:cNvPr id="31" name="Shape 403">
            <a:extLst>
              <a:ext uri="{FF2B5EF4-FFF2-40B4-BE49-F238E27FC236}">
                <a16:creationId xmlns:a16="http://schemas.microsoft.com/office/drawing/2014/main" id="{10F852FE-A3F8-5947-9856-FAA577A12A51}"/>
              </a:ext>
            </a:extLst>
          </p:cNvPr>
          <p:cNvSpPr/>
          <p:nvPr/>
        </p:nvSpPr>
        <p:spPr>
          <a:xfrm>
            <a:off x="3623866" y="2829519"/>
            <a:ext cx="263355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v</a:t>
            </a:r>
          </a:p>
        </p:txBody>
      </p:sp>
      <p:sp>
        <p:nvSpPr>
          <p:cNvPr id="32" name="Shape 404">
            <a:extLst>
              <a:ext uri="{FF2B5EF4-FFF2-40B4-BE49-F238E27FC236}">
                <a16:creationId xmlns:a16="http://schemas.microsoft.com/office/drawing/2014/main" id="{834995C4-AD2A-054E-B46E-2D36CF9424D2}"/>
              </a:ext>
            </a:extLst>
          </p:cNvPr>
          <p:cNvSpPr/>
          <p:nvPr/>
        </p:nvSpPr>
        <p:spPr>
          <a:xfrm flipV="1">
            <a:off x="3669419" y="3025664"/>
            <a:ext cx="177255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33" name="Shape 406">
            <a:extLst>
              <a:ext uri="{FF2B5EF4-FFF2-40B4-BE49-F238E27FC236}">
                <a16:creationId xmlns:a16="http://schemas.microsoft.com/office/drawing/2014/main" id="{E4A69BC3-357A-AF49-A965-1C724726DA2C}"/>
              </a:ext>
            </a:extLst>
          </p:cNvPr>
          <p:cNvSpPr/>
          <p:nvPr/>
        </p:nvSpPr>
        <p:spPr>
          <a:xfrm>
            <a:off x="2691102" y="1933857"/>
            <a:ext cx="2262905" cy="469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154" tIns="35154" rIns="35154" bIns="35154" anchor="b">
            <a:normAutofit lnSpcReduction="10000"/>
          </a:bodyPr>
          <a:lstStyle>
            <a:lvl1pPr>
              <a:defRPr sz="3800"/>
            </a:lvl1pPr>
          </a:lstStyle>
          <a:p>
            <a:r>
              <a:rPr sz="2630"/>
              <a:t>Divergence</a:t>
            </a:r>
          </a:p>
        </p:txBody>
      </p:sp>
      <p:pic>
        <p:nvPicPr>
          <p:cNvPr id="48" name="with_guide (Converted).mov">
            <a:extLst>
              <a:ext uri="{FF2B5EF4-FFF2-40B4-BE49-F238E27FC236}">
                <a16:creationId xmlns:a16="http://schemas.microsoft.com/office/drawing/2014/main" id="{AAA499D6-0632-6747-B5F5-DB4D5B565E0E}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5743626" y="1938252"/>
            <a:ext cx="5343475" cy="4007607"/>
          </a:xfrm>
          <a:prstGeom prst="rect">
            <a:avLst/>
          </a:prstGeom>
          <a:ln w="63500">
            <a:solidFill>
              <a:srgbClr val="5D5D5D"/>
            </a:solidFill>
            <a:miter lim="400000"/>
          </a:ln>
        </p:spPr>
      </p:pic>
      <p:sp>
        <p:nvSpPr>
          <p:cNvPr id="49" name="Shape 408">
            <a:extLst>
              <a:ext uri="{FF2B5EF4-FFF2-40B4-BE49-F238E27FC236}">
                <a16:creationId xmlns:a16="http://schemas.microsoft.com/office/drawing/2014/main" id="{91803AD0-2A86-CF48-AACC-5228A123401D}"/>
              </a:ext>
            </a:extLst>
          </p:cNvPr>
          <p:cNvSpPr/>
          <p:nvPr/>
        </p:nvSpPr>
        <p:spPr>
          <a:xfrm flipV="1">
            <a:off x="3923827" y="3250902"/>
            <a:ext cx="1" cy="2150004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</p:spPr>
        <p:txBody>
          <a:bodyPr lIns="35154" tIns="35154" rIns="35154" bIns="35154" anchor="ctr"/>
          <a:lstStyle/>
          <a:p>
            <a:endParaRPr sz="1724"/>
          </a:p>
        </p:txBody>
      </p:sp>
    </p:spTree>
    <p:extLst>
      <p:ext uri="{BB962C8B-B14F-4D97-AF65-F5344CB8AC3E}">
        <p14:creationId xmlns:p14="http://schemas.microsoft.com/office/powerpoint/2010/main" val="26630456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99999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48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Beam</a:t>
            </a:r>
            <a:r>
              <a:rPr lang="da-DK" dirty="0"/>
              <a:t> </a:t>
            </a:r>
            <a:r>
              <a:rPr lang="da-DK" dirty="0" err="1"/>
              <a:t>propagation</a:t>
            </a:r>
            <a:r>
              <a:rPr lang="da-DK" dirty="0"/>
              <a:t> in guide</a:t>
            </a:r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50" name="with_guide (Converted).mov">
            <a:extLst>
              <a:ext uri="{FF2B5EF4-FFF2-40B4-BE49-F238E27FC236}">
                <a16:creationId xmlns:a16="http://schemas.microsoft.com/office/drawing/2014/main" id="{1AA95359-2CDE-4E4E-9453-1BCD21F5003B}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5743626" y="1938252"/>
            <a:ext cx="5343475" cy="4007607"/>
          </a:xfrm>
          <a:prstGeom prst="rect">
            <a:avLst/>
          </a:prstGeom>
          <a:ln w="63500">
            <a:solidFill>
              <a:srgbClr val="5D5D5D"/>
            </a:solidFill>
            <a:miter lim="400000"/>
          </a:ln>
        </p:spPr>
      </p:pic>
      <p:sp>
        <p:nvSpPr>
          <p:cNvPr id="52" name="Shape 432">
            <a:extLst>
              <a:ext uri="{FF2B5EF4-FFF2-40B4-BE49-F238E27FC236}">
                <a16:creationId xmlns:a16="http://schemas.microsoft.com/office/drawing/2014/main" id="{044955F6-98DC-C946-887E-6D0F63972039}"/>
              </a:ext>
            </a:extLst>
          </p:cNvPr>
          <p:cNvSpPr/>
          <p:nvPr/>
        </p:nvSpPr>
        <p:spPr>
          <a:xfrm>
            <a:off x="8538112" y="2823263"/>
            <a:ext cx="315047" cy="2018156"/>
          </a:xfrm>
          <a:prstGeom prst="rect">
            <a:avLst/>
          </a:prstGeom>
          <a:ln w="38100">
            <a:solidFill>
              <a:srgbClr val="4CB400">
                <a:alpha val="67000"/>
              </a:srgbClr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53" name="Shape 391">
            <a:extLst>
              <a:ext uri="{FF2B5EF4-FFF2-40B4-BE49-F238E27FC236}">
                <a16:creationId xmlns:a16="http://schemas.microsoft.com/office/drawing/2014/main" id="{574454EA-C7D3-E045-88A0-A6033D01E2CA}"/>
              </a:ext>
            </a:extLst>
          </p:cNvPr>
          <p:cNvSpPr/>
          <p:nvPr/>
        </p:nvSpPr>
        <p:spPr>
          <a:xfrm>
            <a:off x="2695496" y="1938253"/>
            <a:ext cx="2254117" cy="4006875"/>
          </a:xfrm>
          <a:prstGeom prst="rect">
            <a:avLst/>
          </a:prstGeom>
          <a:solidFill>
            <a:srgbClr val="CBCBCB">
              <a:alpha val="87000"/>
            </a:srgbClr>
          </a:solidFill>
          <a:ln w="63500">
            <a:solidFill>
              <a:srgbClr val="5A5F5E"/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54" name="Shape 392">
            <a:extLst>
              <a:ext uri="{FF2B5EF4-FFF2-40B4-BE49-F238E27FC236}">
                <a16:creationId xmlns:a16="http://schemas.microsoft.com/office/drawing/2014/main" id="{D4E0045C-73C5-AC44-8CD2-D2F6D0A6D829}"/>
              </a:ext>
            </a:extLst>
          </p:cNvPr>
          <p:cNvSpPr/>
          <p:nvPr/>
        </p:nvSpPr>
        <p:spPr>
          <a:xfrm>
            <a:off x="2811506" y="2566993"/>
            <a:ext cx="2022097" cy="3249514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>
                <a:lumMod val="60000"/>
                <a:lumOff val="40000"/>
              </a:schemeClr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55" name="Shape 393">
            <a:extLst>
              <a:ext uri="{FF2B5EF4-FFF2-40B4-BE49-F238E27FC236}">
                <a16:creationId xmlns:a16="http://schemas.microsoft.com/office/drawing/2014/main" id="{8DA15C29-DFFC-E847-AE3A-2D394BBF7D14}"/>
              </a:ext>
            </a:extLst>
          </p:cNvPr>
          <p:cNvSpPr/>
          <p:nvPr/>
        </p:nvSpPr>
        <p:spPr>
          <a:xfrm flipV="1">
            <a:off x="3198317" y="3934600"/>
            <a:ext cx="724164" cy="1477871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56" name="Shape 394">
            <a:extLst>
              <a:ext uri="{FF2B5EF4-FFF2-40B4-BE49-F238E27FC236}">
                <a16:creationId xmlns:a16="http://schemas.microsoft.com/office/drawing/2014/main" id="{77A8FC30-DE4B-E946-91E7-4E9ADCC1AE37}"/>
              </a:ext>
            </a:extLst>
          </p:cNvPr>
          <p:cNvSpPr/>
          <p:nvPr/>
        </p:nvSpPr>
        <p:spPr>
          <a:xfrm flipH="1" flipV="1">
            <a:off x="3658921" y="3315770"/>
            <a:ext cx="265224" cy="647726"/>
          </a:xfrm>
          <a:prstGeom prst="line">
            <a:avLst/>
          </a:prstGeom>
          <a:ln w="38100">
            <a:solidFill>
              <a:srgbClr val="E13829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57" name="Shape 395">
            <a:extLst>
              <a:ext uri="{FF2B5EF4-FFF2-40B4-BE49-F238E27FC236}">
                <a16:creationId xmlns:a16="http://schemas.microsoft.com/office/drawing/2014/main" id="{E3358C01-255D-BF48-9250-793499E1F98D}"/>
              </a:ext>
            </a:extLst>
          </p:cNvPr>
          <p:cNvSpPr/>
          <p:nvPr/>
        </p:nvSpPr>
        <p:spPr>
          <a:xfrm>
            <a:off x="2695496" y="1933857"/>
            <a:ext cx="2254117" cy="491711"/>
          </a:xfrm>
          <a:prstGeom prst="rect">
            <a:avLst/>
          </a:prstGeom>
          <a:solidFill>
            <a:schemeClr val="bg2">
              <a:lumMod val="60000"/>
              <a:lumOff val="40000"/>
              <a:alpha val="31000"/>
            </a:schemeClr>
          </a:solidFill>
          <a:ln w="12700"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sz="1724"/>
          </a:p>
        </p:txBody>
      </p:sp>
      <p:sp>
        <p:nvSpPr>
          <p:cNvPr id="58" name="Shape 397">
            <a:extLst>
              <a:ext uri="{FF2B5EF4-FFF2-40B4-BE49-F238E27FC236}">
                <a16:creationId xmlns:a16="http://schemas.microsoft.com/office/drawing/2014/main" id="{8DE29FD5-AB34-F649-948E-A8A653D20BF9}"/>
              </a:ext>
            </a:extLst>
          </p:cNvPr>
          <p:cNvSpPr/>
          <p:nvPr/>
        </p:nvSpPr>
        <p:spPr>
          <a:xfrm>
            <a:off x="3190613" y="4776619"/>
            <a:ext cx="266518" cy="690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extrusionOk="0">
                <a:moveTo>
                  <a:pt x="0" y="1244"/>
                </a:moveTo>
                <a:cubicBezTo>
                  <a:pt x="4341" y="-1128"/>
                  <a:pt x="8857" y="-91"/>
                  <a:pt x="12967" y="4221"/>
                </a:cubicBezTo>
                <a:cubicBezTo>
                  <a:pt x="16317" y="7735"/>
                  <a:pt x="19281" y="13315"/>
                  <a:pt x="21600" y="20472"/>
                </a:cubicBezTo>
              </a:path>
            </a:pathLst>
          </a:custGeom>
          <a:ln w="25400">
            <a:solidFill>
              <a:srgbClr val="5A5F5E"/>
            </a:solidFill>
            <a:miter lim="400000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59" name="Shape 398">
            <a:extLst>
              <a:ext uri="{FF2B5EF4-FFF2-40B4-BE49-F238E27FC236}">
                <a16:creationId xmlns:a16="http://schemas.microsoft.com/office/drawing/2014/main" id="{57C846C4-378B-5043-920D-B5D346DDDEA3}"/>
              </a:ext>
            </a:extLst>
          </p:cNvPr>
          <p:cNvSpPr/>
          <p:nvPr/>
        </p:nvSpPr>
        <p:spPr>
          <a:xfrm flipV="1">
            <a:off x="3192931" y="3276800"/>
            <a:ext cx="1" cy="2371392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60" name="Shape 399">
            <a:extLst>
              <a:ext uri="{FF2B5EF4-FFF2-40B4-BE49-F238E27FC236}">
                <a16:creationId xmlns:a16="http://schemas.microsoft.com/office/drawing/2014/main" id="{1A43FDE2-180C-C34B-953D-F3B0B11035EE}"/>
              </a:ext>
            </a:extLst>
          </p:cNvPr>
          <p:cNvSpPr/>
          <p:nvPr/>
        </p:nvSpPr>
        <p:spPr>
          <a:xfrm>
            <a:off x="2880639" y="5419084"/>
            <a:ext cx="1494481" cy="1"/>
          </a:xfrm>
          <a:prstGeom prst="line">
            <a:avLst/>
          </a:prstGeom>
          <a:ln w="381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61" name="Shape 400">
            <a:extLst>
              <a:ext uri="{FF2B5EF4-FFF2-40B4-BE49-F238E27FC236}">
                <a16:creationId xmlns:a16="http://schemas.microsoft.com/office/drawing/2014/main" id="{F24F5EB2-9358-7642-9713-478101C38811}"/>
              </a:ext>
            </a:extLst>
          </p:cNvPr>
          <p:cNvSpPr/>
          <p:nvPr/>
        </p:nvSpPr>
        <p:spPr>
          <a:xfrm>
            <a:off x="3073277" y="2637220"/>
            <a:ext cx="239310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z</a:t>
            </a:r>
          </a:p>
        </p:txBody>
      </p:sp>
      <p:sp>
        <p:nvSpPr>
          <p:cNvPr id="62" name="Shape 401">
            <a:extLst>
              <a:ext uri="{FF2B5EF4-FFF2-40B4-BE49-F238E27FC236}">
                <a16:creationId xmlns:a16="http://schemas.microsoft.com/office/drawing/2014/main" id="{31E507CC-F09E-8B41-8A23-F14FCDBBD8A1}"/>
              </a:ext>
            </a:extLst>
          </p:cNvPr>
          <p:cNvSpPr/>
          <p:nvPr/>
        </p:nvSpPr>
        <p:spPr>
          <a:xfrm>
            <a:off x="4513894" y="5069690"/>
            <a:ext cx="255340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x</a:t>
            </a:r>
          </a:p>
        </p:txBody>
      </p:sp>
      <p:sp>
        <p:nvSpPr>
          <p:cNvPr id="63" name="Shape 402">
            <a:extLst>
              <a:ext uri="{FF2B5EF4-FFF2-40B4-BE49-F238E27FC236}">
                <a16:creationId xmlns:a16="http://schemas.microsoft.com/office/drawing/2014/main" id="{ECF14B50-FC26-B44B-828C-D73EC1850198}"/>
              </a:ext>
            </a:extLst>
          </p:cNvPr>
          <p:cNvSpPr/>
          <p:nvPr/>
        </p:nvSpPr>
        <p:spPr>
          <a:xfrm>
            <a:off x="3208578" y="4032887"/>
            <a:ext cx="417243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154" tIns="35154" rIns="35154" bIns="35154" anchor="ctr">
            <a:spAutoFit/>
          </a:bodyPr>
          <a:lstStyle/>
          <a:p>
            <a: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pPr>
            <a:r>
              <a:rPr sz="3322"/>
              <a:t>𝜂</a:t>
            </a:r>
            <a:r>
              <a:rPr sz="3322" baseline="-5999"/>
              <a:t>x</a:t>
            </a:r>
          </a:p>
        </p:txBody>
      </p:sp>
      <p:sp>
        <p:nvSpPr>
          <p:cNvPr id="64" name="Shape 403">
            <a:extLst>
              <a:ext uri="{FF2B5EF4-FFF2-40B4-BE49-F238E27FC236}">
                <a16:creationId xmlns:a16="http://schemas.microsoft.com/office/drawing/2014/main" id="{E71DD23D-FC0E-034A-A582-7AA99F6D9D0D}"/>
              </a:ext>
            </a:extLst>
          </p:cNvPr>
          <p:cNvSpPr/>
          <p:nvPr/>
        </p:nvSpPr>
        <p:spPr>
          <a:xfrm>
            <a:off x="3623866" y="2829519"/>
            <a:ext cx="263355" cy="582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154" tIns="35154" rIns="35154" bIns="35154" anchor="ctr">
            <a:spAutoFit/>
          </a:bodyPr>
          <a:lstStyle>
            <a:lvl1pPr>
              <a:defRPr sz="4800">
                <a:solidFill>
                  <a:srgbClr val="535353"/>
                </a:solidFill>
                <a:latin typeface="CMU Serif"/>
                <a:ea typeface="CMU Serif"/>
                <a:cs typeface="CMU Serif"/>
                <a:sym typeface="CMU Serif"/>
              </a:defRPr>
            </a:lvl1pPr>
          </a:lstStyle>
          <a:p>
            <a:r>
              <a:rPr sz="3322"/>
              <a:t>v</a:t>
            </a:r>
          </a:p>
        </p:txBody>
      </p:sp>
      <p:sp>
        <p:nvSpPr>
          <p:cNvPr id="65" name="Shape 404">
            <a:extLst>
              <a:ext uri="{FF2B5EF4-FFF2-40B4-BE49-F238E27FC236}">
                <a16:creationId xmlns:a16="http://schemas.microsoft.com/office/drawing/2014/main" id="{ACB8FB24-EC12-8B40-9BA3-9164DEDBF25F}"/>
              </a:ext>
            </a:extLst>
          </p:cNvPr>
          <p:cNvSpPr/>
          <p:nvPr/>
        </p:nvSpPr>
        <p:spPr>
          <a:xfrm flipV="1">
            <a:off x="3669419" y="3025664"/>
            <a:ext cx="177255" cy="1"/>
          </a:xfrm>
          <a:prstGeom prst="line">
            <a:avLst/>
          </a:prstGeom>
          <a:ln w="25400">
            <a:solidFill>
              <a:srgbClr val="5A5F5E"/>
            </a:solidFill>
            <a:miter lim="400000"/>
            <a:tailEnd type="triangle"/>
          </a:ln>
        </p:spPr>
        <p:txBody>
          <a:bodyPr lIns="35154" tIns="35154" rIns="35154" bIns="35154" anchor="ctr"/>
          <a:lstStyle/>
          <a:p>
            <a: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sz="1724"/>
          </a:p>
        </p:txBody>
      </p:sp>
      <p:sp>
        <p:nvSpPr>
          <p:cNvPr id="66" name="Shape 406">
            <a:extLst>
              <a:ext uri="{FF2B5EF4-FFF2-40B4-BE49-F238E27FC236}">
                <a16:creationId xmlns:a16="http://schemas.microsoft.com/office/drawing/2014/main" id="{781EE907-2831-8041-BC5B-95280B9477A3}"/>
              </a:ext>
            </a:extLst>
          </p:cNvPr>
          <p:cNvSpPr/>
          <p:nvPr/>
        </p:nvSpPr>
        <p:spPr>
          <a:xfrm>
            <a:off x="2691102" y="1933857"/>
            <a:ext cx="2262905" cy="469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154" tIns="35154" rIns="35154" bIns="35154" anchor="b">
            <a:normAutofit lnSpcReduction="10000"/>
          </a:bodyPr>
          <a:lstStyle>
            <a:lvl1pPr>
              <a:defRPr sz="3800"/>
            </a:lvl1pPr>
          </a:lstStyle>
          <a:p>
            <a:r>
              <a:rPr sz="2630"/>
              <a:t>Divergence</a:t>
            </a:r>
          </a:p>
        </p:txBody>
      </p:sp>
      <p:sp>
        <p:nvSpPr>
          <p:cNvPr id="67" name="Shape 408">
            <a:extLst>
              <a:ext uri="{FF2B5EF4-FFF2-40B4-BE49-F238E27FC236}">
                <a16:creationId xmlns:a16="http://schemas.microsoft.com/office/drawing/2014/main" id="{19022F8D-9452-F042-B8AD-642E7CC3E3E5}"/>
              </a:ext>
            </a:extLst>
          </p:cNvPr>
          <p:cNvSpPr/>
          <p:nvPr/>
        </p:nvSpPr>
        <p:spPr>
          <a:xfrm flipV="1">
            <a:off x="3923827" y="3250902"/>
            <a:ext cx="1" cy="2150004"/>
          </a:xfrm>
          <a:prstGeom prst="line">
            <a:avLst/>
          </a:prstGeom>
          <a:ln w="50800">
            <a:solidFill>
              <a:srgbClr val="ABABAB"/>
            </a:solidFill>
            <a:miter lim="400000"/>
          </a:ln>
        </p:spPr>
        <p:txBody>
          <a:bodyPr lIns="35154" tIns="35154" rIns="35154" bIns="35154" anchor="ctr"/>
          <a:lstStyle/>
          <a:p>
            <a:endParaRPr sz="1724"/>
          </a:p>
        </p:txBody>
      </p:sp>
    </p:spTree>
    <p:extLst>
      <p:ext uri="{BB962C8B-B14F-4D97-AF65-F5344CB8AC3E}">
        <p14:creationId xmlns:p14="http://schemas.microsoft.com/office/powerpoint/2010/main" val="25628948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99999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50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Reflectivity</a:t>
            </a:r>
            <a:r>
              <a:rPr lang="da-DK" dirty="0"/>
              <a:t> </a:t>
            </a:r>
            <a:r>
              <a:rPr lang="da-DK" dirty="0" err="1"/>
              <a:t>curves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Reflectivity</a:t>
            </a:r>
            <a:r>
              <a:rPr lang="da-DK" dirty="0"/>
              <a:t>, super </a:t>
            </a:r>
            <a:r>
              <a:rPr lang="da-DK" dirty="0" err="1"/>
              <a:t>mirror</a:t>
            </a:r>
            <a:r>
              <a:rPr lang="da-DK" dirty="0"/>
              <a:t>, </a:t>
            </a:r>
            <a:r>
              <a:rPr lang="da-DK" dirty="0" err="1"/>
              <a:t>reflectivity</a:t>
            </a:r>
            <a:r>
              <a:rPr lang="da-DK" dirty="0"/>
              <a:t> </a:t>
            </a:r>
            <a:r>
              <a:rPr lang="da-DK" dirty="0" err="1"/>
              <a:t>curve</a:t>
            </a: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pSp>
        <p:nvGrpSpPr>
          <p:cNvPr id="22" name="Group 513">
            <a:extLst>
              <a:ext uri="{FF2B5EF4-FFF2-40B4-BE49-F238E27FC236}">
                <a16:creationId xmlns:a16="http://schemas.microsoft.com/office/drawing/2014/main" id="{B579A8F7-9C4C-5D42-839A-9903BA44CB94}"/>
              </a:ext>
            </a:extLst>
          </p:cNvPr>
          <p:cNvGrpSpPr/>
          <p:nvPr/>
        </p:nvGrpSpPr>
        <p:grpSpPr>
          <a:xfrm>
            <a:off x="2208352" y="3101351"/>
            <a:ext cx="4076954" cy="2487124"/>
            <a:chOff x="0" y="453973"/>
            <a:chExt cx="8910923" cy="5436062"/>
          </a:xfrm>
        </p:grpSpPr>
        <p:sp>
          <p:nvSpPr>
            <p:cNvPr id="23" name="Shape 497">
              <a:extLst>
                <a:ext uri="{FF2B5EF4-FFF2-40B4-BE49-F238E27FC236}">
                  <a16:creationId xmlns:a16="http://schemas.microsoft.com/office/drawing/2014/main" id="{88151568-2B71-564B-908F-9369A6FDE225}"/>
                </a:ext>
              </a:extLst>
            </p:cNvPr>
            <p:cNvSpPr/>
            <p:nvPr/>
          </p:nvSpPr>
          <p:spPr>
            <a:xfrm>
              <a:off x="1943842" y="1871722"/>
              <a:ext cx="3133124" cy="3379361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24" name="Shape 498">
              <a:extLst>
                <a:ext uri="{FF2B5EF4-FFF2-40B4-BE49-F238E27FC236}">
                  <a16:creationId xmlns:a16="http://schemas.microsoft.com/office/drawing/2014/main" id="{F6EFC123-D1DC-0549-AC51-5BF31C223CD6}"/>
                </a:ext>
              </a:extLst>
            </p:cNvPr>
            <p:cNvSpPr/>
            <p:nvPr/>
          </p:nvSpPr>
          <p:spPr>
            <a:xfrm rot="16200000">
              <a:off x="5711952" y="2691065"/>
              <a:ext cx="2328633" cy="406930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25" name="Shape 499">
              <a:extLst>
                <a:ext uri="{FF2B5EF4-FFF2-40B4-BE49-F238E27FC236}">
                  <a16:creationId xmlns:a16="http://schemas.microsoft.com/office/drawing/2014/main" id="{164590A2-C962-784B-9F9E-830D769A271F}"/>
                </a:ext>
              </a:extLst>
            </p:cNvPr>
            <p:cNvSpPr/>
            <p:nvPr/>
          </p:nvSpPr>
          <p:spPr>
            <a:xfrm>
              <a:off x="2555325" y="2553212"/>
              <a:ext cx="1869457" cy="2016381"/>
            </a:xfrm>
            <a:prstGeom prst="ellips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26" name="Shape 500">
              <a:extLst>
                <a:ext uri="{FF2B5EF4-FFF2-40B4-BE49-F238E27FC236}">
                  <a16:creationId xmlns:a16="http://schemas.microsoft.com/office/drawing/2014/main" id="{C79FB98A-9A5B-9B47-97DB-5F53EBC97AFA}"/>
                </a:ext>
              </a:extLst>
            </p:cNvPr>
            <p:cNvSpPr/>
            <p:nvPr/>
          </p:nvSpPr>
          <p:spPr>
            <a:xfrm rot="17526645">
              <a:off x="2393684" y="2360297"/>
              <a:ext cx="1725716" cy="40693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27" name="Shape 501">
              <a:extLst>
                <a:ext uri="{FF2B5EF4-FFF2-40B4-BE49-F238E27FC236}">
                  <a16:creationId xmlns:a16="http://schemas.microsoft.com/office/drawing/2014/main" id="{EB52BF10-7A29-5344-85C3-773B32F5437D}"/>
                </a:ext>
              </a:extLst>
            </p:cNvPr>
            <p:cNvSpPr/>
            <p:nvPr/>
          </p:nvSpPr>
          <p:spPr>
            <a:xfrm rot="20264815">
              <a:off x="1350843" y="453973"/>
              <a:ext cx="3313982" cy="320115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28" name="Shape 502">
              <a:extLst>
                <a:ext uri="{FF2B5EF4-FFF2-40B4-BE49-F238E27FC236}">
                  <a16:creationId xmlns:a16="http://schemas.microsoft.com/office/drawing/2014/main" id="{6ED2C770-DD62-6C44-9614-7C92FE07E3F2}"/>
                </a:ext>
              </a:extLst>
            </p:cNvPr>
            <p:cNvSpPr/>
            <p:nvPr/>
          </p:nvSpPr>
          <p:spPr>
            <a:xfrm>
              <a:off x="314722" y="2310050"/>
              <a:ext cx="3195683" cy="125081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29" name="Shape 503">
              <a:extLst>
                <a:ext uri="{FF2B5EF4-FFF2-40B4-BE49-F238E27FC236}">
                  <a16:creationId xmlns:a16="http://schemas.microsoft.com/office/drawing/2014/main" id="{67DFB718-8E2A-ED46-B35E-33CD18BE2AC7}"/>
                </a:ext>
              </a:extLst>
            </p:cNvPr>
            <p:cNvSpPr/>
            <p:nvPr/>
          </p:nvSpPr>
          <p:spPr>
            <a:xfrm flipV="1">
              <a:off x="3517916" y="2307864"/>
              <a:ext cx="3195683" cy="1250818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30" name="Shape 504">
              <a:extLst>
                <a:ext uri="{FF2B5EF4-FFF2-40B4-BE49-F238E27FC236}">
                  <a16:creationId xmlns:a16="http://schemas.microsoft.com/office/drawing/2014/main" id="{B3A0B6D6-68DF-B046-902D-87AA3B178C46}"/>
                </a:ext>
              </a:extLst>
            </p:cNvPr>
            <p:cNvSpPr/>
            <p:nvPr/>
          </p:nvSpPr>
          <p:spPr>
            <a:xfrm>
              <a:off x="5293974" y="2726507"/>
              <a:ext cx="679133" cy="924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3242" tIns="23242" rIns="23242" bIns="23242" numCol="1" anchor="ctr">
              <a:noAutofit/>
            </a:bodyPr>
            <a:lstStyle>
              <a:lvl1pPr defTabSz="584200">
                <a:defRPr sz="4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2013" dirty="0"/>
                <a:t>𝛳</a:t>
              </a:r>
            </a:p>
          </p:txBody>
        </p:sp>
        <p:sp>
          <p:nvSpPr>
            <p:cNvPr id="31" name="Shape 505">
              <a:extLst>
                <a:ext uri="{FF2B5EF4-FFF2-40B4-BE49-F238E27FC236}">
                  <a16:creationId xmlns:a16="http://schemas.microsoft.com/office/drawing/2014/main" id="{BC073D8D-EB3F-D04F-844D-0A20CAE2C5D5}"/>
                </a:ext>
              </a:extLst>
            </p:cNvPr>
            <p:cNvSpPr/>
            <p:nvPr/>
          </p:nvSpPr>
          <p:spPr>
            <a:xfrm>
              <a:off x="1227646" y="1754060"/>
              <a:ext cx="679132" cy="11601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4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sz="2013" b="1">
                  <a:latin typeface="Helvetica"/>
                  <a:ea typeface="Helvetica"/>
                  <a:cs typeface="Helvetica"/>
                  <a:sym typeface="Helvetica"/>
                </a:rPr>
                <a:t>k</a:t>
              </a:r>
              <a:r>
                <a:rPr sz="2013" baseline="-5999"/>
                <a:t>i</a:t>
              </a:r>
            </a:p>
          </p:txBody>
        </p:sp>
        <p:sp>
          <p:nvSpPr>
            <p:cNvPr id="32" name="Shape 506">
              <a:extLst>
                <a:ext uri="{FF2B5EF4-FFF2-40B4-BE49-F238E27FC236}">
                  <a16:creationId xmlns:a16="http://schemas.microsoft.com/office/drawing/2014/main" id="{4AFBCE88-3E67-0745-821E-3828C0E97783}"/>
                </a:ext>
              </a:extLst>
            </p:cNvPr>
            <p:cNvSpPr/>
            <p:nvPr/>
          </p:nvSpPr>
          <p:spPr>
            <a:xfrm>
              <a:off x="5287406" y="1919436"/>
              <a:ext cx="679131" cy="8293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4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sz="2013" b="1">
                  <a:latin typeface="Helvetica"/>
                  <a:ea typeface="Helvetica"/>
                  <a:cs typeface="Helvetica"/>
                  <a:sym typeface="Helvetica"/>
                </a:rPr>
                <a:t>k</a:t>
              </a:r>
              <a:r>
                <a:rPr sz="2013" baseline="-5999"/>
                <a:t>f</a:t>
              </a:r>
            </a:p>
          </p:txBody>
        </p:sp>
        <p:sp>
          <p:nvSpPr>
            <p:cNvPr id="33" name="Shape 507">
              <a:extLst>
                <a:ext uri="{FF2B5EF4-FFF2-40B4-BE49-F238E27FC236}">
                  <a16:creationId xmlns:a16="http://schemas.microsoft.com/office/drawing/2014/main" id="{E42437BD-CB8D-7841-98C0-60297B34D25E}"/>
                </a:ext>
              </a:extLst>
            </p:cNvPr>
            <p:cNvSpPr/>
            <p:nvPr/>
          </p:nvSpPr>
          <p:spPr>
            <a:xfrm flipV="1">
              <a:off x="3506541" y="1030447"/>
              <a:ext cx="1" cy="2520821"/>
            </a:xfrm>
            <a:prstGeom prst="line">
              <a:avLst/>
            </a:prstGeom>
            <a:noFill/>
            <a:ln w="63500" cap="flat">
              <a:solidFill>
                <a:srgbClr val="45743B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34" name="Shape 508">
              <a:extLst>
                <a:ext uri="{FF2B5EF4-FFF2-40B4-BE49-F238E27FC236}">
                  <a16:creationId xmlns:a16="http://schemas.microsoft.com/office/drawing/2014/main" id="{EA135372-2C91-024B-BD2E-E878CFB7601B}"/>
                </a:ext>
              </a:extLst>
            </p:cNvPr>
            <p:cNvSpPr/>
            <p:nvPr/>
          </p:nvSpPr>
          <p:spPr>
            <a:xfrm>
              <a:off x="3510404" y="2026191"/>
              <a:ext cx="549117" cy="10159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3242" tIns="23242" rIns="23242" bIns="23242" numCol="1" anchor="ctr">
              <a:noAutofit/>
            </a:bodyPr>
            <a:lstStyle>
              <a:lvl1pPr defTabSz="584200">
                <a:defRPr sz="4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sz="2400" dirty="0"/>
                <a:t>q</a:t>
              </a:r>
            </a:p>
          </p:txBody>
        </p:sp>
        <p:sp>
          <p:nvSpPr>
            <p:cNvPr id="35" name="Shape 509">
              <a:extLst>
                <a:ext uri="{FF2B5EF4-FFF2-40B4-BE49-F238E27FC236}">
                  <a16:creationId xmlns:a16="http://schemas.microsoft.com/office/drawing/2014/main" id="{3DE2C123-3473-1941-8F34-7D9CFEE7D400}"/>
                </a:ext>
              </a:extLst>
            </p:cNvPr>
            <p:cNvSpPr/>
            <p:nvPr/>
          </p:nvSpPr>
          <p:spPr>
            <a:xfrm>
              <a:off x="0" y="3551163"/>
              <a:ext cx="6970396" cy="754161"/>
            </a:xfrm>
            <a:prstGeom prst="rect">
              <a:avLst/>
            </a:prstGeom>
            <a:solidFill>
              <a:srgbClr val="B62927">
                <a:alpha val="8278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2684" tIns="32684" rIns="32684" bIns="32684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1047"/>
            </a:p>
          </p:txBody>
        </p:sp>
        <p:sp>
          <p:nvSpPr>
            <p:cNvPr id="36" name="Shape 510">
              <a:extLst>
                <a:ext uri="{FF2B5EF4-FFF2-40B4-BE49-F238E27FC236}">
                  <a16:creationId xmlns:a16="http://schemas.microsoft.com/office/drawing/2014/main" id="{DBE2BC28-5230-4345-BDF3-40460BBD1F67}"/>
                </a:ext>
              </a:extLst>
            </p:cNvPr>
            <p:cNvSpPr/>
            <p:nvPr/>
          </p:nvSpPr>
          <p:spPr>
            <a:xfrm>
              <a:off x="3478855" y="3548126"/>
              <a:ext cx="3195683" cy="125081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  <p:sp>
          <p:nvSpPr>
            <p:cNvPr id="37" name="Shape 511">
              <a:extLst>
                <a:ext uri="{FF2B5EF4-FFF2-40B4-BE49-F238E27FC236}">
                  <a16:creationId xmlns:a16="http://schemas.microsoft.com/office/drawing/2014/main" id="{0BDFACA9-C621-A242-9819-8CE8A42DAAEA}"/>
                </a:ext>
              </a:extLst>
            </p:cNvPr>
            <p:cNvSpPr/>
            <p:nvPr/>
          </p:nvSpPr>
          <p:spPr>
            <a:xfrm>
              <a:off x="5103466" y="3412868"/>
              <a:ext cx="1161583" cy="10693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23242" tIns="23242" rIns="23242" bIns="23242" numCol="1" anchor="ctr">
              <a:noAutofit/>
            </a:bodyPr>
            <a:lstStyle>
              <a:lvl1pPr defTabSz="584200">
                <a:defRPr sz="4400"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sz="2013" dirty="0"/>
                <a:t>2𝛳</a:t>
              </a:r>
            </a:p>
          </p:txBody>
        </p:sp>
        <p:sp>
          <p:nvSpPr>
            <p:cNvPr id="38" name="Shape 512">
              <a:extLst>
                <a:ext uri="{FF2B5EF4-FFF2-40B4-BE49-F238E27FC236}">
                  <a16:creationId xmlns:a16="http://schemas.microsoft.com/office/drawing/2014/main" id="{7EAE3F99-D36E-7E49-8E29-F7C1DC908258}"/>
                </a:ext>
              </a:extLst>
            </p:cNvPr>
            <p:cNvSpPr/>
            <p:nvPr/>
          </p:nvSpPr>
          <p:spPr>
            <a:xfrm>
              <a:off x="9711" y="3561402"/>
              <a:ext cx="6960685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23242" tIns="23242" rIns="23242" bIns="23242" numCol="1" anchor="ctr">
              <a:noAutofit/>
            </a:bodyPr>
            <a:lstStyle/>
            <a:p>
              <a:pPr defTabSz="267272">
                <a:defRPr sz="24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098"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D1BBFD08-6C9A-C247-8411-C552D1E5B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73" y="2624773"/>
            <a:ext cx="5692155" cy="270883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58D067D-EEB3-6E4B-8C87-B192CEFE4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529" y="1648415"/>
            <a:ext cx="1739472" cy="72148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 err="1"/>
              <a:t>Reflectivity</a:t>
            </a:r>
            <a:r>
              <a:rPr lang="da-DK" dirty="0"/>
              <a:t> </a:t>
            </a:r>
            <a:r>
              <a:rPr lang="da-DK" dirty="0" err="1"/>
              <a:t>curves</a:t>
            </a:r>
            <a:r>
              <a:rPr lang="da-DK" dirty="0"/>
              <a:t> in </a:t>
            </a:r>
            <a:r>
              <a:rPr lang="da-DK" dirty="0" err="1"/>
              <a:t>McStas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How it is </a:t>
            </a:r>
            <a:r>
              <a:rPr lang="da-DK" dirty="0" err="1"/>
              <a:t>parametraized</a:t>
            </a:r>
            <a:r>
              <a:rPr lang="da-DK" dirty="0"/>
              <a:t> in </a:t>
            </a:r>
            <a:r>
              <a:rPr lang="da-DK" dirty="0" err="1"/>
              <a:t>McStas</a:t>
            </a:r>
            <a:r>
              <a:rPr lang="da-DK" dirty="0"/>
              <a:t> and the </a:t>
            </a:r>
            <a:r>
              <a:rPr lang="da-DK" dirty="0" err="1"/>
              <a:t>two</a:t>
            </a:r>
            <a:r>
              <a:rPr lang="da-DK" dirty="0"/>
              <a:t> modes</a:t>
            </a:r>
            <a:endParaRPr dirty="0"/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27D19-6801-3043-8636-312D5A177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5" y="2180399"/>
            <a:ext cx="7767687" cy="767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009087-BF85-B44E-8F3E-B4AA3589F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434" y="3008917"/>
            <a:ext cx="4079974" cy="35185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D803F7-B580-D940-B6C2-78471BC4B669}"/>
                  </a:ext>
                </a:extLst>
              </p:cNvPr>
              <p:cNvSpPr txBox="1"/>
              <p:nvPr/>
            </p:nvSpPr>
            <p:spPr>
              <a:xfrm>
                <a:off x="10360059" y="3176833"/>
                <a:ext cx="1471356" cy="9694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da-DK" sz="16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𝛼</m:t>
                    </m:r>
                  </m:oMath>
                </a14:m>
                <a:r>
                  <a:rPr kumimoji="0" lang="da-DK" sz="1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= 0</a:t>
                </a:r>
                <a:br>
                  <a:rPr kumimoji="0" lang="da-DK" sz="1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</a:br>
                <a:r>
                  <a:rPr kumimoji="0" lang="da-DK" sz="1600" b="0" i="1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W</a:t>
                </a:r>
                <a:r>
                  <a:rPr kumimoji="0" lang="da-DK" sz="1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 = 0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da-DK" dirty="0" err="1"/>
                  <a:t>Only</a:t>
                </a:r>
                <a:r>
                  <a:rPr lang="da-DK" dirty="0"/>
                  <a:t> </a:t>
                </a:r>
                <a:r>
                  <a:rPr lang="da-DK" i="1" dirty="0"/>
                  <a:t>m</a:t>
                </a:r>
                <a:r>
                  <a:rPr lang="da-DK" dirty="0"/>
                  <a:t> </a:t>
                </a:r>
                <a:r>
                  <a:rPr lang="da-DK" dirty="0" err="1"/>
                  <a:t>matters</a:t>
                </a:r>
                <a:endParaRPr kumimoji="0" lang="da-DK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D803F7-B580-D940-B6C2-78471BC4B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059" y="3176833"/>
                <a:ext cx="1471356" cy="969496"/>
              </a:xfrm>
              <a:prstGeom prst="rect">
                <a:avLst/>
              </a:prstGeom>
              <a:blipFill>
                <a:blip r:embed="rId5"/>
                <a:stretch>
                  <a:fillRect l="-9483" r="-1724" b="-1298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0E6BC21-A54A-1E44-A4AA-0BBCE0A7B0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75" y="3073138"/>
            <a:ext cx="3922413" cy="34637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BA9EA-AABC-D64D-8F33-5EAB4382ADA0}"/>
                  </a:ext>
                </a:extLst>
              </p:cNvPr>
              <p:cNvSpPr txBox="1"/>
              <p:nvPr/>
            </p:nvSpPr>
            <p:spPr>
              <a:xfrm>
                <a:off x="2931735" y="3240667"/>
                <a:ext cx="1319753" cy="4231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a-DK" sz="1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Slope:</a:t>
                </a:r>
                <a14:m>
                  <m:oMath xmlns:m="http://schemas.openxmlformats.org/officeDocument/2006/math">
                    <m:r>
                      <a:rPr kumimoji="0" lang="da-DK" sz="20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−</m:t>
                    </m:r>
                    <m:r>
                      <a:rPr kumimoji="0" lang="da-DK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𝛼</m:t>
                    </m:r>
                  </m:oMath>
                </a14:m>
                <a:endParaRPr kumimoji="0" lang="da-DK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Arial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BBA9EA-AABC-D64D-8F33-5EAB4382A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735" y="3240667"/>
                <a:ext cx="1319753" cy="423193"/>
              </a:xfrm>
              <a:prstGeom prst="rect">
                <a:avLst/>
              </a:prstGeom>
              <a:blipFill>
                <a:blip r:embed="rId7"/>
                <a:stretch>
                  <a:fillRect l="-8571" b="-2647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22FAF6-E601-D04B-9AAF-06FAB4584817}"/>
                  </a:ext>
                </a:extLst>
              </p:cNvPr>
              <p:cNvSpPr txBox="1"/>
              <p:nvPr/>
            </p:nvSpPr>
            <p:spPr>
              <a:xfrm>
                <a:off x="4310249" y="4588174"/>
                <a:ext cx="1319753" cy="5667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da-DK" dirty="0"/>
                  <a:t>Cutof</a:t>
                </a:r>
                <a:r>
                  <a:rPr lang="da-DK" dirty="0" err="1"/>
                  <a:t>f</a:t>
                </a:r>
                <a:r>
                  <a:rPr kumimoji="0" lang="da-DK" sz="1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da-DK" sz="20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0" lang="da-DK" sz="2000" b="0" i="0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tanh</m:t>
                        </m:r>
                        <m:r>
                          <a:rPr kumimoji="0" lang="da-DK" sz="20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⁡</m:t>
                        </m:r>
                      </m:num>
                      <m:den>
                        <m:r>
                          <a:rPr kumimoji="0" lang="da-DK" sz="20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Arial"/>
                          </a:rPr>
                          <m:t>𝑊</m:t>
                        </m:r>
                      </m:den>
                    </m:f>
                  </m:oMath>
                </a14:m>
                <a:endParaRPr kumimoji="0" lang="da-DK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22FAF6-E601-D04B-9AAF-06FAB4584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249" y="4588174"/>
                <a:ext cx="1319753" cy="566758"/>
              </a:xfrm>
              <a:prstGeom prst="rect">
                <a:avLst/>
              </a:prstGeom>
              <a:blipFill>
                <a:blip r:embed="rId8"/>
                <a:stretch>
                  <a:fillRect l="-8571" b="-65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496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4"/>
          <p:cNvSpPr txBox="1">
            <a:spLocks noGrp="1"/>
          </p:cNvSpPr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Guide placement in </a:t>
            </a:r>
            <a:r>
              <a:rPr lang="da-DK" dirty="0" err="1"/>
              <a:t>McStas</a:t>
            </a:r>
            <a:endParaRPr lang="da-DK" dirty="0"/>
          </a:p>
        </p:txBody>
      </p:sp>
      <p:sp>
        <p:nvSpPr>
          <p:cNvPr id="25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1774799" y="1706399"/>
            <a:ext cx="9312376" cy="4545579"/>
          </a:xfrm>
          <a:prstGeom prst="rect">
            <a:avLst/>
          </a:prstGeom>
        </p:spPr>
        <p:txBody>
          <a:bodyPr/>
          <a:lstStyle/>
          <a:p>
            <a:r>
              <a:rPr lang="da-DK" dirty="0"/>
              <a:t>The center is the front of the guide element</a:t>
            </a:r>
          </a:p>
          <a:p>
            <a:r>
              <a:rPr lang="da-DK" dirty="0"/>
              <a:t>Tip on guide end arm</a:t>
            </a:r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AA8C06-D229-DF4C-B299-FC65BC970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726" y="3053024"/>
            <a:ext cx="8850834" cy="204758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9E2540-8A43-EF4E-A297-91658221BEC8}"/>
              </a:ext>
            </a:extLst>
          </p:cNvPr>
          <p:cNvCxnSpPr>
            <a:cxnSpLocks/>
          </p:cNvCxnSpPr>
          <p:nvPr/>
        </p:nvCxnSpPr>
        <p:spPr>
          <a:xfrm flipV="1">
            <a:off x="10433050" y="4003790"/>
            <a:ext cx="173460" cy="174510"/>
          </a:xfrm>
          <a:prstGeom prst="line">
            <a:avLst/>
          </a:prstGeom>
          <a:ln w="2222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FA018A-4C5C-C144-87DE-8B9BC7D6C173}"/>
              </a:ext>
            </a:extLst>
          </p:cNvPr>
          <p:cNvCxnSpPr>
            <a:cxnSpLocks/>
          </p:cNvCxnSpPr>
          <p:nvPr/>
        </p:nvCxnSpPr>
        <p:spPr>
          <a:xfrm flipV="1">
            <a:off x="10429875" y="4457815"/>
            <a:ext cx="179810" cy="184035"/>
          </a:xfrm>
          <a:prstGeom prst="line">
            <a:avLst/>
          </a:prstGeom>
          <a:ln w="22225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75FCCF2-2595-9644-938A-636CC0C80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2084" y="3039772"/>
            <a:ext cx="1191620" cy="15888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92787F-889C-E244-BB69-A991B570079A}"/>
              </a:ext>
            </a:extLst>
          </p:cNvPr>
          <p:cNvSpPr txBox="1"/>
          <p:nvPr/>
        </p:nvSpPr>
        <p:spPr>
          <a:xfrm>
            <a:off x="1774725" y="5113857"/>
            <a:ext cx="2168165" cy="607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COMPONENT Source</a:t>
            </a:r>
            <a:br>
              <a:rPr lang="da-DK" dirty="0"/>
            </a:br>
            <a:r>
              <a:rPr kumimoji="0" lang="da-DK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AT (0,0,0) ABSOLUTE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16B2FD-1B81-DE45-9054-66BE8D55B889}"/>
              </a:ext>
            </a:extLst>
          </p:cNvPr>
          <p:cNvSpPr txBox="1"/>
          <p:nvPr/>
        </p:nvSpPr>
        <p:spPr>
          <a:xfrm>
            <a:off x="4566630" y="5113857"/>
            <a:ext cx="3059655" cy="607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COMPONENT Guide(</a:t>
            </a:r>
            <a:r>
              <a:rPr lang="da-DK" dirty="0" err="1"/>
              <a:t>length</a:t>
            </a:r>
            <a:r>
              <a:rPr lang="da-DK" dirty="0"/>
              <a:t>=A)</a:t>
            </a:r>
            <a:br>
              <a:rPr lang="da-DK" dirty="0"/>
            </a:br>
            <a:r>
              <a:rPr lang="da-DK" dirty="0"/>
              <a:t>AT (0,0,2) RELATIVE Source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19048B-8727-0B49-9D3A-6213DAB3BDFC}"/>
              </a:ext>
            </a:extLst>
          </p:cNvPr>
          <p:cNvSpPr txBox="1"/>
          <p:nvPr/>
        </p:nvSpPr>
        <p:spPr>
          <a:xfrm>
            <a:off x="9530115" y="5118386"/>
            <a:ext cx="3540649" cy="607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a-DK" dirty="0"/>
              <a:t>COMPONENT Arm</a:t>
            </a:r>
            <a:br>
              <a:rPr lang="da-DK" dirty="0"/>
            </a:br>
            <a:r>
              <a:rPr lang="da-DK" dirty="0"/>
              <a:t>AT (0,0,A) RELATIVE Guide</a:t>
            </a:r>
            <a:endParaRPr kumimoji="0" lang="da-DK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90038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336</Words>
  <Application>Microsoft Macintosh PowerPoint</Application>
  <PresentationFormat>Custom</PresentationFormat>
  <Paragraphs>102</Paragraphs>
  <Slides>15</Slides>
  <Notes>7</Notes>
  <HiddenSlides>0</HiddenSlides>
  <MMClips>4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Cambria Math</vt:lpstr>
      <vt:lpstr>CMU Serif</vt:lpstr>
      <vt:lpstr>Gill Sans Light</vt:lpstr>
      <vt:lpstr>Helvetica</vt:lpstr>
      <vt:lpstr>Helvetica Light</vt:lpstr>
      <vt:lpstr>Verdana</vt:lpstr>
      <vt:lpstr>Blank</vt:lpstr>
      <vt:lpstr>Guides</vt:lpstr>
      <vt:lpstr>Overview</vt:lpstr>
      <vt:lpstr>Beam propagation in free space</vt:lpstr>
      <vt:lpstr>Beam propagation in free space</vt:lpstr>
      <vt:lpstr>Beam propagation in guide</vt:lpstr>
      <vt:lpstr>Beam propagation in guide</vt:lpstr>
      <vt:lpstr>Reflectivity curves</vt:lpstr>
      <vt:lpstr>Reflectivity curves in McStas</vt:lpstr>
      <vt:lpstr>Guide placement in McStas</vt:lpstr>
      <vt:lpstr>Popular guide components: Guide_gravity</vt:lpstr>
      <vt:lpstr>Popular guide components: Elliptical_guide_gravity</vt:lpstr>
      <vt:lpstr>Breaking line of sight</vt:lpstr>
      <vt:lpstr>Breaking line of sight</vt:lpstr>
      <vt:lpstr>A guide design</vt:lpstr>
      <vt:lpstr>Exercise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McStas introduction</dc:title>
  <cp:lastModifiedBy>Microsoft Office User</cp:lastModifiedBy>
  <cp:revision>20</cp:revision>
  <dcterms:modified xsi:type="dcterms:W3CDTF">2019-03-20T14:31:05Z</dcterms:modified>
</cp:coreProperties>
</file>