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image28.png" descr="image28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image28.png" descr="image28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image28.png" descr="image28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image28.png" descr="image28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image28.png" descr="image28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image28.png" descr="image28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image28.png" descr="image28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image28.png" descr="image28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image28.png" descr="image28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AN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 in McStas</a:t>
            </a:r>
          </a:p>
        </p:txBody>
      </p:sp>
      <p:sp>
        <p:nvSpPr>
          <p:cNvPr id="247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Agenda</a:t>
            </a:r>
          </a:p>
        </p:txBody>
      </p:sp>
      <p:sp>
        <p:nvSpPr>
          <p:cNvPr id="251" name="A quick discussion of the SANS techniq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quick discussion of the SANS technique</a:t>
            </a:r>
          </a:p>
          <a:p>
            <a:pPr/>
          </a:p>
          <a:p>
            <a:pPr/>
            <a:r>
              <a:t>Sample models for SANS in McStas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2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4200" y="3143551"/>
            <a:ext cx="3514273" cy="302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9556" y="3385169"/>
            <a:ext cx="3099802" cy="1193673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ustomShape 2"/>
          <p:cNvSpPr txBox="1"/>
          <p:nvPr/>
        </p:nvSpPr>
        <p:spPr>
          <a:xfrm>
            <a:off x="3257914" y="1924223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</a:t>
            </a:r>
          </a:p>
        </p:txBody>
      </p:sp>
      <p:pic>
        <p:nvPicPr>
          <p:cNvPr id="26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2834" y="3173533"/>
            <a:ext cx="3244876" cy="124958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extShape 2"/>
          <p:cNvSpPr txBox="1"/>
          <p:nvPr/>
        </p:nvSpPr>
        <p:spPr>
          <a:xfrm>
            <a:off x="2639043" y="1509509"/>
            <a:ext cx="4807260" cy="481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266" name="Group"/>
          <p:cNvGrpSpPr/>
          <p:nvPr/>
        </p:nvGrpSpPr>
        <p:grpSpPr>
          <a:xfrm>
            <a:off x="7062724" y="1115078"/>
            <a:ext cx="3761934" cy="1430994"/>
            <a:chOff x="0" y="0"/>
            <a:chExt cx="3761932" cy="1430992"/>
          </a:xfrm>
        </p:grpSpPr>
        <p:pic>
          <p:nvPicPr>
            <p:cNvPr id="264" name="Picture 6" descr="Picture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Picture 7" descr="Picture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TextShape 1"/>
          <p:cNvSpPr txBox="1"/>
          <p:nvPr/>
        </p:nvSpPr>
        <p:spPr>
          <a:xfrm>
            <a:off x="5228426" y="1067208"/>
            <a:ext cx="6186268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 other samples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5225448" y="2066065"/>
            <a:ext cx="4748880" cy="442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SANS_AnySamp.comp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SANS_DebyeS.comp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SANSCylinders.comp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SANSEllipticCylinders.comp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SANSGuinier.comp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SANSLiposomes.comp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SANSNanodiscsFast.comp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SANSNanodiscsWithTags.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SANSNanodiscsWithTagsFast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SANSPDB.comp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SANSPDBFAST.comp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SANSShells.comp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SANSSpheres.comp </a:t>
            </a:r>
          </a:p>
        </p:txBody>
      </p:sp>
      <p:sp>
        <p:nvSpPr>
          <p:cNvPr id="271" name="CustomShape 3"/>
          <p:cNvSpPr/>
          <p:nvPr/>
        </p:nvSpPr>
        <p:spPr>
          <a:xfrm>
            <a:off x="2899373" y="921673"/>
            <a:ext cx="2141776" cy="2482625"/>
          </a:xfrm>
          <a:prstGeom prst="rect">
            <a:avLst/>
          </a:prstGeom>
          <a:solidFill>
            <a:srgbClr val="FF0000">
              <a:alpha val="30000"/>
            </a:srgbClr>
          </a:solidFill>
          <a:ln w="3175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 anchor="ctr">
            <a:spAutoFit/>
          </a:bodyPr>
          <a:lstStyle/>
          <a:p>
            <a:pPr>
              <a:defRPr spc="0"/>
            </a:pPr>
            <a:r>
              <a:t>McStas has a suite of SANS-models:</a:t>
            </a:r>
            <a:endParaRPr spc="0" sz="1400"/>
          </a:p>
          <a:p>
            <a:pPr>
              <a:defRPr spc="0"/>
            </a:pPr>
            <a:r>
              <a:t>Try ellipsoidal and </a:t>
            </a:r>
            <a:endParaRPr spc="0" sz="1400"/>
          </a:p>
          <a:p>
            <a:pPr>
              <a:defRPr spc="0"/>
            </a:pPr>
            <a:r>
              <a:t>cylindrical particles </a:t>
            </a:r>
            <a:endParaRPr spc="0" sz="1400"/>
          </a:p>
          <a:p>
            <a:pPr>
              <a:defRPr spc="0"/>
            </a:pPr>
            <a:r>
              <a:t>-or-</a:t>
            </a:r>
            <a:endParaRPr spc="0" sz="1400"/>
          </a:p>
          <a:p>
            <a:pPr>
              <a:defRPr spc="0"/>
            </a:pPr>
            <a:r>
              <a:t>Elliptic cylinders</a:t>
            </a:r>
            <a:endParaRPr spc="0" sz="1400"/>
          </a:p>
          <a:p>
            <a:pPr>
              <a:defRPr spc="0"/>
            </a:pPr>
            <a:r>
              <a:t>Go for Nanodiscs and Liposomes</a:t>
            </a:r>
          </a:p>
        </p:txBody>
      </p:sp>
      <p:sp>
        <p:nvSpPr>
          <p:cNvPr id="272" name="TextShape 4"/>
          <p:cNvSpPr txBox="1"/>
          <p:nvPr/>
        </p:nvSpPr>
        <p:spPr>
          <a:xfrm rot="697800">
            <a:off x="3072067" y="4651492"/>
            <a:ext cx="1647638" cy="44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>
            <a:lvl1pPr>
              <a:defRPr spc="0" sz="1400"/>
            </a:lvl1pPr>
          </a:lstStyle>
          <a:p>
            <a:pPr/>
            <a:r>
              <a:t>Also – SASmodels from SASview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 spheres</a:t>
            </a:r>
          </a:p>
        </p:txBody>
      </p:sp>
      <p:pic>
        <p:nvPicPr>
          <p:cNvPr id="276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278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SasView_models</a:t>
            </a:r>
          </a:p>
        </p:txBody>
      </p:sp>
      <p:pic>
        <p:nvPicPr>
          <p:cNvPr id="282" name="image157.png" descr="image1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8545" y="1787898"/>
            <a:ext cx="4450680" cy="3757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SasView_models</a:t>
            </a:r>
          </a:p>
        </p:txBody>
      </p:sp>
      <p:pic>
        <p:nvPicPr>
          <p:cNvPr id="286" name="image158.png" descr="image1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315" y="2405284"/>
            <a:ext cx="8596670" cy="2386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