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rental_cello.tiff" descr="rental_cello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0771" y="-1146651"/>
            <a:ext cx="3302597" cy="883942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PLIT, EXTEND, WHEN &amp; GROUP"/>
          <p:cNvSpPr txBox="1"/>
          <p:nvPr>
            <p:ph type="title"/>
          </p:nvPr>
        </p:nvSpPr>
        <p:spPr>
          <a:xfrm>
            <a:off x="249858" y="3600185"/>
            <a:ext cx="10840030" cy="2706459"/>
          </a:xfrm>
          <a:prstGeom prst="rect">
            <a:avLst/>
          </a:prstGeom>
        </p:spPr>
        <p:txBody>
          <a:bodyPr/>
          <a:lstStyle>
            <a:lvl1pPr indent="180975">
              <a:lnSpc>
                <a:spcPct val="110000"/>
              </a:lnSpc>
              <a:defRPr sz="3500"/>
            </a:lvl1pPr>
          </a:lstStyle>
          <a:p>
            <a:pPr/>
            <a:r>
              <a:t>SPLIT, EXTEND, WHEN &amp; GROUP</a:t>
            </a:r>
          </a:p>
        </p:txBody>
      </p:sp>
      <p:sp>
        <p:nvSpPr>
          <p:cNvPr id="248" name="Advanced language features 2:"/>
          <p:cNvSpPr txBox="1"/>
          <p:nvPr>
            <p:ph type="body" sz="half" idx="1"/>
          </p:nvPr>
        </p:nvSpPr>
        <p:spPr>
          <a:xfrm>
            <a:off x="249858" y="1704975"/>
            <a:ext cx="10840030" cy="1660655"/>
          </a:xfrm>
          <a:prstGeom prst="rect">
            <a:avLst/>
          </a:prstGeom>
        </p:spPr>
        <p:txBody>
          <a:bodyPr/>
          <a:lstStyle>
            <a:lvl1pPr indent="180975"/>
          </a:lstStyle>
          <a:p>
            <a:pPr/>
            <a:r>
              <a:t>Advanced language features 2: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Line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defRPr i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PL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</a:t>
            </a:r>
          </a:p>
        </p:txBody>
      </p:sp>
      <p:sp>
        <p:nvSpPr>
          <p:cNvPr id="253" name="Increase statistics beyond this point in the instrument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6659" indent="-154733" defTabSz="868680">
              <a:defRPr sz="1710"/>
            </a:pPr>
            <a:r>
              <a:t>Increase statistics beyond this point in the instrumentfile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SPLIT n MyArm = Arm()</a:t>
            </a:r>
          </a:p>
          <a:p>
            <a:pPr marL="326659" indent="-154733" defTabSz="868680">
              <a:defRPr sz="1710"/>
            </a:pPr>
            <a:r>
              <a:t>AT somewhere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will “formulate an if-statement”: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for j=1:n</a:t>
            </a:r>
          </a:p>
          <a:p>
            <a:pPr marL="326659" indent="-154733" defTabSz="868680">
              <a:defRPr sz="1710"/>
            </a:pPr>
            <a:r>
              <a:t>   comp1</a:t>
            </a:r>
          </a:p>
          <a:p>
            <a:pPr marL="326659" indent="-154733" defTabSz="868680">
              <a:defRPr sz="1710"/>
            </a:pPr>
            <a:r>
              <a:t>   comp2</a:t>
            </a:r>
          </a:p>
          <a:p>
            <a:pPr marL="326659" indent="-154733" defTabSz="868680">
              <a:defRPr sz="1710"/>
            </a:pPr>
            <a:r>
              <a:t>   comp3</a:t>
            </a:r>
          </a:p>
          <a:p>
            <a:pPr marL="326659" indent="-154733" defTabSz="868680">
              <a:defRPr sz="1710"/>
            </a:pPr>
            <a:r>
              <a:t>   ...</a:t>
            </a:r>
          </a:p>
          <a:p>
            <a:pPr marL="326659" indent="-154733" defTabSz="868680">
              <a:defRPr sz="1710"/>
            </a:pPr>
            <a:r>
              <a:t>end (of instrument)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ONLY meaningful in case of Monte Carlo choices after SPLIT point...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Line"/>
          <p:cNvSpPr/>
          <p:nvPr/>
        </p:nvSpPr>
        <p:spPr>
          <a:xfrm flipH="1">
            <a:off x="5098871" y="5146510"/>
            <a:ext cx="561428" cy="674641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5643353" y="4232334"/>
            <a:ext cx="892594" cy="892594"/>
          </a:xfrm>
          <a:prstGeom prst="ellips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26777" tIns="26777" rIns="26777" bIns="26777" anchor="ctr"/>
          <a:lstStyle/>
          <a:p>
            <a:pPr defTabSz="829875">
              <a:buClr>
                <a:srgbClr val="000000"/>
              </a:buClr>
              <a:defRPr i="1"/>
            </a:pPr>
          </a:p>
        </p:txBody>
      </p:sp>
      <p:sp>
        <p:nvSpPr>
          <p:cNvPr id="257" name="Line"/>
          <p:cNvSpPr/>
          <p:nvPr/>
        </p:nvSpPr>
        <p:spPr>
          <a:xfrm>
            <a:off x="5825428" y="3018232"/>
            <a:ext cx="94630" cy="1049705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H="1">
            <a:off x="6309241" y="3006273"/>
            <a:ext cx="401668" cy="1052912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 flipH="1">
            <a:off x="6559168" y="3696882"/>
            <a:ext cx="1033457" cy="612230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Line"/>
          <p:cNvSpPr/>
          <p:nvPr/>
        </p:nvSpPr>
        <p:spPr>
          <a:xfrm flipH="1" flipV="1">
            <a:off x="6728760" y="4675147"/>
            <a:ext cx="1000194" cy="346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PL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</a:t>
            </a:r>
          </a:p>
        </p:txBody>
      </p:sp>
      <p:sp>
        <p:nvSpPr>
          <p:cNvPr id="263" name="Increase statistics beyond this point in the instrument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6659" indent="-154733" defTabSz="868680">
              <a:defRPr sz="1710"/>
            </a:pPr>
            <a:r>
              <a:t>Increase statistics beyond this point in the instrumentfile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SPLIT n MyArm = Arm()</a:t>
            </a:r>
          </a:p>
          <a:p>
            <a:pPr marL="326659" indent="-154733" defTabSz="868680">
              <a:defRPr sz="1710"/>
            </a:pPr>
            <a:r>
              <a:t>AT somewhere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will “formulate an if-statement”: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for j=1:n</a:t>
            </a:r>
          </a:p>
          <a:p>
            <a:pPr marL="326659" indent="-154733" defTabSz="868680">
              <a:defRPr sz="1710"/>
            </a:pPr>
            <a:r>
              <a:t>   comp1</a:t>
            </a:r>
          </a:p>
          <a:p>
            <a:pPr marL="326659" indent="-154733" defTabSz="868680">
              <a:defRPr sz="1710"/>
            </a:pPr>
            <a:r>
              <a:t>   comp2</a:t>
            </a:r>
          </a:p>
          <a:p>
            <a:pPr marL="326659" indent="-154733" defTabSz="868680">
              <a:defRPr sz="1710"/>
            </a:pPr>
            <a:r>
              <a:t>   comp3</a:t>
            </a:r>
          </a:p>
          <a:p>
            <a:pPr marL="326659" indent="-154733" defTabSz="868680">
              <a:defRPr sz="1710"/>
            </a:pPr>
            <a:r>
              <a:t>   ...</a:t>
            </a:r>
          </a:p>
          <a:p>
            <a:pPr marL="326659" indent="-154733" defTabSz="868680">
              <a:defRPr sz="1710"/>
            </a:pPr>
            <a:r>
              <a:t>end (of instrument)</a:t>
            </a:r>
          </a:p>
          <a:p>
            <a:pPr marL="326659" indent="-154733" defTabSz="868680">
              <a:defRPr sz="1710"/>
            </a:pPr>
          </a:p>
          <a:p>
            <a:pPr marL="326659" indent="-154733" defTabSz="868680">
              <a:defRPr sz="1710"/>
            </a:pPr>
            <a:r>
              <a:t>ONLY meaningful in case of Monte Carlo choices after SPLIT point...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Line"/>
          <p:cNvSpPr/>
          <p:nvPr/>
        </p:nvSpPr>
        <p:spPr>
          <a:xfrm flipH="1">
            <a:off x="5098871" y="5146510"/>
            <a:ext cx="561428" cy="674641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6" name="Circle"/>
          <p:cNvSpPr/>
          <p:nvPr/>
        </p:nvSpPr>
        <p:spPr>
          <a:xfrm>
            <a:off x="5643353" y="4232334"/>
            <a:ext cx="892594" cy="892594"/>
          </a:xfrm>
          <a:prstGeom prst="ellips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26777" tIns="26777" rIns="26777" bIns="26777" anchor="ctr"/>
          <a:lstStyle/>
          <a:p>
            <a:pPr defTabSz="829875">
              <a:buClr>
                <a:srgbClr val="000000"/>
              </a:buClr>
              <a:defRPr i="1"/>
            </a:pPr>
          </a:p>
        </p:txBody>
      </p:sp>
      <p:sp>
        <p:nvSpPr>
          <p:cNvPr id="267" name="Line"/>
          <p:cNvSpPr/>
          <p:nvPr/>
        </p:nvSpPr>
        <p:spPr>
          <a:xfrm>
            <a:off x="5825428" y="3018232"/>
            <a:ext cx="94630" cy="1049705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 flipH="1">
            <a:off x="6309241" y="3006273"/>
            <a:ext cx="401668" cy="1052912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 flipH="1">
            <a:off x="6559168" y="3696882"/>
            <a:ext cx="1033457" cy="612230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Line"/>
          <p:cNvSpPr/>
          <p:nvPr/>
        </p:nvSpPr>
        <p:spPr>
          <a:xfrm flipH="1" flipV="1">
            <a:off x="6728760" y="4675147"/>
            <a:ext cx="1000194" cy="346"/>
          </a:xfrm>
          <a:prstGeom prst="line">
            <a:avLst/>
          </a:prstGeom>
          <a:ln w="381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1493" tIns="41493" rIns="41493" bIns="41493"/>
          <a:lstStyle/>
          <a:p>
            <a:pPr defTabSz="457200">
              <a:spcBef>
                <a:spcPts val="0"/>
              </a:spcBef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Rubredoxin copy.002.png" descr="Rubredoxin copy.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1874" y="1670967"/>
            <a:ext cx="5275362" cy="3956522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Problem: McStas Single_crystal.comp “slow” for large unit cell diffraction stud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McStas Single_crystal.comp “slow” for large unit cell diffraction studies</a:t>
            </a:r>
          </a:p>
        </p:txBody>
      </p:sp>
      <p:sp>
        <p:nvSpPr>
          <p:cNvPr id="274" name="Example: Rubredox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Rubredoxin 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Rubredoxin copy.001.png" descr="Rubredoxin copy.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585" y="2680345"/>
            <a:ext cx="5358256" cy="248157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flection list ~ 124 K reflections (still “small” in the PX world!!)"/>
          <p:cNvSpPr txBox="1"/>
          <p:nvPr/>
        </p:nvSpPr>
        <p:spPr>
          <a:xfrm>
            <a:off x="2431268" y="5911775"/>
            <a:ext cx="7316764" cy="34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486" tIns="33486" rIns="33486" bIns="33486">
            <a:normAutofit fontScale="100000" lnSpcReduction="0"/>
          </a:bodyPr>
          <a:lstStyle/>
          <a:p>
            <a:pPr lvl="1" marL="497099" indent="-225954" defTabSz="187925">
              <a:lnSpc>
                <a:spcPct val="110000"/>
              </a:lnSpc>
              <a:spcBef>
                <a:spcPts val="1300"/>
              </a:spcBef>
              <a:buSzPct val="75000"/>
              <a:buChar char="•"/>
              <a:defRPr sz="183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Reflection list ~ 124 K reflections (still “small” in the PX world!!)</a:t>
            </a:r>
          </a:p>
        </p:txBody>
      </p:sp>
      <p:sp>
        <p:nvSpPr>
          <p:cNvPr id="278" name="slight sidetrack…."/>
          <p:cNvSpPr txBox="1"/>
          <p:nvPr/>
        </p:nvSpPr>
        <p:spPr>
          <a:xfrm>
            <a:off x="1742249" y="226232"/>
            <a:ext cx="1498815" cy="2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defRPr i="1" sz="1400"/>
            </a:lvl1pPr>
          </a:lstStyle>
          <a:p>
            <a:pPr/>
            <a:r>
              <a:t>slight sidetrack….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lgorithm improvement: Use incoming neutrons more efficiently - scatter each one on all possible ref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2790"/>
            </a:pPr>
            <a:r>
              <a:t>Algorithm improvement: </a:t>
            </a:r>
            <a:r>
              <a:t>Use incoming neutrons more efficiently - scatter each one on all possible reflections </a:t>
            </a:r>
          </a:p>
        </p:txBody>
      </p:sp>
      <p:sp>
        <p:nvSpPr>
          <p:cNvPr id="281" name="Red: Original algorithm, one incoming neutron used only o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solidFill>
                  <a:srgbClr val="FF2800"/>
                </a:solidFill>
              </a:rPr>
              <a:t>Red</a:t>
            </a:r>
            <a:r>
              <a:t>: Original algorithm, one incoming neutron used only once</a:t>
            </a:r>
          </a:p>
          <a:p>
            <a:pPr/>
            <a:r>
              <a:rPr b="1">
                <a:solidFill>
                  <a:srgbClr val="0365C0"/>
                </a:solidFill>
              </a:rPr>
              <a:t>Blue</a:t>
            </a:r>
            <a:r>
              <a:t>: Improved algorithm, each incoming neutron scattered (via SPLIT keyword) all possible times</a:t>
            </a:r>
          </a:p>
          <a:p>
            <a:pPr/>
            <a:r>
              <a:t>Component makes </a:t>
            </a:r>
            <a:r>
              <a:rPr b="1"/>
              <a:t>estimate on average number of “active”</a:t>
            </a:r>
            <a:r>
              <a:t> diffraction </a:t>
            </a:r>
            <a:r>
              <a:rPr b="1"/>
              <a:t>spots</a:t>
            </a:r>
            <a:r>
              <a:t> - in the case Rubredoxin this is around </a:t>
            </a:r>
            <a:r>
              <a:rPr b="1"/>
              <a:t>50</a:t>
            </a:r>
            <a:r>
              <a:t>!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3" name="Algorithms.pdf" descr="Algorithm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2087" y="3332600"/>
            <a:ext cx="3675126" cy="233567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light sidetrack…."/>
          <p:cNvSpPr txBox="1"/>
          <p:nvPr/>
        </p:nvSpPr>
        <p:spPr>
          <a:xfrm>
            <a:off x="1742249" y="226232"/>
            <a:ext cx="1498815" cy="2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defRPr i="1" sz="1400"/>
            </a:lvl1pPr>
          </a:lstStyle>
          <a:p>
            <a:pPr/>
            <a:r>
              <a:t>slight sidetrack….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roup_member_450px.png" descr="group_member_450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9578" y="100689"/>
            <a:ext cx="2654631" cy="162359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GROUP - components working in parall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- components working in parallel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COMPONENT Mono1 = Monochromator_curved(...)…"/>
          <p:cNvSpPr txBox="1"/>
          <p:nvPr/>
        </p:nvSpPr>
        <p:spPr>
          <a:xfrm>
            <a:off x="1579385" y="1927715"/>
            <a:ext cx="9312375" cy="3900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77" tIns="26777" rIns="26777" bIns="26777">
            <a:spAutoFit/>
          </a:bodyPr>
          <a:lstStyle/>
          <a:p>
            <a:pPr lvl="1" indent="0" defTabSz="910828">
              <a:lnSpc>
                <a:spcPct val="110000"/>
              </a:lnSpc>
              <a:spcBef>
                <a:spcPts val="300"/>
              </a:spcBef>
              <a:buClr>
                <a:srgbClr val="AD4642"/>
              </a:buClr>
              <a:defRPr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COMPONENT Mono1 = Monochromator_curved(...)</a:t>
            </a: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  <a:r>
              <a:t>AT (0,0,-LMM) RELATIVE Cradle ROTATED (0,A1/2,0) RELATIVE Cradle</a:t>
            </a: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  <a:r>
              <a:t>GROUP IN6Monoks</a:t>
            </a:r>
          </a:p>
          <a:p>
            <a:pPr lvl="1" indent="0" defTabSz="910828">
              <a:lnSpc>
                <a:spcPct val="110000"/>
              </a:lnSpc>
              <a:spcBef>
                <a:spcPts val="300"/>
              </a:spcBef>
              <a:buClr>
                <a:srgbClr val="AD4642"/>
              </a:buClr>
              <a:defRPr sz="19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indent="0" defTabSz="910828">
              <a:lnSpc>
                <a:spcPct val="110000"/>
              </a:lnSpc>
              <a:spcBef>
                <a:spcPts val="300"/>
              </a:spcBef>
              <a:buClr>
                <a:srgbClr val="AD4642"/>
              </a:buClr>
              <a:defRPr sz="19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COMPONENT Mono2 = Monochromator_curved(...)</a:t>
            </a: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  <a:r>
              <a:t>AT (0,0,0) RELATIVE Cradle ROTATED (0,A2/2,0) RELATIVE Cradle</a:t>
            </a: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  <a:r>
              <a:t>GROUP IN6Monoks</a:t>
            </a: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</a:p>
          <a:p>
            <a:pPr lvl="1" indent="0" defTabSz="910828">
              <a:spcBef>
                <a:spcPts val="300"/>
              </a:spcBef>
              <a:buClr>
                <a:srgbClr val="AD4642"/>
              </a:buClr>
              <a:defRPr i="1" sz="1900"/>
            </a:pPr>
            <a:r>
              <a:t>- One comp after the other is “tried” in sequential order until the neutron was SCATTERED.</a:t>
            </a:r>
          </a:p>
          <a:p>
            <a:pPr defTabSz="910828">
              <a:spcBef>
                <a:spcPts val="300"/>
              </a:spcBef>
              <a:buClr>
                <a:srgbClr val="AD4642"/>
              </a:buClr>
              <a:defRPr i="1" sz="1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Enrich component behaviour using EXTEN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6659" indent="-154733" defTabSz="868680">
              <a:defRPr sz="1710"/>
            </a:pPr>
            <a:r>
              <a:t>Enrich component behaviour using EXTEND:</a:t>
            </a:r>
          </a:p>
          <a:p>
            <a:pPr marL="326659" indent="-154733" defTabSz="868680">
              <a:defRPr sz="1520"/>
            </a:pPr>
          </a:p>
          <a:p>
            <a:pPr marL="0" indent="0" defTabSz="868680">
              <a:buSzTx/>
              <a:buNone/>
              <a:defRPr sz="1520"/>
            </a:pPr>
            <a:r>
              <a:t>COMPONENT Mono1 = Monochromator_curved(...)</a:t>
            </a:r>
          </a:p>
          <a:p>
            <a:pPr marL="0" indent="0" defTabSz="868680">
              <a:buSzTx/>
              <a:buNone/>
              <a:defRPr sz="1520"/>
            </a:pPr>
            <a:r>
              <a:t>AT (0,0, -LMM) RELATIVE Cradle ROTATED (0,A1/2,0) RELATIVE Cradle</a:t>
            </a:r>
          </a:p>
          <a:p>
            <a:pPr marL="0" indent="0" defTabSz="868680">
              <a:buSzTx/>
              <a:buNone/>
              <a:defRPr sz="1520"/>
            </a:pPr>
            <a:r>
              <a:t>GROUP IN6Monoks</a:t>
            </a:r>
          </a:p>
          <a:p>
            <a:pPr marL="0" indent="0" defTabSz="868680">
              <a:buSzTx/>
              <a:buNone/>
              <a:defRPr sz="1520"/>
            </a:pPr>
            <a:r>
              <a:t>EXTEND</a:t>
            </a:r>
          </a:p>
          <a:p>
            <a:pPr marL="0" indent="0" defTabSz="868680">
              <a:buSzTx/>
              <a:buNone/>
              <a:defRPr sz="1520"/>
            </a:pPr>
            <a:r>
              <a:t>%{</a:t>
            </a:r>
          </a:p>
          <a:p>
            <a:pPr marL="0" indent="0" defTabSz="868680">
              <a:buSzTx/>
              <a:buNone/>
              <a:defRPr sz="1520"/>
            </a:pPr>
            <a:r>
              <a:t>  if (SCATTERED) { myvar = 1; }</a:t>
            </a:r>
          </a:p>
          <a:p>
            <a:pPr marL="0" indent="0" defTabSz="868680">
              <a:buSzTx/>
              <a:buNone/>
              <a:defRPr sz="1520"/>
            </a:pPr>
            <a:r>
              <a:t>%}</a:t>
            </a:r>
          </a:p>
          <a:p>
            <a:pPr marL="0" indent="0" defTabSz="868680">
              <a:buSzTx/>
              <a:buNone/>
              <a:defRPr sz="1520"/>
            </a:pPr>
          </a:p>
          <a:p>
            <a:pPr marL="0" indent="0" defTabSz="868680">
              <a:buSzTx/>
              <a:buNone/>
              <a:defRPr sz="1520"/>
            </a:pPr>
            <a:r>
              <a:t>...</a:t>
            </a:r>
          </a:p>
          <a:p>
            <a:pPr marL="0" indent="0" defTabSz="868680">
              <a:buSzTx/>
              <a:buNone/>
              <a:defRPr sz="1520"/>
            </a:pPr>
            <a:r>
              <a:t>COMPONENT Mono2 = Monochromator_curved(...)</a:t>
            </a:r>
          </a:p>
          <a:p>
            <a:pPr marL="0" indent="0" defTabSz="868680">
              <a:buSzTx/>
              <a:buNone/>
              <a:defRPr sz="1520"/>
            </a:pPr>
            <a:r>
              <a:t>AT (0,0, 0) RELATIVE Cradle ROTATED (0,A2/2,0) RELATIVE Cradle</a:t>
            </a:r>
          </a:p>
          <a:p>
            <a:pPr marL="0" indent="0" defTabSz="868680">
              <a:buSzTx/>
              <a:buNone/>
              <a:defRPr sz="1520"/>
            </a:pPr>
            <a:r>
              <a:t>GROUP IN6Monoks</a:t>
            </a:r>
          </a:p>
          <a:p>
            <a:pPr marL="0" indent="0" defTabSz="868680">
              <a:buSzTx/>
              <a:buNone/>
              <a:defRPr sz="1520"/>
            </a:pPr>
            <a:r>
              <a:t>%{</a:t>
            </a:r>
          </a:p>
          <a:p>
            <a:pPr marL="0" indent="0" defTabSz="868680">
              <a:buSzTx/>
              <a:buNone/>
              <a:defRPr sz="1520"/>
            </a:pPr>
            <a:r>
              <a:t>  if (SCATTERED) { myvar = 2 ;}</a:t>
            </a:r>
          </a:p>
          <a:p>
            <a:pPr marL="0" indent="0" defTabSz="868680">
              <a:buSzTx/>
              <a:buNone/>
              <a:defRPr sz="1520"/>
            </a:pPr>
            <a:r>
              <a:t>%}</a:t>
            </a:r>
          </a:p>
        </p:txBody>
      </p:sp>
      <p:pic>
        <p:nvPicPr>
          <p:cNvPr id="292" name="extending_pole.tiff" descr="extending_pol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428" y="95066"/>
            <a:ext cx="3003195" cy="156666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EX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5" name="droppedImage.png" descr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8530" y="5192816"/>
            <a:ext cx="1146773" cy="156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Timeline_0578_Kern_Richie.png" descr="Timeline_0578_Kern_Rich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812" y="4163684"/>
            <a:ext cx="1473657" cy="972614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K &amp; R. /  GNU"/>
          <p:cNvSpPr txBox="1"/>
          <p:nvPr/>
        </p:nvSpPr>
        <p:spPr>
          <a:xfrm>
            <a:off x="10452653" y="3901868"/>
            <a:ext cx="698528" cy="20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77" tIns="26777" rIns="26777" bIns="26777">
            <a:spAutoFit/>
          </a:bodyPr>
          <a:lstStyle>
            <a:lvl1pPr defTabSz="829875">
              <a:spcBef>
                <a:spcPts val="0"/>
              </a:spcBef>
              <a:buClr>
                <a:srgbClr val="000000"/>
              </a:buClr>
              <a:defRPr i="1" sz="800"/>
            </a:lvl1pPr>
          </a:lstStyle>
          <a:p>
            <a:pPr/>
            <a:r>
              <a:t>K &amp; R. /  GNU</a:t>
            </a:r>
          </a:p>
        </p:txBody>
      </p:sp>
      <p:pic>
        <p:nvPicPr>
          <p:cNvPr id="298" name="heckert_gnu.transp.small.png" descr="heckert_gnu.transp.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74246" y="4224609"/>
            <a:ext cx="896258" cy="877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WH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</a:t>
            </a:r>
          </a:p>
        </p:txBody>
      </p:sp>
      <p:sp>
        <p:nvSpPr>
          <p:cNvPr id="301" name="Syntax:…"/>
          <p:cNvSpPr txBox="1"/>
          <p:nvPr>
            <p:ph type="body" idx="1"/>
          </p:nvPr>
        </p:nvSpPr>
        <p:spPr>
          <a:xfrm>
            <a:off x="1774800" y="1706399"/>
            <a:ext cx="7617780" cy="4545579"/>
          </a:xfrm>
          <a:prstGeom prst="rect">
            <a:avLst/>
          </a:prstGeom>
        </p:spPr>
        <p:txBody>
          <a:bodyPr/>
          <a:lstStyle/>
          <a:p>
            <a:pPr marL="267843" indent="-86868">
              <a:defRPr sz="1700"/>
            </a:pPr>
            <a:r>
              <a:t>Syntax:</a:t>
            </a:r>
          </a:p>
          <a:p>
            <a:pPr marL="267843" indent="-86868">
              <a:defRPr sz="1700"/>
            </a:pPr>
          </a:p>
          <a:p>
            <a:pPr marL="0" indent="0">
              <a:buSzTx/>
              <a:buNone/>
              <a:defRPr sz="1700"/>
            </a:pPr>
            <a:r>
              <a:t>COMPONENT Mine = Yours(blah, blah)</a:t>
            </a:r>
          </a:p>
          <a:p>
            <a:pPr marL="0" indent="0">
              <a:buSzTx/>
              <a:buNone/>
              <a:defRPr sz="1700"/>
            </a:pPr>
            <a:r>
              <a:t>WHEN (c-expression) AT (....)</a:t>
            </a:r>
          </a:p>
          <a:p>
            <a:pPr marL="267843" indent="-86868">
              <a:defRPr sz="1700"/>
            </a:pPr>
          </a:p>
          <a:p>
            <a:pPr marL="267843" indent="-86868">
              <a:defRPr sz="1700"/>
            </a:pPr>
            <a:r>
              <a:t>Is very powerful when combined with EXTEND and user variables, or as a method to let input parameters select if certain components are active.</a:t>
            </a:r>
          </a:p>
          <a:p>
            <a:pPr marL="267843" indent="-86868">
              <a:defRPr sz="1700"/>
            </a:pPr>
          </a:p>
          <a:p>
            <a:pPr marL="267843" indent="-86868">
              <a:defRPr sz="1700"/>
            </a:pPr>
            <a:r>
              <a:t>Example: Use EXTEND to flag if neutron was scattered on one monochromator blade or another. Then later use WHEN to only show contribution from blade N at sample position?</a:t>
            </a:r>
          </a:p>
          <a:p>
            <a:pPr marL="267843" indent="-86868">
              <a:defRPr sz="1700"/>
            </a:pPr>
          </a:p>
          <a:p>
            <a:pPr marL="0" indent="0">
              <a:buSzTx/>
              <a:buNone/>
              <a:defRPr sz="1700"/>
            </a:pPr>
            <a:r>
              <a:t>COMPONENT Mon = PSD_monitor(...)</a:t>
            </a:r>
          </a:p>
          <a:p>
            <a:pPr marL="0" indent="0">
              <a:buSzTx/>
              <a:buNone/>
              <a:defRPr sz="1700"/>
            </a:pPr>
            <a:r>
              <a:t>WHEN (myvar==1) AT (0,0,0) RELATIVE Sample</a:t>
            </a:r>
          </a:p>
        </p:txBody>
      </p:sp>
      <p:pic>
        <p:nvPicPr>
          <p:cNvPr id="302" name="110314DoneWhen.png" descr="110314DoneWh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7831" y="15887"/>
            <a:ext cx="2142226" cy="212472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4" name="droppedImage.png" descr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8530" y="5192816"/>
            <a:ext cx="1146773" cy="156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Timeline_0578_Kern_Richie.png" descr="Timeline_0578_Kern_Rich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812" y="4163684"/>
            <a:ext cx="1473657" cy="97261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K &amp; R. /  GNU"/>
          <p:cNvSpPr txBox="1"/>
          <p:nvPr/>
        </p:nvSpPr>
        <p:spPr>
          <a:xfrm>
            <a:off x="10452653" y="3901868"/>
            <a:ext cx="698528" cy="20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77" tIns="26777" rIns="26777" bIns="26777">
            <a:spAutoFit/>
          </a:bodyPr>
          <a:lstStyle>
            <a:lvl1pPr defTabSz="829875">
              <a:spcBef>
                <a:spcPts val="0"/>
              </a:spcBef>
              <a:buClr>
                <a:srgbClr val="000000"/>
              </a:buClr>
              <a:defRPr i="1" sz="800"/>
            </a:lvl1pPr>
          </a:lstStyle>
          <a:p>
            <a:pPr/>
            <a:r>
              <a:t>K &amp; R. /  GNU</a:t>
            </a:r>
          </a:p>
        </p:txBody>
      </p:sp>
      <p:pic>
        <p:nvPicPr>
          <p:cNvPr id="307" name="heckert_gnu.transp.small.png" descr="heckert_gnu.transp.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74246" y="4224609"/>
            <a:ext cx="896258" cy="877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