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" ContentType="image/t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305" r:id="rId3"/>
    <p:sldId id="306" r:id="rId4"/>
    <p:sldId id="299" r:id="rId5"/>
    <p:sldId id="300" r:id="rId6"/>
    <p:sldId id="301" r:id="rId7"/>
    <p:sldId id="307" r:id="rId8"/>
    <p:sldId id="304" r:id="rId9"/>
    <p:sldId id="302" r:id="rId10"/>
    <p:sldId id="312" r:id="rId11"/>
    <p:sldId id="303" r:id="rId12"/>
    <p:sldId id="309" r:id="rId13"/>
    <p:sldId id="308" r:id="rId14"/>
    <p:sldId id="310" r:id="rId15"/>
    <p:sldId id="313" r:id="rId16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D"/>
    <a:srgbClr val="146742"/>
    <a:srgbClr val="70319E"/>
    <a:srgbClr val="980B0F"/>
    <a:srgbClr val="3952CF"/>
    <a:srgbClr val="E6B6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88"/>
    <p:restoredTop sz="94634"/>
  </p:normalViewPr>
  <p:slideViewPr>
    <p:cSldViewPr snapToGrid="0" snapToObjects="1">
      <p:cViewPr varScale="1">
        <p:scale>
          <a:sx n="136" d="100"/>
          <a:sy n="136" d="100"/>
        </p:scale>
        <p:origin x="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4" name="Shape 2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6212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76351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ogo color"/>
          <p:cNvSpPr/>
          <p:nvPr/>
        </p:nvSpPr>
        <p:spPr>
          <a:xfrm>
            <a:off x="251999" y="252000"/>
            <a:ext cx="419613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2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UserProfile.Offices.Workarea_{{DocumentLanguage}}text"/>
          <p:cNvSpPr txBox="1"/>
          <p:nvPr/>
        </p:nvSpPr>
        <p:spPr>
          <a:xfrm>
            <a:off x="1774726" y="6636099"/>
            <a:ext cx="339707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2019 McStas school @ CSNS</a:t>
            </a:r>
          </a:p>
        </p:txBody>
      </p:sp>
      <p:sp>
        <p:nvSpPr>
          <p:cNvPr id="3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6. marts 2019</a:t>
            </a:r>
          </a:p>
        </p:txBody>
      </p:sp>
      <p:sp>
        <p:nvSpPr>
          <p:cNvPr id="3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93000"/>
              </a:lnSpc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5" name="Group"/>
          <p:cNvGrpSpPr/>
          <p:nvPr/>
        </p:nvGrpSpPr>
        <p:grpSpPr>
          <a:xfrm>
            <a:off x="11017943" y="228875"/>
            <a:ext cx="1150108" cy="6269574"/>
            <a:chOff x="0" y="0"/>
            <a:chExt cx="1150106" cy="6269573"/>
          </a:xfrm>
        </p:grpSpPr>
        <p:grpSp>
          <p:nvGrpSpPr>
            <p:cNvPr id="42" name="Group"/>
            <p:cNvGrpSpPr/>
            <p:nvPr/>
          </p:nvGrpSpPr>
          <p:grpSpPr>
            <a:xfrm>
              <a:off x="73618" y="5162740"/>
              <a:ext cx="1060249" cy="1106834"/>
              <a:chOff x="0" y="0"/>
              <a:chExt cx="1060248" cy="1106832"/>
            </a:xfrm>
          </p:grpSpPr>
          <p:sp>
            <p:nvSpPr>
              <p:cNvPr id="36" name="Logo color"/>
              <p:cNvSpPr/>
              <p:nvPr/>
            </p:nvSpPr>
            <p:spPr>
              <a:xfrm>
                <a:off x="3663" y="661441"/>
                <a:ext cx="170935" cy="2493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37" name="logoill.pdf" descr="logoill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10883" y="671389"/>
                <a:ext cx="239999" cy="2294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8" name="mcstas-logo.pdf" descr="mcstas-logo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/>
              <a:stretch>
                <a:fillRect/>
              </a:stretch>
            </p:blipFill>
            <p:spPr>
              <a:xfrm>
                <a:off x="0" y="0"/>
                <a:ext cx="1060249" cy="6230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9" name="PSI-Logo_trans.png" descr="PSI-Logo_trans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94934" y="732148"/>
                <a:ext cx="298734" cy="10936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" name="ku-logo.pdf" descr="ku-logo.pdf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91391" y="659237"/>
                <a:ext cx="187537" cy="25480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1" name="ESS_Logo_Frugal_Blue_cmyk.png" descr="ESS_Logo_Frugal_Blue_cmyk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313964" y="887284"/>
                <a:ext cx="408017" cy="21954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3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104014" cy="40268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" name="2019 CSNS McStas School"/>
            <p:cNvSpPr txBox="1"/>
            <p:nvPr/>
          </p:nvSpPr>
          <p:spPr>
            <a:xfrm>
              <a:off x="11786" y="4156378"/>
              <a:ext cx="1138321" cy="817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b">
              <a:normAutofit/>
            </a:bodyPr>
            <a:lstStyle/>
            <a:p>
              <a:pPr algn="ctr" defTabSz="411479">
                <a:lnSpc>
                  <a:spcPct val="110000"/>
                </a:lnSpc>
                <a:spcBef>
                  <a:spcPts val="0"/>
                </a:spcBef>
                <a:defRPr sz="1665" b="1" i="1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Logo color"/>
          <p:cNvSpPr/>
          <p:nvPr/>
        </p:nvSpPr>
        <p:spPr>
          <a:xfrm>
            <a:off x="251999" y="252000"/>
            <a:ext cx="419613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7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UserProfile.Offices.Workarea_{{DocumentLanguage}}text"/>
          <p:cNvSpPr txBox="1"/>
          <p:nvPr/>
        </p:nvSpPr>
        <p:spPr>
          <a:xfrm>
            <a:off x="1774726" y="6636099"/>
            <a:ext cx="339707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2019 McStas school @ CSNS</a:t>
            </a:r>
          </a:p>
        </p:txBody>
      </p:sp>
      <p:sp>
        <p:nvSpPr>
          <p:cNvPr id="8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6. marts 2019</a:t>
            </a:r>
          </a:p>
        </p:txBody>
      </p:sp>
      <p:sp>
        <p:nvSpPr>
          <p:cNvPr id="8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5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92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86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87" name="logoill.pdf" descr="logoill.pdf"/>
              <p:cNvPicPr>
                <a:picLocks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8" name="mcstas-logo.pdf" descr="mcstas-logo.pdf"/>
              <p:cNvPicPr>
                <a:picLocks/>
              </p:cNvPicPr>
              <p:nvPr/>
            </p:nvPicPr>
            <p:blipFill>
              <a:blip r:embed="rId4">
                <a:extLst/>
              </a:blip>
              <a:srcRect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9" name="PSI-Logo_trans.png" descr="PSI-Logo_trans.png"/>
              <p:cNvPicPr>
                <a:picLocks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0" name="ku-logo.pdf" descr="ku-logo.pdf"/>
              <p:cNvPicPr>
                <a:picLocks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1" name="ESS_Logo_Frugal_Blue_cmyk.png" descr="ESS_Logo_Frugal_Blue_cmyk.png"/>
              <p:cNvPicPr>
                <a:picLocks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93" name="Image" descr="Image"/>
            <p:cNvPicPr>
              <a:picLocks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4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b">
              <a:normAutofit lnSpcReduction="1000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tif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1999" y="252000"/>
            <a:ext cx="419613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UserProfile.Offices.Workarea_{{DocumentLanguage}}text"/>
          <p:cNvSpPr txBox="1"/>
          <p:nvPr/>
        </p:nvSpPr>
        <p:spPr>
          <a:xfrm>
            <a:off x="1774726" y="6636099"/>
            <a:ext cx="339707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2019 McStas school @ CSNS</a:t>
            </a:r>
          </a:p>
        </p:txBody>
      </p:sp>
      <p:sp>
        <p:nvSpPr>
          <p:cNvPr id="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6. marts 2019</a:t>
            </a:r>
          </a:p>
        </p:txBody>
      </p:sp>
      <p:sp>
        <p:nvSpPr>
          <p:cNvPr id="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ESS.png" descr="ES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15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9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10" name="logoill.pdf" descr="logoill.pdf"/>
              <p:cNvPicPr>
                <a:picLocks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" name="mcstas-logo.pdf" descr="mcstas-logo.pdf"/>
              <p:cNvPicPr>
                <a:picLocks/>
              </p:cNvPicPr>
              <p:nvPr/>
            </p:nvPicPr>
            <p:blipFill>
              <a:blip r:embed="rId6">
                <a:extLst/>
              </a:blip>
              <a:srcRect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" name="PSI-Logo_trans.png" descr="PSI-Logo_trans.png"/>
              <p:cNvPicPr>
                <a:picLocks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" name="ku-logo.pdf" descr="ku-logo.pdf"/>
              <p:cNvPicPr>
                <a:picLocks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" name="ESS_Logo_Frugal_Blue_cmyk.png" descr="ESS_Logo_Frugal_Blue_cmyk.png"/>
              <p:cNvPicPr>
                <a:picLocks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6" name="Image" descr="Image"/>
            <p:cNvPicPr>
              <a:picLocks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b">
              <a:normAutofit lnSpcReduction="1000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sp>
        <p:nvSpPr>
          <p:cNvPr id="19" name="Title Text"/>
          <p:cNvSpPr txBox="1">
            <a:spLocks noGrp="1"/>
          </p:cNvSpPr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/>
          <a:lstStyle/>
          <a:p>
            <a:r>
              <a:t>Title Text</a:t>
            </a:r>
          </a:p>
        </p:txBody>
      </p:sp>
      <p:sp>
        <p:nvSpPr>
          <p:cNvPr id="20" name="Body Level One…"/>
          <p:cNvSpPr txBox="1">
            <a:spLocks noGrp="1"/>
          </p:cNvSpPr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3"/>
          <p:cNvSpPr txBox="1">
            <a:spLocks noGrp="1"/>
          </p:cNvSpPr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a-DK" sz="5000" dirty="0" err="1"/>
              <a:t>McStas</a:t>
            </a:r>
            <a:r>
              <a:rPr lang="da-DK" sz="5000" dirty="0"/>
              <a:t> Union components</a:t>
            </a:r>
            <a:endParaRPr sz="5000" dirty="0"/>
          </a:p>
        </p:txBody>
      </p:sp>
      <p:sp>
        <p:nvSpPr>
          <p:cNvPr id="247" name="Subtitle 4"/>
          <p:cNvSpPr txBox="1">
            <a:spLocks noGrp="1"/>
          </p:cNvSpPr>
          <p:nvPr>
            <p:ph type="body" sz="half" idx="1"/>
          </p:nvPr>
        </p:nvSpPr>
        <p:spPr>
          <a:xfrm>
            <a:off x="247071" y="1704974"/>
            <a:ext cx="10840030" cy="1660656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Mads Bertelsen</a:t>
            </a:r>
            <a:r>
              <a:rPr dirty="0"/>
              <a:t>, </a:t>
            </a:r>
            <a:r>
              <a:rPr lang="da-DK" dirty="0"/>
              <a:t>ESS DMSC</a:t>
            </a:r>
            <a:endParaRPr dirty="0"/>
          </a:p>
        </p:txBody>
      </p:sp>
      <p:sp>
        <p:nvSpPr>
          <p:cNvPr id="248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dirty="0"/>
              <a:t>Union </a:t>
            </a:r>
            <a:r>
              <a:rPr lang="da-DK" dirty="0" err="1"/>
              <a:t>concepts</a:t>
            </a:r>
            <a:r>
              <a:rPr lang="da-DK" dirty="0"/>
              <a:t>: </a:t>
            </a:r>
            <a:r>
              <a:rPr lang="da-DK" dirty="0" err="1"/>
              <a:t>Priority</a:t>
            </a:r>
            <a:r>
              <a:rPr lang="da-DK" dirty="0"/>
              <a:t> </a:t>
            </a:r>
            <a:endParaRPr dirty="0"/>
          </a:p>
        </p:txBody>
      </p:sp>
      <p:sp>
        <p:nvSpPr>
          <p:cNvPr id="255" name="Body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dirty="0" err="1"/>
              <a:t>Priority</a:t>
            </a:r>
            <a:r>
              <a:rPr lang="da-DK" dirty="0"/>
              <a:t> to handle overlapping </a:t>
            </a:r>
            <a:r>
              <a:rPr lang="da-DK" dirty="0" err="1"/>
              <a:t>geometries</a:t>
            </a:r>
            <a:endParaRPr lang="da-DK" dirty="0"/>
          </a:p>
          <a:p>
            <a:r>
              <a:rPr lang="da-DK" dirty="0"/>
              <a:t>The </a:t>
            </a:r>
            <a:r>
              <a:rPr lang="da-DK" dirty="0" err="1"/>
              <a:t>highest</a:t>
            </a:r>
            <a:r>
              <a:rPr lang="da-DK" dirty="0"/>
              <a:t> </a:t>
            </a:r>
            <a:r>
              <a:rPr lang="da-DK" dirty="0" err="1"/>
              <a:t>priority</a:t>
            </a:r>
            <a:r>
              <a:rPr lang="da-DK" dirty="0"/>
              <a:t> is </a:t>
            </a:r>
            <a:r>
              <a:rPr lang="da-DK" dirty="0" err="1"/>
              <a:t>simulated</a:t>
            </a:r>
            <a:r>
              <a:rPr lang="da-DK" dirty="0"/>
              <a:t> in regions </a:t>
            </a:r>
            <a:r>
              <a:rPr lang="da-DK" dirty="0" err="1"/>
              <a:t>where</a:t>
            </a:r>
            <a:r>
              <a:rPr lang="da-DK" dirty="0"/>
              <a:t> more </a:t>
            </a:r>
            <a:r>
              <a:rPr lang="da-DK" dirty="0" err="1"/>
              <a:t>are</a:t>
            </a:r>
            <a:r>
              <a:rPr lang="da-DK" dirty="0"/>
              <a:t> overlapping</a:t>
            </a:r>
            <a:endParaRPr dirty="0"/>
          </a:p>
        </p:txBody>
      </p:sp>
      <p:sp>
        <p:nvSpPr>
          <p:cNvPr id="2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57" name="Rectangle"/>
          <p:cNvSpPr txBox="1"/>
          <p:nvPr/>
        </p:nvSpPr>
        <p:spPr>
          <a:xfrm>
            <a:off x="6702400" y="1706398"/>
            <a:ext cx="4410177" cy="45468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198000" indent="-198000">
              <a:spcBef>
                <a:spcPts val="400"/>
              </a:spcBef>
              <a:buSzPct val="100000"/>
              <a:buChar char="•"/>
              <a:defRPr sz="1800"/>
            </a:pPr>
            <a:endParaRPr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2DC20D1-7818-CC4C-838C-EB9CC38A640C}"/>
              </a:ext>
            </a:extLst>
          </p:cNvPr>
          <p:cNvSpPr/>
          <p:nvPr/>
        </p:nvSpPr>
        <p:spPr>
          <a:xfrm>
            <a:off x="7600950" y="1820636"/>
            <a:ext cx="2947307" cy="2947307"/>
          </a:xfrm>
          <a:prstGeom prst="ellipse">
            <a:avLst/>
          </a:prstGeom>
          <a:solidFill>
            <a:srgbClr val="980B0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F3197C-7947-8345-9CFF-35D289DDDFE6}"/>
              </a:ext>
            </a:extLst>
          </p:cNvPr>
          <p:cNvSpPr/>
          <p:nvPr/>
        </p:nvSpPr>
        <p:spPr>
          <a:xfrm>
            <a:off x="8246407" y="2121826"/>
            <a:ext cx="1943100" cy="1943100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B30913-3EF2-5F41-81B3-183264E7C8A5}"/>
              </a:ext>
            </a:extLst>
          </p:cNvPr>
          <p:cNvSpPr/>
          <p:nvPr/>
        </p:nvSpPr>
        <p:spPr>
          <a:xfrm rot="16200000">
            <a:off x="7966567" y="2400302"/>
            <a:ext cx="3154966" cy="506185"/>
          </a:xfrm>
          <a:prstGeom prst="rect">
            <a:avLst/>
          </a:prstGeom>
          <a:solidFill>
            <a:srgbClr val="0097CD"/>
          </a:solidFill>
          <a:ln w="25400" cap="flat">
            <a:solidFill>
              <a:srgbClr val="0097CD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04392F-C4A2-E046-98AC-547EC6D0A178}"/>
              </a:ext>
            </a:extLst>
          </p:cNvPr>
          <p:cNvSpPr/>
          <p:nvPr/>
        </p:nvSpPr>
        <p:spPr>
          <a:xfrm>
            <a:off x="7394083" y="3526011"/>
            <a:ext cx="1235880" cy="1409733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42777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dirty="0"/>
              <a:t>Union </a:t>
            </a:r>
            <a:r>
              <a:rPr lang="da-DK" dirty="0" err="1"/>
              <a:t>concepts</a:t>
            </a:r>
            <a:r>
              <a:rPr lang="da-DK" dirty="0"/>
              <a:t>: </a:t>
            </a:r>
            <a:r>
              <a:rPr lang="da-DK" dirty="0" err="1"/>
              <a:t>Syntax</a:t>
            </a:r>
            <a:endParaRPr dirty="0"/>
          </a:p>
        </p:txBody>
      </p:sp>
      <p:sp>
        <p:nvSpPr>
          <p:cNvPr id="2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C676F5-89D2-DC45-B9D9-4C05952578C8}"/>
              </a:ext>
            </a:extLst>
          </p:cNvPr>
          <p:cNvSpPr/>
          <p:nvPr/>
        </p:nvSpPr>
        <p:spPr>
          <a:xfrm>
            <a:off x="1896745" y="1672682"/>
            <a:ext cx="6089650" cy="32855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2000" dirty="0"/>
              <a:t>COMPONENT </a:t>
            </a:r>
            <a:r>
              <a:rPr lang="da-DK" sz="2000" dirty="0" err="1"/>
              <a:t>cryostat_shell</a:t>
            </a:r>
            <a:r>
              <a:rPr lang="da-DK" sz="2000" dirty="0"/>
              <a:t> = </a:t>
            </a:r>
            <a:r>
              <a:rPr lang="da-DK" sz="2000" dirty="0" err="1"/>
              <a:t>Union_cylinder</a:t>
            </a:r>
            <a:r>
              <a:rPr lang="da-DK" sz="2000" dirty="0"/>
              <a:t>(</a:t>
            </a:r>
            <a:br>
              <a:rPr lang="da-DK" sz="2000" dirty="0"/>
            </a:br>
            <a:r>
              <a:rPr lang="da-DK" sz="2000" dirty="0"/>
              <a:t>  radius=0.15,height=0.4,</a:t>
            </a:r>
            <a:br>
              <a:rPr lang="da-DK" sz="2000" dirty="0"/>
            </a:br>
            <a:r>
              <a:rPr lang="da-DK" sz="2000" dirty="0"/>
              <a:t>  </a:t>
            </a:r>
            <a:r>
              <a:rPr lang="da-DK" sz="2000" dirty="0" err="1"/>
              <a:t>priority</a:t>
            </a:r>
            <a:r>
              <a:rPr lang="da-DK" sz="2000" dirty="0"/>
              <a:t>=10,material_string="Al")</a:t>
            </a:r>
            <a:br>
              <a:rPr lang="da-DK" sz="2000" dirty="0"/>
            </a:br>
            <a:r>
              <a:rPr lang="da-DK" sz="2000" dirty="0"/>
              <a:t>AT (0,0,0) RELATIVE </a:t>
            </a:r>
            <a:r>
              <a:rPr lang="da-DK" sz="2000" dirty="0" err="1"/>
              <a:t>target</a:t>
            </a:r>
            <a:br>
              <a:rPr lang="da-DK" sz="2000" dirty="0"/>
            </a:br>
            <a:r>
              <a:rPr lang="da-DK" sz="2000" dirty="0"/>
              <a:t>ROTATED (0,0,0) RELATIVE </a:t>
            </a:r>
            <a:r>
              <a:rPr lang="da-DK" sz="2000" dirty="0" err="1"/>
              <a:t>target</a:t>
            </a:r>
            <a:endParaRPr lang="da-DK" sz="2000" dirty="0"/>
          </a:p>
          <a:p>
            <a:r>
              <a:rPr lang="da-DK" sz="2000" dirty="0"/>
              <a:t>COMPONENT </a:t>
            </a:r>
            <a:r>
              <a:rPr lang="da-DK" sz="2000" dirty="0" err="1"/>
              <a:t>cryostat_vacuum</a:t>
            </a:r>
            <a:r>
              <a:rPr lang="da-DK" sz="2000" dirty="0"/>
              <a:t> = </a:t>
            </a:r>
            <a:r>
              <a:rPr lang="da-DK" sz="2000" dirty="0" err="1"/>
              <a:t>Union_cylinder</a:t>
            </a:r>
            <a:r>
              <a:rPr lang="da-DK" sz="2000" dirty="0"/>
              <a:t>(</a:t>
            </a:r>
            <a:br>
              <a:rPr lang="da-DK" sz="2000" dirty="0"/>
            </a:br>
            <a:r>
              <a:rPr lang="da-DK" sz="2000" dirty="0"/>
              <a:t>  radius=0.147,height=0.39,</a:t>
            </a:r>
            <a:br>
              <a:rPr lang="da-DK" sz="2000" dirty="0"/>
            </a:br>
            <a:r>
              <a:rPr lang="da-DK" sz="2000" dirty="0"/>
              <a:t>  </a:t>
            </a:r>
            <a:r>
              <a:rPr lang="da-DK" sz="2000" dirty="0" err="1"/>
              <a:t>priority</a:t>
            </a:r>
            <a:r>
              <a:rPr lang="da-DK" sz="2000" dirty="0"/>
              <a:t>=11,material_string="</a:t>
            </a:r>
            <a:r>
              <a:rPr lang="da-DK" sz="2000" dirty="0" err="1"/>
              <a:t>Vacuum</a:t>
            </a:r>
            <a:r>
              <a:rPr lang="da-DK" sz="2000" dirty="0"/>
              <a:t>")</a:t>
            </a:r>
            <a:br>
              <a:rPr lang="da-DK" sz="2000" dirty="0"/>
            </a:br>
            <a:r>
              <a:rPr lang="da-DK" sz="2000" dirty="0"/>
              <a:t>AT (0,0,0) RELATIVE </a:t>
            </a:r>
            <a:r>
              <a:rPr lang="da-DK" sz="2000" dirty="0" err="1"/>
              <a:t>target</a:t>
            </a:r>
            <a:br>
              <a:rPr lang="da-DK" sz="2000" dirty="0"/>
            </a:br>
            <a:r>
              <a:rPr lang="da-DK" sz="2000" dirty="0"/>
              <a:t>ROTATED (0,0,0) RELATIVE </a:t>
            </a:r>
            <a:r>
              <a:rPr lang="da-DK" sz="2000" dirty="0" err="1"/>
              <a:t>target</a:t>
            </a:r>
            <a:endParaRPr lang="da-DK" sz="20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59DA09-D938-5D4F-8FB1-48BF9BB8D7AA}"/>
              </a:ext>
            </a:extLst>
          </p:cNvPr>
          <p:cNvSpPr/>
          <p:nvPr/>
        </p:nvSpPr>
        <p:spPr>
          <a:xfrm>
            <a:off x="9187953" y="3423921"/>
            <a:ext cx="1924624" cy="18376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D4088F1-8FF8-814F-9E39-0F1D6BE43FDA}"/>
              </a:ext>
            </a:extLst>
          </p:cNvPr>
          <p:cNvSpPr/>
          <p:nvPr/>
        </p:nvSpPr>
        <p:spPr>
          <a:xfrm>
            <a:off x="9427640" y="3652773"/>
            <a:ext cx="1445249" cy="1379915"/>
          </a:xfrm>
          <a:prstGeom prst="ellipse">
            <a:avLst/>
          </a:prstGeom>
          <a:solidFill>
            <a:schemeClr val="bg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AF18D7-D46D-614D-A0AC-7AD20CB11149}"/>
              </a:ext>
            </a:extLst>
          </p:cNvPr>
          <p:cNvSpPr/>
          <p:nvPr/>
        </p:nvSpPr>
        <p:spPr>
          <a:xfrm>
            <a:off x="9187953" y="1357448"/>
            <a:ext cx="1924624" cy="18376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900990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dirty="0"/>
              <a:t>Union </a:t>
            </a:r>
            <a:r>
              <a:rPr lang="da-DK" dirty="0" err="1"/>
              <a:t>concepts</a:t>
            </a:r>
            <a:r>
              <a:rPr lang="da-DK" dirty="0"/>
              <a:t>: </a:t>
            </a:r>
            <a:r>
              <a:rPr lang="da-DK" dirty="0" err="1"/>
              <a:t>Syntax</a:t>
            </a:r>
            <a:endParaRPr dirty="0"/>
          </a:p>
        </p:txBody>
      </p:sp>
      <p:sp>
        <p:nvSpPr>
          <p:cNvPr id="2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C676F5-89D2-DC45-B9D9-4C05952578C8}"/>
              </a:ext>
            </a:extLst>
          </p:cNvPr>
          <p:cNvSpPr/>
          <p:nvPr/>
        </p:nvSpPr>
        <p:spPr>
          <a:xfrm>
            <a:off x="1896745" y="1672682"/>
            <a:ext cx="6089650" cy="47474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2000" dirty="0"/>
              <a:t>COMPONENT </a:t>
            </a:r>
            <a:r>
              <a:rPr lang="da-DK" sz="2000" dirty="0" err="1"/>
              <a:t>cryostat_shell</a:t>
            </a:r>
            <a:r>
              <a:rPr lang="da-DK" sz="2000" dirty="0"/>
              <a:t> = </a:t>
            </a:r>
            <a:r>
              <a:rPr lang="da-DK" sz="2000" dirty="0" err="1"/>
              <a:t>Union_cylinder</a:t>
            </a:r>
            <a:r>
              <a:rPr lang="da-DK" sz="2000" dirty="0"/>
              <a:t>(</a:t>
            </a:r>
            <a:br>
              <a:rPr lang="da-DK" sz="2000" dirty="0"/>
            </a:br>
            <a:r>
              <a:rPr lang="da-DK" sz="2000" dirty="0"/>
              <a:t>  radius=0.15,height=0.4,</a:t>
            </a:r>
            <a:br>
              <a:rPr lang="da-DK" sz="2000" dirty="0"/>
            </a:br>
            <a:r>
              <a:rPr lang="da-DK" sz="2000" dirty="0"/>
              <a:t>  </a:t>
            </a:r>
            <a:r>
              <a:rPr lang="da-DK" sz="2000" dirty="0" err="1"/>
              <a:t>priority</a:t>
            </a:r>
            <a:r>
              <a:rPr lang="da-DK" sz="2000" dirty="0"/>
              <a:t>=10,material_string="Al")</a:t>
            </a:r>
            <a:br>
              <a:rPr lang="da-DK" sz="2000" dirty="0"/>
            </a:br>
            <a:r>
              <a:rPr lang="da-DK" sz="2000" dirty="0"/>
              <a:t>AT (0,0,0) RELATIVE </a:t>
            </a:r>
            <a:r>
              <a:rPr lang="da-DK" sz="2000" dirty="0" err="1"/>
              <a:t>target</a:t>
            </a:r>
            <a:br>
              <a:rPr lang="da-DK" sz="2000" dirty="0"/>
            </a:br>
            <a:r>
              <a:rPr lang="da-DK" sz="2000" dirty="0"/>
              <a:t>ROTATED (0,0,0) RELATIVE </a:t>
            </a:r>
            <a:r>
              <a:rPr lang="da-DK" sz="2000" dirty="0" err="1"/>
              <a:t>target</a:t>
            </a:r>
            <a:endParaRPr lang="da-DK" sz="2000" dirty="0"/>
          </a:p>
          <a:p>
            <a:r>
              <a:rPr lang="da-DK" sz="2000" dirty="0"/>
              <a:t>COMPONENT </a:t>
            </a:r>
            <a:r>
              <a:rPr lang="da-DK" sz="2000" dirty="0" err="1"/>
              <a:t>cryostat_vacuum</a:t>
            </a:r>
            <a:r>
              <a:rPr lang="da-DK" sz="2000" dirty="0"/>
              <a:t> = </a:t>
            </a:r>
            <a:r>
              <a:rPr lang="da-DK" sz="2000" dirty="0" err="1"/>
              <a:t>Union_cylinder</a:t>
            </a:r>
            <a:r>
              <a:rPr lang="da-DK" sz="2000" dirty="0"/>
              <a:t>(</a:t>
            </a:r>
            <a:br>
              <a:rPr lang="da-DK" sz="2000" dirty="0"/>
            </a:br>
            <a:r>
              <a:rPr lang="da-DK" sz="2000" dirty="0"/>
              <a:t>  radius=0.147,height=0.39,</a:t>
            </a:r>
            <a:br>
              <a:rPr lang="da-DK" sz="2000" dirty="0"/>
            </a:br>
            <a:r>
              <a:rPr lang="da-DK" sz="2000" dirty="0"/>
              <a:t>  </a:t>
            </a:r>
            <a:r>
              <a:rPr lang="da-DK" sz="2000" dirty="0" err="1"/>
              <a:t>priority</a:t>
            </a:r>
            <a:r>
              <a:rPr lang="da-DK" sz="2000" dirty="0"/>
              <a:t>=11,material_string="</a:t>
            </a:r>
            <a:r>
              <a:rPr lang="da-DK" sz="2000" dirty="0" err="1"/>
              <a:t>Vacuum</a:t>
            </a:r>
            <a:r>
              <a:rPr lang="da-DK" sz="2000" dirty="0"/>
              <a:t>")</a:t>
            </a:r>
            <a:br>
              <a:rPr lang="da-DK" sz="2000" dirty="0"/>
            </a:br>
            <a:r>
              <a:rPr lang="da-DK" sz="2000" dirty="0"/>
              <a:t>AT (0,0,0) RELATIVE </a:t>
            </a:r>
            <a:r>
              <a:rPr lang="da-DK" sz="2000" dirty="0" err="1"/>
              <a:t>target</a:t>
            </a:r>
            <a:br>
              <a:rPr lang="da-DK" sz="2000" dirty="0"/>
            </a:br>
            <a:r>
              <a:rPr lang="da-DK" sz="2000" dirty="0"/>
              <a:t>ROTATED (0,0,0) RELATIVE </a:t>
            </a:r>
            <a:r>
              <a:rPr lang="da-DK" sz="2000" dirty="0" err="1"/>
              <a:t>target</a:t>
            </a:r>
            <a:endParaRPr lang="da-DK" sz="2000" dirty="0"/>
          </a:p>
          <a:p>
            <a:r>
              <a:rPr lang="da-DK" sz="2000" dirty="0"/>
              <a:t>COMPONENT </a:t>
            </a:r>
            <a:r>
              <a:rPr lang="da-DK" sz="2000" dirty="0" err="1"/>
              <a:t>cryostat</a:t>
            </a:r>
            <a:r>
              <a:rPr lang="da-DK" sz="2000" dirty="0"/>
              <a:t> = </a:t>
            </a:r>
            <a:r>
              <a:rPr lang="da-DK" sz="2000" dirty="0" err="1"/>
              <a:t>Union_master</a:t>
            </a:r>
            <a:r>
              <a:rPr lang="da-DK" sz="2000" dirty="0"/>
              <a:t>()</a:t>
            </a:r>
            <a:br>
              <a:rPr lang="da-DK" sz="2000" dirty="0"/>
            </a:br>
            <a:r>
              <a:rPr lang="da-DK" sz="2000" dirty="0"/>
              <a:t>AT (0,0,0) RELATIVE </a:t>
            </a:r>
            <a:r>
              <a:rPr lang="da-DK" sz="2000" dirty="0" err="1"/>
              <a:t>target</a:t>
            </a:r>
            <a:br>
              <a:rPr lang="da-DK" sz="2000" dirty="0"/>
            </a:br>
            <a:r>
              <a:rPr lang="da-DK" sz="2000" dirty="0"/>
              <a:t>ROTATED (0,0,0) RELATIVE </a:t>
            </a:r>
            <a:r>
              <a:rPr lang="da-DK" sz="2000" dirty="0" err="1"/>
              <a:t>target</a:t>
            </a:r>
            <a:endParaRPr lang="da-DK" sz="2000" dirty="0"/>
          </a:p>
          <a:p>
            <a:endParaRPr lang="da-DK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157E3E-3316-E64E-8F90-99B6DD6D4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880" y="2090608"/>
            <a:ext cx="38989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3406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dirty="0"/>
              <a:t>Union </a:t>
            </a:r>
            <a:r>
              <a:rPr lang="da-DK" dirty="0" err="1"/>
              <a:t>concepts</a:t>
            </a:r>
            <a:r>
              <a:rPr lang="da-DK" dirty="0"/>
              <a:t>: </a:t>
            </a:r>
            <a:r>
              <a:rPr lang="da-DK" dirty="0" err="1"/>
              <a:t>Syntax</a:t>
            </a:r>
            <a:endParaRPr dirty="0"/>
          </a:p>
        </p:txBody>
      </p:sp>
      <p:sp>
        <p:nvSpPr>
          <p:cNvPr id="2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57" name="Rectangle"/>
          <p:cNvSpPr txBox="1"/>
          <p:nvPr/>
        </p:nvSpPr>
        <p:spPr>
          <a:xfrm>
            <a:off x="6702400" y="1706398"/>
            <a:ext cx="4410177" cy="45468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198000" indent="-198000">
              <a:spcBef>
                <a:spcPts val="400"/>
              </a:spcBef>
              <a:buSzPct val="100000"/>
              <a:buChar char="•"/>
              <a:defRPr sz="1800"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FFC695-E7C8-994E-BAC7-2F1BF5ACF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190" y="1480438"/>
            <a:ext cx="82550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6926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dirty="0"/>
              <a:t>Union </a:t>
            </a:r>
            <a:r>
              <a:rPr lang="da-DK" dirty="0" err="1"/>
              <a:t>concepts</a:t>
            </a:r>
            <a:r>
              <a:rPr lang="da-DK" dirty="0"/>
              <a:t>: </a:t>
            </a:r>
            <a:r>
              <a:rPr lang="da-DK" dirty="0" err="1"/>
              <a:t>Syntax</a:t>
            </a:r>
            <a:endParaRPr dirty="0"/>
          </a:p>
        </p:txBody>
      </p:sp>
      <p:sp>
        <p:nvSpPr>
          <p:cNvPr id="255" name="Body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dirty="0" err="1"/>
              <a:t>Define</a:t>
            </a:r>
            <a:r>
              <a:rPr lang="da-DK" dirty="0"/>
              <a:t> </a:t>
            </a:r>
            <a:r>
              <a:rPr lang="da-DK" dirty="0" err="1"/>
              <a:t>process</a:t>
            </a:r>
            <a:endParaRPr lang="da-DK" dirty="0"/>
          </a:p>
          <a:p>
            <a:r>
              <a:rPr lang="da-DK" dirty="0" err="1"/>
              <a:t>Define</a:t>
            </a:r>
            <a:r>
              <a:rPr lang="da-DK" dirty="0"/>
              <a:t> </a:t>
            </a:r>
            <a:r>
              <a:rPr lang="da-DK" dirty="0" err="1"/>
              <a:t>material</a:t>
            </a:r>
            <a:r>
              <a:rPr lang="da-DK" dirty="0"/>
              <a:t> (</a:t>
            </a:r>
            <a:r>
              <a:rPr lang="da-DK" dirty="0" err="1"/>
              <a:t>many</a:t>
            </a:r>
            <a:r>
              <a:rPr lang="da-DK" dirty="0"/>
              <a:t> processes)</a:t>
            </a:r>
          </a:p>
          <a:p>
            <a:r>
              <a:rPr lang="da-DK" dirty="0" err="1"/>
              <a:t>Define</a:t>
            </a:r>
            <a:r>
              <a:rPr lang="da-DK" dirty="0"/>
              <a:t> </a:t>
            </a:r>
            <a:r>
              <a:rPr lang="da-DK" dirty="0" err="1"/>
              <a:t>geometries</a:t>
            </a:r>
            <a:r>
              <a:rPr lang="da-DK" dirty="0"/>
              <a:t> (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material</a:t>
            </a:r>
            <a:r>
              <a:rPr lang="da-DK" dirty="0"/>
              <a:t> </a:t>
            </a:r>
            <a:r>
              <a:rPr lang="da-DK" dirty="0" err="1"/>
              <a:t>each</a:t>
            </a:r>
            <a:r>
              <a:rPr lang="da-DK" dirty="0"/>
              <a:t>)</a:t>
            </a:r>
          </a:p>
          <a:p>
            <a:r>
              <a:rPr lang="da-DK" dirty="0" err="1"/>
              <a:t>Define</a:t>
            </a:r>
            <a:r>
              <a:rPr lang="da-DK" dirty="0"/>
              <a:t> loggers (</a:t>
            </a:r>
            <a:r>
              <a:rPr lang="da-DK" dirty="0" err="1"/>
              <a:t>optional</a:t>
            </a:r>
            <a:r>
              <a:rPr lang="da-DK" dirty="0"/>
              <a:t>)</a:t>
            </a:r>
          </a:p>
          <a:p>
            <a:r>
              <a:rPr lang="da-DK" dirty="0" err="1"/>
              <a:t>Define</a:t>
            </a:r>
            <a:r>
              <a:rPr lang="da-DK" dirty="0"/>
              <a:t> </a:t>
            </a:r>
            <a:r>
              <a:rPr lang="da-DK" dirty="0" err="1"/>
              <a:t>conditionals</a:t>
            </a:r>
            <a:r>
              <a:rPr lang="da-DK" dirty="0"/>
              <a:t> (on loggers)</a:t>
            </a:r>
          </a:p>
          <a:p>
            <a:r>
              <a:rPr lang="da-DK" dirty="0" err="1"/>
              <a:t>Execute</a:t>
            </a:r>
            <a:r>
              <a:rPr lang="da-DK" dirty="0"/>
              <a:t> simulation (</a:t>
            </a:r>
            <a:r>
              <a:rPr lang="da-DK" dirty="0" err="1"/>
              <a:t>defined</a:t>
            </a:r>
            <a:r>
              <a:rPr lang="da-DK" dirty="0"/>
              <a:t> </a:t>
            </a:r>
            <a:r>
              <a:rPr lang="da-DK" dirty="0" err="1"/>
              <a:t>geometries</a:t>
            </a:r>
            <a:r>
              <a:rPr lang="da-DK" dirty="0"/>
              <a:t>)</a:t>
            </a:r>
          </a:p>
          <a:p>
            <a:r>
              <a:rPr lang="da-DK" dirty="0" err="1"/>
              <a:t>Issue</a:t>
            </a:r>
            <a:r>
              <a:rPr lang="da-DK" dirty="0"/>
              <a:t>: tangent planes / points</a:t>
            </a:r>
          </a:p>
          <a:p>
            <a:endParaRPr dirty="0"/>
          </a:p>
        </p:txBody>
      </p:sp>
      <p:sp>
        <p:nvSpPr>
          <p:cNvPr id="2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57" name="Rectangle"/>
          <p:cNvSpPr txBox="1"/>
          <p:nvPr/>
        </p:nvSpPr>
        <p:spPr>
          <a:xfrm>
            <a:off x="6702400" y="1706398"/>
            <a:ext cx="4410177" cy="45468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198000" indent="-198000">
              <a:spcBef>
                <a:spcPts val="400"/>
              </a:spcBef>
              <a:buSzPct val="100000"/>
              <a:buChar char="•"/>
              <a:defRPr sz="18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05918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dirty="0" err="1"/>
              <a:t>Exercise</a:t>
            </a:r>
            <a:endParaRPr dirty="0"/>
          </a:p>
        </p:txBody>
      </p:sp>
      <p:sp>
        <p:nvSpPr>
          <p:cNvPr id="255" name="Body"/>
          <p:cNvSpPr txBox="1">
            <a:spLocks noGrp="1"/>
          </p:cNvSpPr>
          <p:nvPr>
            <p:ph type="body" sz="half" idx="1"/>
          </p:nvPr>
        </p:nvSpPr>
        <p:spPr>
          <a:xfrm>
            <a:off x="1774800" y="1706398"/>
            <a:ext cx="9584080" cy="4546801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File with a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material</a:t>
            </a:r>
            <a:r>
              <a:rPr lang="da-DK" dirty="0"/>
              <a:t> definitions, source, Union sample and monitors</a:t>
            </a:r>
          </a:p>
          <a:p>
            <a:r>
              <a:rPr lang="da-DK" dirty="0" err="1"/>
              <a:t>Expand</a:t>
            </a:r>
            <a:r>
              <a:rPr lang="da-DK" dirty="0"/>
              <a:t> to </a:t>
            </a:r>
            <a:r>
              <a:rPr lang="da-DK" dirty="0" err="1"/>
              <a:t>include</a:t>
            </a:r>
            <a:r>
              <a:rPr lang="da-DK" dirty="0"/>
              <a:t> </a:t>
            </a:r>
            <a:r>
              <a:rPr lang="da-DK" dirty="0" err="1"/>
              <a:t>some</a:t>
            </a:r>
            <a:r>
              <a:rPr lang="da-DK" dirty="0"/>
              <a:t> sample </a:t>
            </a:r>
            <a:r>
              <a:rPr lang="da-DK" dirty="0" err="1"/>
              <a:t>environment</a:t>
            </a:r>
            <a:r>
              <a:rPr lang="da-DK" dirty="0"/>
              <a:t>!</a:t>
            </a:r>
          </a:p>
        </p:txBody>
      </p:sp>
      <p:sp>
        <p:nvSpPr>
          <p:cNvPr id="2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57" name="Rectangle"/>
          <p:cNvSpPr txBox="1"/>
          <p:nvPr/>
        </p:nvSpPr>
        <p:spPr>
          <a:xfrm>
            <a:off x="6702400" y="1706398"/>
            <a:ext cx="4410177" cy="45468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198000" indent="-198000">
              <a:spcBef>
                <a:spcPts val="400"/>
              </a:spcBef>
              <a:buSzPct val="100000"/>
              <a:buChar char="•"/>
              <a:defRPr sz="18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58000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itle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Multiple </a:t>
            </a:r>
            <a:r>
              <a:rPr lang="da-DK" dirty="0" err="1"/>
              <a:t>scattering</a:t>
            </a:r>
            <a:endParaRPr dirty="0"/>
          </a:p>
        </p:txBody>
      </p:sp>
      <p:sp>
        <p:nvSpPr>
          <p:cNvPr id="2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257" name="Rectangle"/>
          <p:cNvSpPr txBox="1"/>
          <p:nvPr/>
        </p:nvSpPr>
        <p:spPr>
          <a:xfrm>
            <a:off x="6702400" y="1706398"/>
            <a:ext cx="4410177" cy="45468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198000" indent="-198000">
              <a:spcBef>
                <a:spcPts val="400"/>
              </a:spcBef>
              <a:buSzPct val="100000"/>
              <a:buChar char="•"/>
              <a:defRPr sz="1800"/>
            </a:pPr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E294A-128F-0E40-BC1C-4D5FB3A1D59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774800" y="1706398"/>
            <a:ext cx="4410177" cy="4546801"/>
          </a:xfrm>
        </p:spPr>
        <p:txBody>
          <a:bodyPr/>
          <a:lstStyle/>
          <a:p>
            <a:r>
              <a:rPr lang="da-DK" dirty="0"/>
              <a:t>Multiple </a:t>
            </a:r>
            <a:r>
              <a:rPr lang="da-DK" dirty="0" err="1"/>
              <a:t>scattering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happen</a:t>
            </a:r>
            <a:r>
              <a:rPr lang="da-DK" dirty="0"/>
              <a:t> in all systems</a:t>
            </a:r>
          </a:p>
          <a:p>
            <a:r>
              <a:rPr lang="da-DK" dirty="0" err="1"/>
              <a:t>Adding</a:t>
            </a:r>
            <a:r>
              <a:rPr lang="da-DK" dirty="0"/>
              <a:t> </a:t>
            </a:r>
            <a:r>
              <a:rPr lang="da-DK" dirty="0" err="1"/>
              <a:t>several</a:t>
            </a:r>
            <a:r>
              <a:rPr lang="da-DK" dirty="0"/>
              <a:t> </a:t>
            </a:r>
            <a:r>
              <a:rPr lang="da-DK" dirty="0" err="1"/>
              <a:t>materials</a:t>
            </a:r>
            <a:r>
              <a:rPr lang="da-DK" dirty="0"/>
              <a:t> </a:t>
            </a:r>
            <a:r>
              <a:rPr lang="da-DK" dirty="0" err="1"/>
              <a:t>complicates</a:t>
            </a:r>
            <a:r>
              <a:rPr lang="da-DK" dirty="0"/>
              <a:t> </a:t>
            </a:r>
            <a:r>
              <a:rPr lang="da-DK" dirty="0" err="1"/>
              <a:t>matters</a:t>
            </a:r>
            <a:endParaRPr lang="da-DK" dirty="0"/>
          </a:p>
          <a:p>
            <a:r>
              <a:rPr lang="da-DK" dirty="0"/>
              <a:t>In </a:t>
            </a:r>
            <a:r>
              <a:rPr lang="da-DK" dirty="0" err="1"/>
              <a:t>spatially</a:t>
            </a:r>
            <a:r>
              <a:rPr lang="da-DK" dirty="0"/>
              <a:t> large systems time of </a:t>
            </a:r>
            <a:r>
              <a:rPr lang="da-DK" dirty="0" err="1"/>
              <a:t>flight</a:t>
            </a:r>
            <a:r>
              <a:rPr lang="da-DK" dirty="0"/>
              <a:t> is </a:t>
            </a:r>
            <a:r>
              <a:rPr lang="da-DK" dirty="0" err="1"/>
              <a:t>affected</a:t>
            </a:r>
            <a:r>
              <a:rPr lang="da-DK" dirty="0"/>
              <a:t> by multiple </a:t>
            </a:r>
            <a:r>
              <a:rPr lang="da-DK" dirty="0" err="1"/>
              <a:t>scattering</a:t>
            </a:r>
            <a:endParaRPr lang="da-DK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171AF43-47AA-C84C-AB17-685F90DC1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575" y="2110056"/>
            <a:ext cx="2576425" cy="1316217"/>
          </a:xfrm>
          <a:prstGeom prst="rect">
            <a:avLst/>
          </a:prstGeom>
        </p:spPr>
      </p:pic>
      <p:pic>
        <p:nvPicPr>
          <p:cNvPr id="18" name="OC70mmglamourshot-1RTJO1.jpg">
            <a:extLst>
              <a:ext uri="{FF2B5EF4-FFF2-40B4-BE49-F238E27FC236}">
                <a16:creationId xmlns:a16="http://schemas.microsoft.com/office/drawing/2014/main" id="{73B39653-6245-D542-BC82-401E022F69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l="4645"/>
          <a:stretch/>
        </p:blipFill>
        <p:spPr>
          <a:xfrm>
            <a:off x="9708523" y="3656938"/>
            <a:ext cx="1266528" cy="2673149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A64B7519-4E6F-DB41-8D9A-18E3432520F8}"/>
              </a:ext>
            </a:extLst>
          </p:cNvPr>
          <p:cNvSpPr/>
          <p:nvPr/>
        </p:nvSpPr>
        <p:spPr>
          <a:xfrm>
            <a:off x="7655420" y="996839"/>
            <a:ext cx="402005" cy="40200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63FEF2-B662-D943-8814-FCAA9B1AF321}"/>
              </a:ext>
            </a:extLst>
          </p:cNvPr>
          <p:cNvGrpSpPr/>
          <p:nvPr/>
        </p:nvGrpSpPr>
        <p:grpSpPr>
          <a:xfrm>
            <a:off x="7307025" y="2215222"/>
            <a:ext cx="1098796" cy="1098796"/>
            <a:chOff x="8072636" y="3020715"/>
            <a:chExt cx="2074689" cy="207468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5DBE210-A9E0-D246-9AE3-25CBDBDF6AE8}"/>
                </a:ext>
              </a:extLst>
            </p:cNvPr>
            <p:cNvSpPr/>
            <p:nvPr/>
          </p:nvSpPr>
          <p:spPr>
            <a:xfrm>
              <a:off x="8072636" y="3020715"/>
              <a:ext cx="2074689" cy="207468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6799" tIns="46799" rIns="46799" bIns="4679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a-DK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704139F-778A-334E-ABBF-9EBDBCD5E246}"/>
                </a:ext>
              </a:extLst>
            </p:cNvPr>
            <p:cNvSpPr/>
            <p:nvPr/>
          </p:nvSpPr>
          <p:spPr>
            <a:xfrm>
              <a:off x="8710411" y="3658490"/>
              <a:ext cx="799140" cy="79914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6799" tIns="46799" rIns="46799" bIns="4679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a-DK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42A46CF-2893-E040-B1EE-4DF996C6E4C9}"/>
              </a:ext>
            </a:extLst>
          </p:cNvPr>
          <p:cNvGrpSpPr/>
          <p:nvPr/>
        </p:nvGrpSpPr>
        <p:grpSpPr>
          <a:xfrm>
            <a:off x="6783426" y="3956351"/>
            <a:ext cx="2145996" cy="2145996"/>
            <a:chOff x="6568236" y="3639066"/>
            <a:chExt cx="2743487" cy="274348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1022FF0-FBA0-4B47-A3B9-8F43D8F054B2}"/>
                </a:ext>
              </a:extLst>
            </p:cNvPr>
            <p:cNvSpPr/>
            <p:nvPr/>
          </p:nvSpPr>
          <p:spPr>
            <a:xfrm>
              <a:off x="6568236" y="3639066"/>
              <a:ext cx="2743487" cy="274348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6799" tIns="46799" rIns="46799" bIns="4679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a-DK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4720B3-2967-E848-AE25-953FE2809161}"/>
                </a:ext>
              </a:extLst>
            </p:cNvPr>
            <p:cNvSpPr/>
            <p:nvPr/>
          </p:nvSpPr>
          <p:spPr>
            <a:xfrm>
              <a:off x="6909902" y="3980732"/>
              <a:ext cx="2060154" cy="2060154"/>
            </a:xfrm>
            <a:prstGeom prst="ellipse">
              <a:avLst/>
            </a:prstGeom>
            <a:solidFill>
              <a:schemeClr val="bg1"/>
            </a:solidFill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6799" tIns="46799" rIns="46799" bIns="4679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a-DK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13226A8-7667-2741-A47E-F3839F380973}"/>
                </a:ext>
              </a:extLst>
            </p:cNvPr>
            <p:cNvSpPr/>
            <p:nvPr/>
          </p:nvSpPr>
          <p:spPr>
            <a:xfrm>
              <a:off x="7640562" y="4707148"/>
              <a:ext cx="607325" cy="6073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6799" tIns="46799" rIns="46799" bIns="4679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a-DK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63712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itle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Multiple </a:t>
            </a:r>
            <a:r>
              <a:rPr lang="da-DK" dirty="0" err="1"/>
              <a:t>scattering</a:t>
            </a:r>
            <a:endParaRPr dirty="0"/>
          </a:p>
        </p:txBody>
      </p:sp>
      <p:sp>
        <p:nvSpPr>
          <p:cNvPr id="2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57" name="Rectangle"/>
          <p:cNvSpPr txBox="1"/>
          <p:nvPr/>
        </p:nvSpPr>
        <p:spPr>
          <a:xfrm>
            <a:off x="6702400" y="1706398"/>
            <a:ext cx="4410177" cy="45468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198000" indent="-198000">
              <a:spcBef>
                <a:spcPts val="400"/>
              </a:spcBef>
              <a:buSzPct val="100000"/>
              <a:buChar char="•"/>
              <a:defRPr sz="1800"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8182A6-D1D5-DC42-AC0E-3E9AAA2730DD}"/>
              </a:ext>
            </a:extLst>
          </p:cNvPr>
          <p:cNvSpPr txBox="1"/>
          <p:nvPr/>
        </p:nvSpPr>
        <p:spPr>
          <a:xfrm>
            <a:off x="2706624" y="5276088"/>
            <a:ext cx="4594861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/>
              <a:t>t = s </a:t>
            </a:r>
            <a:r>
              <a:rPr lang="da-DK" dirty="0" err="1"/>
              <a:t>lambda</a:t>
            </a:r>
            <a:r>
              <a:rPr lang="da-DK" dirty="0"/>
              <a:t> 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072894-F379-FA40-ACB7-E6786C08F551}"/>
              </a:ext>
            </a:extLst>
          </p:cNvPr>
          <p:cNvSpPr/>
          <p:nvPr/>
        </p:nvSpPr>
        <p:spPr>
          <a:xfrm>
            <a:off x="7655420" y="996839"/>
            <a:ext cx="402005" cy="40200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761905C-0AD6-5A43-8122-8909C4E89453}"/>
              </a:ext>
            </a:extLst>
          </p:cNvPr>
          <p:cNvGrpSpPr/>
          <p:nvPr/>
        </p:nvGrpSpPr>
        <p:grpSpPr>
          <a:xfrm>
            <a:off x="7307025" y="2215222"/>
            <a:ext cx="1098796" cy="1098796"/>
            <a:chOff x="8072636" y="3020715"/>
            <a:chExt cx="2074689" cy="207468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A57B9F9-1B7E-1642-A50E-F868F49AE3FA}"/>
                </a:ext>
              </a:extLst>
            </p:cNvPr>
            <p:cNvSpPr/>
            <p:nvPr/>
          </p:nvSpPr>
          <p:spPr>
            <a:xfrm>
              <a:off x="8072636" y="3020715"/>
              <a:ext cx="2074689" cy="207468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6799" tIns="46799" rIns="46799" bIns="4679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a-DK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893AE95-CD68-7849-AA1E-29CC3AD73E5C}"/>
                </a:ext>
              </a:extLst>
            </p:cNvPr>
            <p:cNvSpPr/>
            <p:nvPr/>
          </p:nvSpPr>
          <p:spPr>
            <a:xfrm>
              <a:off x="8710411" y="3658490"/>
              <a:ext cx="799140" cy="79914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6799" tIns="46799" rIns="46799" bIns="4679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a-DK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88404DA-BE5E-474D-9889-B2B616FF98BB}"/>
              </a:ext>
            </a:extLst>
          </p:cNvPr>
          <p:cNvGrpSpPr/>
          <p:nvPr/>
        </p:nvGrpSpPr>
        <p:grpSpPr>
          <a:xfrm>
            <a:off x="6783426" y="3956351"/>
            <a:ext cx="2145996" cy="2145996"/>
            <a:chOff x="6568236" y="3639066"/>
            <a:chExt cx="2743487" cy="27434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2F3C718-8499-EA4F-967A-7208F16DC170}"/>
                </a:ext>
              </a:extLst>
            </p:cNvPr>
            <p:cNvSpPr/>
            <p:nvPr/>
          </p:nvSpPr>
          <p:spPr>
            <a:xfrm>
              <a:off x="6568236" y="3639066"/>
              <a:ext cx="2743487" cy="274348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6799" tIns="46799" rIns="46799" bIns="4679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a-DK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9E25DFE-87E2-5B4E-96CD-891F4FD6EB58}"/>
                </a:ext>
              </a:extLst>
            </p:cNvPr>
            <p:cNvSpPr/>
            <p:nvPr/>
          </p:nvSpPr>
          <p:spPr>
            <a:xfrm>
              <a:off x="6909902" y="3980732"/>
              <a:ext cx="2060154" cy="2060154"/>
            </a:xfrm>
            <a:prstGeom prst="ellipse">
              <a:avLst/>
            </a:prstGeom>
            <a:solidFill>
              <a:schemeClr val="bg1"/>
            </a:solidFill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6799" tIns="46799" rIns="46799" bIns="4679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a-DK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D1E8339-E3CB-C24F-B859-BFAB98C305C3}"/>
                </a:ext>
              </a:extLst>
            </p:cNvPr>
            <p:cNvSpPr/>
            <p:nvPr/>
          </p:nvSpPr>
          <p:spPr>
            <a:xfrm>
              <a:off x="7640562" y="4707148"/>
              <a:ext cx="607325" cy="6073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6799" tIns="46799" rIns="46799" bIns="4679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a-DK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2DB7DE-6AFD-4848-9CB1-32491458A411}"/>
              </a:ext>
            </a:extLst>
          </p:cNvPr>
          <p:cNvCxnSpPr>
            <a:cxnSpLocks/>
          </p:cNvCxnSpPr>
          <p:nvPr/>
        </p:nvCxnSpPr>
        <p:spPr>
          <a:xfrm flipV="1">
            <a:off x="9364688" y="328996"/>
            <a:ext cx="1389888" cy="969264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C16703-C3FA-2C46-83E6-105743635884}"/>
              </a:ext>
            </a:extLst>
          </p:cNvPr>
          <p:cNvCxnSpPr>
            <a:cxnSpLocks/>
          </p:cNvCxnSpPr>
          <p:nvPr/>
        </p:nvCxnSpPr>
        <p:spPr>
          <a:xfrm>
            <a:off x="9352496" y="1295212"/>
            <a:ext cx="1588301" cy="359852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7A168C-34EF-3848-8F83-C1195F4C3036}"/>
              </a:ext>
            </a:extLst>
          </p:cNvPr>
          <p:cNvCxnSpPr>
            <a:cxnSpLocks/>
          </p:cNvCxnSpPr>
          <p:nvPr/>
        </p:nvCxnSpPr>
        <p:spPr>
          <a:xfrm flipV="1">
            <a:off x="10952081" y="996839"/>
            <a:ext cx="359047" cy="681808"/>
          </a:xfrm>
          <a:prstGeom prst="straightConnector1">
            <a:avLst/>
          </a:prstGeom>
          <a:noFill/>
          <a:ln w="38100" cap="flat">
            <a:solidFill>
              <a:srgbClr val="980B0F"/>
            </a:solidFill>
            <a:prstDash val="solid"/>
            <a:round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B4B2CAA-5FBE-3345-810F-0606EA9F86C8}"/>
              </a:ext>
            </a:extLst>
          </p:cNvPr>
          <p:cNvCxnSpPr>
            <a:cxnSpLocks/>
          </p:cNvCxnSpPr>
          <p:nvPr/>
        </p:nvCxnSpPr>
        <p:spPr>
          <a:xfrm flipH="1" flipV="1">
            <a:off x="10767663" y="319737"/>
            <a:ext cx="516943" cy="677102"/>
          </a:xfrm>
          <a:prstGeom prst="straightConnector1">
            <a:avLst/>
          </a:prstGeom>
          <a:noFill/>
          <a:ln w="38100" cap="flat">
            <a:solidFill>
              <a:srgbClr val="980B0F"/>
            </a:solidFill>
            <a:prstDash val="solid"/>
            <a:round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FEE6437-A364-F642-805B-60397AAF1C05}"/>
              </a:ext>
            </a:extLst>
          </p:cNvPr>
          <p:cNvSpPr txBox="1"/>
          <p:nvPr/>
        </p:nvSpPr>
        <p:spPr>
          <a:xfrm>
            <a:off x="9610455" y="450253"/>
            <a:ext cx="649224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k_f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475616-28F7-2F47-A6D8-ADF7094DD89D}"/>
              </a:ext>
            </a:extLst>
          </p:cNvPr>
          <p:cNvSpPr txBox="1"/>
          <p:nvPr/>
        </p:nvSpPr>
        <p:spPr>
          <a:xfrm>
            <a:off x="9982964" y="1477336"/>
            <a:ext cx="777240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 err="1"/>
              <a:t>k_i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88A61B-572E-7D43-9142-1193C5DD4987}"/>
              </a:ext>
            </a:extLst>
          </p:cNvPr>
          <p:cNvCxnSpPr>
            <a:cxnSpLocks/>
          </p:cNvCxnSpPr>
          <p:nvPr/>
        </p:nvCxnSpPr>
        <p:spPr>
          <a:xfrm flipH="1" flipV="1">
            <a:off x="10750608" y="354878"/>
            <a:ext cx="193311" cy="1250936"/>
          </a:xfrm>
          <a:prstGeom prst="straightConnector1">
            <a:avLst/>
          </a:prstGeom>
          <a:noFill/>
          <a:ln w="38100" cap="flat">
            <a:solidFill>
              <a:srgbClr val="0097CD"/>
            </a:solidFill>
            <a:prstDash val="solid"/>
            <a:round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25BD186-CF41-E74B-8ECE-DCBEA101B5E9}"/>
              </a:ext>
            </a:extLst>
          </p:cNvPr>
          <p:cNvSpPr txBox="1"/>
          <p:nvPr/>
        </p:nvSpPr>
        <p:spPr>
          <a:xfrm>
            <a:off x="10624379" y="717133"/>
            <a:ext cx="505399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q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417D02-47A9-A74C-B857-6DC6EA7F4250}"/>
              </a:ext>
            </a:extLst>
          </p:cNvPr>
          <p:cNvSpPr txBox="1"/>
          <p:nvPr/>
        </p:nvSpPr>
        <p:spPr>
          <a:xfrm>
            <a:off x="11284606" y="1398844"/>
            <a:ext cx="529442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/>
              <a:t>q_1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354426-A999-AA4F-8D67-C235F69FCB3F}"/>
              </a:ext>
            </a:extLst>
          </p:cNvPr>
          <p:cNvSpPr txBox="1"/>
          <p:nvPr/>
        </p:nvSpPr>
        <p:spPr>
          <a:xfrm>
            <a:off x="11233022" y="333319"/>
            <a:ext cx="529442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/>
              <a:t>q_2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90863D-ABCE-F54C-8875-89EFB8D2C40B}"/>
              </a:ext>
            </a:extLst>
          </p:cNvPr>
          <p:cNvCxnSpPr>
            <a:cxnSpLocks/>
          </p:cNvCxnSpPr>
          <p:nvPr/>
        </p:nvCxnSpPr>
        <p:spPr>
          <a:xfrm flipV="1">
            <a:off x="9432414" y="2113091"/>
            <a:ext cx="1389888" cy="969264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A2AC7E-283E-4549-A0D8-BEDC646BC7AA}"/>
              </a:ext>
            </a:extLst>
          </p:cNvPr>
          <p:cNvCxnSpPr>
            <a:cxnSpLocks/>
          </p:cNvCxnSpPr>
          <p:nvPr/>
        </p:nvCxnSpPr>
        <p:spPr>
          <a:xfrm>
            <a:off x="9420222" y="3079307"/>
            <a:ext cx="1588301" cy="359852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144F3B6-674C-4F46-94C8-B7F949136CF2}"/>
              </a:ext>
            </a:extLst>
          </p:cNvPr>
          <p:cNvCxnSpPr>
            <a:cxnSpLocks/>
          </p:cNvCxnSpPr>
          <p:nvPr/>
        </p:nvCxnSpPr>
        <p:spPr>
          <a:xfrm flipV="1">
            <a:off x="11019807" y="2780934"/>
            <a:ext cx="359047" cy="681808"/>
          </a:xfrm>
          <a:prstGeom prst="straightConnector1">
            <a:avLst/>
          </a:prstGeom>
          <a:noFill/>
          <a:ln w="38100" cap="flat">
            <a:solidFill>
              <a:srgbClr val="00B050"/>
            </a:solidFill>
            <a:prstDash val="solid"/>
            <a:round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A98E6E3-F9B9-E546-8684-FC53B9B2A831}"/>
              </a:ext>
            </a:extLst>
          </p:cNvPr>
          <p:cNvCxnSpPr>
            <a:cxnSpLocks/>
          </p:cNvCxnSpPr>
          <p:nvPr/>
        </p:nvCxnSpPr>
        <p:spPr>
          <a:xfrm flipH="1" flipV="1">
            <a:off x="10835389" y="2103832"/>
            <a:ext cx="516943" cy="677102"/>
          </a:xfrm>
          <a:prstGeom prst="straightConnector1">
            <a:avLst/>
          </a:prstGeom>
          <a:noFill/>
          <a:ln w="38100" cap="flat">
            <a:solidFill>
              <a:srgbClr val="980B0F"/>
            </a:solidFill>
            <a:prstDash val="solid"/>
            <a:round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190E09B-65B9-7641-9581-BC5C3A8B2F5A}"/>
              </a:ext>
            </a:extLst>
          </p:cNvPr>
          <p:cNvSpPr txBox="1"/>
          <p:nvPr/>
        </p:nvSpPr>
        <p:spPr>
          <a:xfrm>
            <a:off x="9678181" y="2234348"/>
            <a:ext cx="649224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k_f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9AB3C0-F2FC-F04D-9392-D5D5C1E7DFD9}"/>
              </a:ext>
            </a:extLst>
          </p:cNvPr>
          <p:cNvSpPr txBox="1"/>
          <p:nvPr/>
        </p:nvSpPr>
        <p:spPr>
          <a:xfrm>
            <a:off x="10050690" y="3261431"/>
            <a:ext cx="777240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 err="1"/>
              <a:t>k_i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40F719C-FDBA-A742-8189-7F25CA9E417A}"/>
              </a:ext>
            </a:extLst>
          </p:cNvPr>
          <p:cNvCxnSpPr>
            <a:cxnSpLocks/>
          </p:cNvCxnSpPr>
          <p:nvPr/>
        </p:nvCxnSpPr>
        <p:spPr>
          <a:xfrm flipH="1" flipV="1">
            <a:off x="10818334" y="2138973"/>
            <a:ext cx="193311" cy="1250936"/>
          </a:xfrm>
          <a:prstGeom prst="straightConnector1">
            <a:avLst/>
          </a:prstGeom>
          <a:noFill/>
          <a:ln w="38100" cap="flat">
            <a:solidFill>
              <a:srgbClr val="0097CD"/>
            </a:solidFill>
            <a:prstDash val="solid"/>
            <a:round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A82DAF4-AFF2-5942-B9DB-4435A59AA9D1}"/>
              </a:ext>
            </a:extLst>
          </p:cNvPr>
          <p:cNvSpPr txBox="1"/>
          <p:nvPr/>
        </p:nvSpPr>
        <p:spPr>
          <a:xfrm>
            <a:off x="10692105" y="2501228"/>
            <a:ext cx="505399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q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33F412-F9AA-9245-9356-F32348185F01}"/>
              </a:ext>
            </a:extLst>
          </p:cNvPr>
          <p:cNvSpPr txBox="1"/>
          <p:nvPr/>
        </p:nvSpPr>
        <p:spPr>
          <a:xfrm>
            <a:off x="11352332" y="3182939"/>
            <a:ext cx="529442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/>
              <a:t>q_1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5CFEF5-6BA5-8C4D-8FC4-BA9DBF659BBE}"/>
              </a:ext>
            </a:extLst>
          </p:cNvPr>
          <p:cNvSpPr txBox="1"/>
          <p:nvPr/>
        </p:nvSpPr>
        <p:spPr>
          <a:xfrm>
            <a:off x="11300748" y="2117414"/>
            <a:ext cx="529442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/>
              <a:t>q_2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2BCD161-98FB-E94F-BEAB-11AFEB97625E}"/>
              </a:ext>
            </a:extLst>
          </p:cNvPr>
          <p:cNvCxnSpPr>
            <a:cxnSpLocks/>
          </p:cNvCxnSpPr>
          <p:nvPr/>
        </p:nvCxnSpPr>
        <p:spPr>
          <a:xfrm flipV="1">
            <a:off x="9442010" y="4241388"/>
            <a:ext cx="1389888" cy="969264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1863BCE-6971-D74E-993C-EA8853B35346}"/>
              </a:ext>
            </a:extLst>
          </p:cNvPr>
          <p:cNvCxnSpPr>
            <a:cxnSpLocks/>
          </p:cNvCxnSpPr>
          <p:nvPr/>
        </p:nvCxnSpPr>
        <p:spPr>
          <a:xfrm>
            <a:off x="9429818" y="5207604"/>
            <a:ext cx="1588301" cy="359852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A48CD2B-E7D7-D54B-8048-38CA8E47D055}"/>
              </a:ext>
            </a:extLst>
          </p:cNvPr>
          <p:cNvCxnSpPr>
            <a:cxnSpLocks/>
          </p:cNvCxnSpPr>
          <p:nvPr/>
        </p:nvCxnSpPr>
        <p:spPr>
          <a:xfrm flipV="1">
            <a:off x="11029403" y="4909231"/>
            <a:ext cx="359047" cy="681808"/>
          </a:xfrm>
          <a:prstGeom prst="straightConnector1">
            <a:avLst/>
          </a:prstGeom>
          <a:noFill/>
          <a:ln w="38100" cap="flat">
            <a:solidFill>
              <a:srgbClr val="00B050"/>
            </a:solidFill>
            <a:prstDash val="solid"/>
            <a:round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D92CD99-850A-B04E-B5B4-CD0D80BD1B21}"/>
              </a:ext>
            </a:extLst>
          </p:cNvPr>
          <p:cNvCxnSpPr>
            <a:cxnSpLocks/>
          </p:cNvCxnSpPr>
          <p:nvPr/>
        </p:nvCxnSpPr>
        <p:spPr>
          <a:xfrm flipH="1" flipV="1">
            <a:off x="10844985" y="4232129"/>
            <a:ext cx="516943" cy="677102"/>
          </a:xfrm>
          <a:prstGeom prst="straightConnector1">
            <a:avLst/>
          </a:prstGeom>
          <a:noFill/>
          <a:ln w="38100" cap="flat">
            <a:solidFill>
              <a:srgbClr val="980B0F"/>
            </a:solidFill>
            <a:prstDash val="solid"/>
            <a:round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333F267-15AF-F544-8FE8-7E9C571B9A42}"/>
              </a:ext>
            </a:extLst>
          </p:cNvPr>
          <p:cNvSpPr txBox="1"/>
          <p:nvPr/>
        </p:nvSpPr>
        <p:spPr>
          <a:xfrm>
            <a:off x="9687777" y="4362645"/>
            <a:ext cx="649224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k_f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02897F3-0738-3C44-86E9-32D97BC72E0B}"/>
              </a:ext>
            </a:extLst>
          </p:cNvPr>
          <p:cNvSpPr txBox="1"/>
          <p:nvPr/>
        </p:nvSpPr>
        <p:spPr>
          <a:xfrm>
            <a:off x="10060286" y="5389728"/>
            <a:ext cx="777240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 err="1"/>
              <a:t>k_i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A4807C8-34E0-4741-A53B-DB241C2527FF}"/>
              </a:ext>
            </a:extLst>
          </p:cNvPr>
          <p:cNvCxnSpPr>
            <a:cxnSpLocks/>
          </p:cNvCxnSpPr>
          <p:nvPr/>
        </p:nvCxnSpPr>
        <p:spPr>
          <a:xfrm flipH="1" flipV="1">
            <a:off x="10827930" y="4267270"/>
            <a:ext cx="193311" cy="1250936"/>
          </a:xfrm>
          <a:prstGeom prst="straightConnector1">
            <a:avLst/>
          </a:prstGeom>
          <a:noFill/>
          <a:ln w="38100" cap="flat">
            <a:solidFill>
              <a:srgbClr val="0097CD"/>
            </a:solidFill>
            <a:prstDash val="solid"/>
            <a:round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6B1C029-39FD-E348-B1AA-53C44A9F8B50}"/>
              </a:ext>
            </a:extLst>
          </p:cNvPr>
          <p:cNvSpPr txBox="1"/>
          <p:nvPr/>
        </p:nvSpPr>
        <p:spPr>
          <a:xfrm>
            <a:off x="10701701" y="4629525"/>
            <a:ext cx="505399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q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7F87E2-61ED-1842-A670-0951223A4923}"/>
              </a:ext>
            </a:extLst>
          </p:cNvPr>
          <p:cNvSpPr txBox="1"/>
          <p:nvPr/>
        </p:nvSpPr>
        <p:spPr>
          <a:xfrm>
            <a:off x="11361928" y="5311236"/>
            <a:ext cx="529442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/>
              <a:t>q_1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956DEDC-1D65-E54B-89D5-7447BBA51EBC}"/>
              </a:ext>
            </a:extLst>
          </p:cNvPr>
          <p:cNvSpPr txBox="1"/>
          <p:nvPr/>
        </p:nvSpPr>
        <p:spPr>
          <a:xfrm>
            <a:off x="11310344" y="4245711"/>
            <a:ext cx="529442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/>
              <a:t>q_2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BC92A3D-F093-3E46-82B2-1C5D540B6812}"/>
              </a:ext>
            </a:extLst>
          </p:cNvPr>
          <p:cNvCxnSpPr>
            <a:cxnSpLocks/>
          </p:cNvCxnSpPr>
          <p:nvPr/>
        </p:nvCxnSpPr>
        <p:spPr>
          <a:xfrm>
            <a:off x="6195871" y="864898"/>
            <a:ext cx="1533766" cy="351854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339586A-3C8F-8847-95AB-B31E26EACC7A}"/>
              </a:ext>
            </a:extLst>
          </p:cNvPr>
          <p:cNvCxnSpPr>
            <a:cxnSpLocks/>
          </p:cNvCxnSpPr>
          <p:nvPr/>
        </p:nvCxnSpPr>
        <p:spPr>
          <a:xfrm flipH="1">
            <a:off x="7963134" y="398475"/>
            <a:ext cx="1109295" cy="82821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525BA83-D371-4D44-9A0E-ECA97E26A708}"/>
              </a:ext>
            </a:extLst>
          </p:cNvPr>
          <p:cNvCxnSpPr>
            <a:cxnSpLocks/>
          </p:cNvCxnSpPr>
          <p:nvPr/>
        </p:nvCxnSpPr>
        <p:spPr>
          <a:xfrm>
            <a:off x="5936283" y="2553000"/>
            <a:ext cx="1533766" cy="351854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BF4D9E7-7844-A34B-8111-9C9BA6DAF3FF}"/>
              </a:ext>
            </a:extLst>
          </p:cNvPr>
          <p:cNvCxnSpPr>
            <a:cxnSpLocks/>
          </p:cNvCxnSpPr>
          <p:nvPr/>
        </p:nvCxnSpPr>
        <p:spPr>
          <a:xfrm flipH="1">
            <a:off x="7470049" y="2819400"/>
            <a:ext cx="464276" cy="85454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EC6DB15-883C-2848-A441-8527F2E79A72}"/>
              </a:ext>
            </a:extLst>
          </p:cNvPr>
          <p:cNvCxnSpPr>
            <a:cxnSpLocks/>
          </p:cNvCxnSpPr>
          <p:nvPr/>
        </p:nvCxnSpPr>
        <p:spPr>
          <a:xfrm flipH="1">
            <a:off x="7935372" y="1989282"/>
            <a:ext cx="1109295" cy="82821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111ADC7-873E-614C-86F5-8ADBDBDDFC8D}"/>
              </a:ext>
            </a:extLst>
          </p:cNvPr>
          <p:cNvCxnSpPr>
            <a:cxnSpLocks/>
          </p:cNvCxnSpPr>
          <p:nvPr/>
        </p:nvCxnSpPr>
        <p:spPr>
          <a:xfrm flipH="1" flipV="1">
            <a:off x="7725614" y="1217016"/>
            <a:ext cx="247045" cy="9251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95A4B4C-210C-9E49-AA77-1880259299EB}"/>
              </a:ext>
            </a:extLst>
          </p:cNvPr>
          <p:cNvCxnSpPr>
            <a:cxnSpLocks/>
          </p:cNvCxnSpPr>
          <p:nvPr/>
        </p:nvCxnSpPr>
        <p:spPr>
          <a:xfrm>
            <a:off x="6233734" y="706382"/>
            <a:ext cx="1622688" cy="372388"/>
          </a:xfrm>
          <a:prstGeom prst="line">
            <a:avLst/>
          </a:prstGeom>
          <a:noFill/>
          <a:ln w="25400" cap="flat">
            <a:solidFill>
              <a:srgbClr val="0097CD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CDEA5A7-5FD7-B84B-AFBD-27E756ADFDC3}"/>
              </a:ext>
            </a:extLst>
          </p:cNvPr>
          <p:cNvCxnSpPr>
            <a:cxnSpLocks/>
          </p:cNvCxnSpPr>
          <p:nvPr/>
        </p:nvCxnSpPr>
        <p:spPr>
          <a:xfrm flipH="1">
            <a:off x="7863165" y="219156"/>
            <a:ext cx="1126163" cy="858266"/>
          </a:xfrm>
          <a:prstGeom prst="line">
            <a:avLst/>
          </a:prstGeom>
          <a:noFill/>
          <a:ln w="25400" cap="flat">
            <a:solidFill>
              <a:srgbClr val="0097CD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8CDB39F-E178-A34B-9299-E80F2CA26282}"/>
              </a:ext>
            </a:extLst>
          </p:cNvPr>
          <p:cNvCxnSpPr>
            <a:cxnSpLocks/>
          </p:cNvCxnSpPr>
          <p:nvPr/>
        </p:nvCxnSpPr>
        <p:spPr>
          <a:xfrm>
            <a:off x="6224293" y="2347717"/>
            <a:ext cx="1622688" cy="372388"/>
          </a:xfrm>
          <a:prstGeom prst="line">
            <a:avLst/>
          </a:prstGeom>
          <a:noFill/>
          <a:ln w="25400" cap="flat">
            <a:solidFill>
              <a:srgbClr val="0097CD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9EBA25A-3D1F-C142-BF29-DD15C4FAF4DB}"/>
              </a:ext>
            </a:extLst>
          </p:cNvPr>
          <p:cNvCxnSpPr>
            <a:cxnSpLocks/>
          </p:cNvCxnSpPr>
          <p:nvPr/>
        </p:nvCxnSpPr>
        <p:spPr>
          <a:xfrm flipH="1">
            <a:off x="7853724" y="1860491"/>
            <a:ext cx="1126163" cy="858266"/>
          </a:xfrm>
          <a:prstGeom prst="line">
            <a:avLst/>
          </a:prstGeom>
          <a:noFill/>
          <a:ln w="25400" cap="flat">
            <a:solidFill>
              <a:srgbClr val="0097CD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4944185-29D0-CE4C-B7BD-1EE4358C0ECF}"/>
              </a:ext>
            </a:extLst>
          </p:cNvPr>
          <p:cNvCxnSpPr>
            <a:cxnSpLocks/>
          </p:cNvCxnSpPr>
          <p:nvPr/>
        </p:nvCxnSpPr>
        <p:spPr>
          <a:xfrm>
            <a:off x="6224696" y="4573238"/>
            <a:ext cx="1622688" cy="372388"/>
          </a:xfrm>
          <a:prstGeom prst="line">
            <a:avLst/>
          </a:prstGeom>
          <a:noFill/>
          <a:ln w="25400" cap="flat">
            <a:solidFill>
              <a:srgbClr val="0097CD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F137254-3233-6F42-8DC9-A2850329A6B5}"/>
              </a:ext>
            </a:extLst>
          </p:cNvPr>
          <p:cNvCxnSpPr>
            <a:cxnSpLocks/>
          </p:cNvCxnSpPr>
          <p:nvPr/>
        </p:nvCxnSpPr>
        <p:spPr>
          <a:xfrm flipH="1">
            <a:off x="7854127" y="4086012"/>
            <a:ext cx="1126163" cy="858266"/>
          </a:xfrm>
          <a:prstGeom prst="line">
            <a:avLst/>
          </a:prstGeom>
          <a:noFill/>
          <a:ln w="25400" cap="flat">
            <a:solidFill>
              <a:srgbClr val="0097CD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7BBDCF-250D-2D41-8376-16B455DE55F8}"/>
              </a:ext>
            </a:extLst>
          </p:cNvPr>
          <p:cNvCxnSpPr>
            <a:cxnSpLocks/>
          </p:cNvCxnSpPr>
          <p:nvPr/>
        </p:nvCxnSpPr>
        <p:spPr>
          <a:xfrm>
            <a:off x="5531912" y="5158922"/>
            <a:ext cx="2707848" cy="652598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59A60F9-A9DC-294A-BAB1-C6C87BB35881}"/>
              </a:ext>
            </a:extLst>
          </p:cNvPr>
          <p:cNvCxnSpPr>
            <a:cxnSpLocks/>
          </p:cNvCxnSpPr>
          <p:nvPr/>
        </p:nvCxnSpPr>
        <p:spPr>
          <a:xfrm flipH="1">
            <a:off x="7849136" y="4208067"/>
            <a:ext cx="1109295" cy="82821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95BE3A2-FEC7-6048-BDD2-86EF0159A2DB}"/>
              </a:ext>
            </a:extLst>
          </p:cNvPr>
          <p:cNvCxnSpPr>
            <a:cxnSpLocks/>
          </p:cNvCxnSpPr>
          <p:nvPr/>
        </p:nvCxnSpPr>
        <p:spPr>
          <a:xfrm>
            <a:off x="7843520" y="5029200"/>
            <a:ext cx="386080" cy="80264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6" name="Text Placeholder 3">
            <a:extLst>
              <a:ext uri="{FF2B5EF4-FFF2-40B4-BE49-F238E27FC236}">
                <a16:creationId xmlns:a16="http://schemas.microsoft.com/office/drawing/2014/main" id="{81964EDC-54FD-5740-B9AC-2C73C972407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774800" y="1706398"/>
            <a:ext cx="4410177" cy="4546801"/>
          </a:xfrm>
        </p:spPr>
        <p:txBody>
          <a:bodyPr/>
          <a:lstStyle/>
          <a:p>
            <a:r>
              <a:rPr lang="da-DK" dirty="0"/>
              <a:t>Multiple </a:t>
            </a:r>
            <a:r>
              <a:rPr lang="da-DK" dirty="0" err="1"/>
              <a:t>scattering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happen</a:t>
            </a:r>
            <a:r>
              <a:rPr lang="da-DK" dirty="0"/>
              <a:t> in all systems</a:t>
            </a:r>
          </a:p>
          <a:p>
            <a:r>
              <a:rPr lang="da-DK" dirty="0" err="1"/>
              <a:t>Adding</a:t>
            </a:r>
            <a:r>
              <a:rPr lang="da-DK" dirty="0"/>
              <a:t> </a:t>
            </a:r>
            <a:r>
              <a:rPr lang="da-DK" dirty="0" err="1"/>
              <a:t>several</a:t>
            </a:r>
            <a:r>
              <a:rPr lang="da-DK" dirty="0"/>
              <a:t> </a:t>
            </a:r>
            <a:r>
              <a:rPr lang="da-DK" dirty="0" err="1"/>
              <a:t>materials</a:t>
            </a:r>
            <a:r>
              <a:rPr lang="da-DK" dirty="0"/>
              <a:t> </a:t>
            </a:r>
            <a:r>
              <a:rPr lang="da-DK" dirty="0" err="1"/>
              <a:t>complicates</a:t>
            </a:r>
            <a:r>
              <a:rPr lang="da-DK" dirty="0"/>
              <a:t> </a:t>
            </a:r>
            <a:r>
              <a:rPr lang="da-DK" dirty="0" err="1"/>
              <a:t>matters</a:t>
            </a:r>
            <a:endParaRPr lang="da-DK" dirty="0"/>
          </a:p>
          <a:p>
            <a:r>
              <a:rPr lang="da-DK" dirty="0"/>
              <a:t>In </a:t>
            </a:r>
            <a:r>
              <a:rPr lang="da-DK" dirty="0" err="1"/>
              <a:t>spatially</a:t>
            </a:r>
            <a:r>
              <a:rPr lang="da-DK" dirty="0"/>
              <a:t> large systems time of </a:t>
            </a:r>
            <a:r>
              <a:rPr lang="da-DK" dirty="0" err="1"/>
              <a:t>flight</a:t>
            </a:r>
            <a:r>
              <a:rPr lang="da-DK" dirty="0"/>
              <a:t> is </a:t>
            </a:r>
            <a:r>
              <a:rPr lang="da-DK" dirty="0" err="1"/>
              <a:t>affected</a:t>
            </a:r>
            <a:r>
              <a:rPr lang="da-DK" dirty="0"/>
              <a:t> by multiple </a:t>
            </a:r>
            <a:r>
              <a:rPr lang="da-DK" dirty="0" err="1"/>
              <a:t>scattering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6178894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F005880-7309-6B42-B399-7E8E5EC5D5D0}"/>
              </a:ext>
            </a:extLst>
          </p:cNvPr>
          <p:cNvSpPr/>
          <p:nvPr/>
        </p:nvSpPr>
        <p:spPr>
          <a:xfrm>
            <a:off x="2412500" y="3398184"/>
            <a:ext cx="2074689" cy="207468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54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dirty="0" err="1"/>
              <a:t>Concentric</a:t>
            </a:r>
            <a:r>
              <a:rPr lang="da-DK" dirty="0"/>
              <a:t> </a:t>
            </a:r>
            <a:r>
              <a:rPr lang="da-DK" dirty="0" err="1"/>
              <a:t>keyword</a:t>
            </a:r>
            <a:r>
              <a:rPr lang="da-DK" dirty="0"/>
              <a:t> in </a:t>
            </a:r>
            <a:r>
              <a:rPr lang="da-DK" dirty="0" err="1"/>
              <a:t>McStas</a:t>
            </a:r>
            <a:endParaRPr dirty="0"/>
          </a:p>
        </p:txBody>
      </p:sp>
      <p:sp>
        <p:nvSpPr>
          <p:cNvPr id="255" name="Body"/>
          <p:cNvSpPr txBox="1">
            <a:spLocks noGrp="1"/>
          </p:cNvSpPr>
          <p:nvPr>
            <p:ph type="body" sz="half" idx="1"/>
          </p:nvPr>
        </p:nvSpPr>
        <p:spPr>
          <a:xfrm>
            <a:off x="1774800" y="1706398"/>
            <a:ext cx="4410177" cy="1345723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Simple sample container</a:t>
            </a:r>
            <a:endParaRPr dirty="0"/>
          </a:p>
        </p:txBody>
      </p:sp>
      <p:sp>
        <p:nvSpPr>
          <p:cNvPr id="2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F54F52-1EB0-4644-91FC-03338B34CE13}"/>
              </a:ext>
            </a:extLst>
          </p:cNvPr>
          <p:cNvSpPr/>
          <p:nvPr/>
        </p:nvSpPr>
        <p:spPr>
          <a:xfrm>
            <a:off x="3050275" y="4035959"/>
            <a:ext cx="799140" cy="79914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0F67B6-0EC4-1A40-82F4-0A7BC3A784B8}"/>
              </a:ext>
            </a:extLst>
          </p:cNvPr>
          <p:cNvSpPr txBox="1"/>
          <p:nvPr/>
        </p:nvSpPr>
        <p:spPr>
          <a:xfrm>
            <a:off x="7354020" y="3119534"/>
            <a:ext cx="4925466" cy="25468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COMPONENT a = Container_1(</a:t>
            </a:r>
            <a:r>
              <a:rPr kumimoji="0" lang="da-DK" sz="16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concentric</a:t>
            </a:r>
            <a:r>
              <a:rPr lang="da-DK" b="1" dirty="0"/>
              <a:t>=1</a:t>
            </a:r>
            <a:r>
              <a:rPr lang="da-DK" dirty="0"/>
              <a:t>, …</a:t>
            </a: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)</a:t>
            </a:r>
            <a:b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</a:b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AT (0,0,0) RELATIVE </a:t>
            </a: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sample_position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/>
              <a:t>COMPONENT b = Sample(…)</a:t>
            </a:r>
            <a:br>
              <a:rPr lang="da-DK" dirty="0"/>
            </a:br>
            <a:r>
              <a:rPr lang="da-DK" dirty="0"/>
              <a:t>AT (0,0,0) RELATIVE </a:t>
            </a:r>
            <a:r>
              <a:rPr lang="da-DK" dirty="0" err="1"/>
              <a:t>sample_positon</a:t>
            </a:r>
            <a:endParaRPr lang="da-DK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a-DK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/>
              <a:t>COMPONENT c = Container_2(</a:t>
            </a:r>
            <a:r>
              <a:rPr lang="da-DK" b="1" dirty="0" err="1"/>
              <a:t>concentric</a:t>
            </a:r>
            <a:r>
              <a:rPr lang="da-DK" b="1" dirty="0"/>
              <a:t>=0</a:t>
            </a:r>
            <a:r>
              <a:rPr lang="da-DK" dirty="0"/>
              <a:t>,…)</a:t>
            </a:r>
            <a:br>
              <a:rPr lang="da-DK" dirty="0"/>
            </a:br>
            <a:r>
              <a:rPr lang="da-DK" dirty="0"/>
              <a:t>AT (0,0,0) RELATIVE Container_1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B45BD7-1E67-014F-BEEA-CAA457839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686" y="426126"/>
            <a:ext cx="3601297" cy="183979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BFB9CF9-7B81-F54F-A59B-939025F7E623}"/>
              </a:ext>
            </a:extLst>
          </p:cNvPr>
          <p:cNvGrpSpPr/>
          <p:nvPr/>
        </p:nvGrpSpPr>
        <p:grpSpPr>
          <a:xfrm>
            <a:off x="6253903" y="3052121"/>
            <a:ext cx="884196" cy="884196"/>
            <a:chOff x="4627711" y="2542883"/>
            <a:chExt cx="2074689" cy="207468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0C84A0F-43FD-3947-BCA9-CE70DC29B02F}"/>
                </a:ext>
              </a:extLst>
            </p:cNvPr>
            <p:cNvSpPr/>
            <p:nvPr/>
          </p:nvSpPr>
          <p:spPr>
            <a:xfrm>
              <a:off x="4627711" y="2542883"/>
              <a:ext cx="2074689" cy="207468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6799" tIns="46799" rIns="46799" bIns="4679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a-DK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F216DEC-9C5E-0F43-972D-A312C91A57BD}"/>
                </a:ext>
              </a:extLst>
            </p:cNvPr>
            <p:cNvSpPr/>
            <p:nvPr/>
          </p:nvSpPr>
          <p:spPr>
            <a:xfrm>
              <a:off x="5265486" y="3180658"/>
              <a:ext cx="799140" cy="799140"/>
            </a:xfrm>
            <a:prstGeom prst="ellipse">
              <a:avLst/>
            </a:prstGeom>
            <a:solidFill>
              <a:schemeClr val="bg1"/>
            </a:solidFill>
            <a:ln w="25400" cap="flat">
              <a:solidFill>
                <a:schemeClr val="tx1"/>
              </a:solidFill>
              <a:prstDash val="dash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6799" tIns="46799" rIns="46799" bIns="4679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a-DK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37DD019F-79C6-434F-B76B-DDC1FFDC9635}"/>
              </a:ext>
            </a:extLst>
          </p:cNvPr>
          <p:cNvSpPr/>
          <p:nvPr/>
        </p:nvSpPr>
        <p:spPr>
          <a:xfrm>
            <a:off x="6253901" y="4942426"/>
            <a:ext cx="884196" cy="8841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6A7900-25A1-1B44-9BAE-5E4F6CD595FC}"/>
              </a:ext>
            </a:extLst>
          </p:cNvPr>
          <p:cNvSpPr/>
          <p:nvPr/>
        </p:nvSpPr>
        <p:spPr>
          <a:xfrm>
            <a:off x="6525709" y="5214234"/>
            <a:ext cx="340579" cy="340579"/>
          </a:xfrm>
          <a:prstGeom prst="ellipse">
            <a:avLst/>
          </a:prstGeom>
          <a:solidFill>
            <a:schemeClr val="bg1"/>
          </a:solidFill>
          <a:ln w="25400" cap="flat">
            <a:noFill/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6D8F489-3E80-3B43-B1E9-DD4BC31F9A49}"/>
              </a:ext>
            </a:extLst>
          </p:cNvPr>
          <p:cNvSpPr/>
          <p:nvPr/>
        </p:nvSpPr>
        <p:spPr>
          <a:xfrm>
            <a:off x="6525710" y="4265240"/>
            <a:ext cx="340579" cy="340579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>
            <a:solidFill>
              <a:schemeClr val="tx1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80A22D-E80B-834C-8254-F8D0AFC45DF3}"/>
              </a:ext>
            </a:extLst>
          </p:cNvPr>
          <p:cNvCxnSpPr>
            <a:cxnSpLocks/>
          </p:cNvCxnSpPr>
          <p:nvPr/>
        </p:nvCxnSpPr>
        <p:spPr>
          <a:xfrm>
            <a:off x="1659751" y="3323929"/>
            <a:ext cx="1118715" cy="1281890"/>
          </a:xfrm>
          <a:prstGeom prst="line">
            <a:avLst/>
          </a:prstGeom>
          <a:noFill/>
          <a:ln w="25400" cap="flat">
            <a:solidFill>
              <a:srgbClr val="3952C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165D8B-16AD-2B42-89A7-17BAC40CFDD5}"/>
              </a:ext>
            </a:extLst>
          </p:cNvPr>
          <p:cNvCxnSpPr>
            <a:cxnSpLocks/>
          </p:cNvCxnSpPr>
          <p:nvPr/>
        </p:nvCxnSpPr>
        <p:spPr>
          <a:xfrm flipH="1">
            <a:off x="2781620" y="4548948"/>
            <a:ext cx="806824" cy="61472"/>
          </a:xfrm>
          <a:prstGeom prst="line">
            <a:avLst/>
          </a:prstGeom>
          <a:noFill/>
          <a:ln w="25400" cap="flat">
            <a:solidFill>
              <a:srgbClr val="3952C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E01BBE-C70F-D040-83FF-EC8D6D0CF0F1}"/>
              </a:ext>
            </a:extLst>
          </p:cNvPr>
          <p:cNvCxnSpPr>
            <a:cxnSpLocks/>
          </p:cNvCxnSpPr>
          <p:nvPr/>
        </p:nvCxnSpPr>
        <p:spPr>
          <a:xfrm flipH="1" flipV="1">
            <a:off x="3588444" y="4548948"/>
            <a:ext cx="260972" cy="632214"/>
          </a:xfrm>
          <a:prstGeom prst="line">
            <a:avLst/>
          </a:prstGeom>
          <a:noFill/>
          <a:ln w="25400" cap="flat">
            <a:solidFill>
              <a:srgbClr val="3952C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763F8C-60CB-304D-948F-460CF782A805}"/>
              </a:ext>
            </a:extLst>
          </p:cNvPr>
          <p:cNvCxnSpPr>
            <a:cxnSpLocks/>
          </p:cNvCxnSpPr>
          <p:nvPr/>
        </p:nvCxnSpPr>
        <p:spPr>
          <a:xfrm flipV="1">
            <a:off x="3840451" y="4857230"/>
            <a:ext cx="1661317" cy="322651"/>
          </a:xfrm>
          <a:prstGeom prst="line">
            <a:avLst/>
          </a:prstGeom>
          <a:noFill/>
          <a:ln w="25400" cap="flat">
            <a:solidFill>
              <a:srgbClr val="3952C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CCD8D21-D754-7145-AFE4-35517A91E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95" y="4605819"/>
            <a:ext cx="367380" cy="412736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CD5E085-F4D5-F044-B7E9-0DB860DEB4E7}"/>
              </a:ext>
            </a:extLst>
          </p:cNvPr>
          <p:cNvCxnSpPr>
            <a:cxnSpLocks/>
          </p:cNvCxnSpPr>
          <p:nvPr/>
        </p:nvCxnSpPr>
        <p:spPr>
          <a:xfrm>
            <a:off x="2219108" y="2948171"/>
            <a:ext cx="1118715" cy="1281890"/>
          </a:xfrm>
          <a:prstGeom prst="line">
            <a:avLst/>
          </a:prstGeom>
          <a:noFill/>
          <a:ln w="25400" cap="flat">
            <a:solidFill>
              <a:srgbClr val="3952C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6892D13-81A5-9C49-AE8E-B2520C35DC4B}"/>
              </a:ext>
            </a:extLst>
          </p:cNvPr>
          <p:cNvCxnSpPr>
            <a:cxnSpLocks/>
          </p:cNvCxnSpPr>
          <p:nvPr/>
        </p:nvCxnSpPr>
        <p:spPr>
          <a:xfrm flipH="1">
            <a:off x="3333101" y="3633772"/>
            <a:ext cx="64918" cy="600732"/>
          </a:xfrm>
          <a:prstGeom prst="line">
            <a:avLst/>
          </a:prstGeom>
          <a:noFill/>
          <a:ln w="25400" cap="flat">
            <a:solidFill>
              <a:srgbClr val="3952C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7218F12-5393-B745-A5CC-C434639696E1}"/>
              </a:ext>
            </a:extLst>
          </p:cNvPr>
          <p:cNvCxnSpPr>
            <a:cxnSpLocks/>
          </p:cNvCxnSpPr>
          <p:nvPr/>
        </p:nvCxnSpPr>
        <p:spPr>
          <a:xfrm>
            <a:off x="3404027" y="3642232"/>
            <a:ext cx="262647" cy="750727"/>
          </a:xfrm>
          <a:prstGeom prst="line">
            <a:avLst/>
          </a:prstGeom>
          <a:noFill/>
          <a:ln w="25400" cap="flat">
            <a:solidFill>
              <a:srgbClr val="3952C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B983DF6-AD43-234C-9C54-E811CE18B5EF}"/>
              </a:ext>
            </a:extLst>
          </p:cNvPr>
          <p:cNvCxnSpPr>
            <a:cxnSpLocks/>
          </p:cNvCxnSpPr>
          <p:nvPr/>
        </p:nvCxnSpPr>
        <p:spPr>
          <a:xfrm flipH="1">
            <a:off x="3665393" y="4242188"/>
            <a:ext cx="1536970" cy="141807"/>
          </a:xfrm>
          <a:prstGeom prst="line">
            <a:avLst/>
          </a:prstGeom>
          <a:noFill/>
          <a:ln w="25400" cap="flat">
            <a:solidFill>
              <a:srgbClr val="3952C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56F8A72A-812F-794E-9E5B-AF07952B8A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531" y="3961032"/>
            <a:ext cx="464474" cy="464474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E7556FD-95A3-9A42-838F-8D669A5D666F}"/>
              </a:ext>
            </a:extLst>
          </p:cNvPr>
          <p:cNvCxnSpPr>
            <a:cxnSpLocks/>
          </p:cNvCxnSpPr>
          <p:nvPr/>
        </p:nvCxnSpPr>
        <p:spPr>
          <a:xfrm>
            <a:off x="1630158" y="3203953"/>
            <a:ext cx="2526904" cy="1683092"/>
          </a:xfrm>
          <a:prstGeom prst="line">
            <a:avLst/>
          </a:prstGeom>
          <a:noFill/>
          <a:ln w="25400" cap="flat">
            <a:solidFill>
              <a:srgbClr val="3952C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792A963-9E44-0E4F-B950-CBE996719D74}"/>
              </a:ext>
            </a:extLst>
          </p:cNvPr>
          <p:cNvCxnSpPr>
            <a:cxnSpLocks/>
          </p:cNvCxnSpPr>
          <p:nvPr/>
        </p:nvCxnSpPr>
        <p:spPr>
          <a:xfrm>
            <a:off x="3480867" y="4264639"/>
            <a:ext cx="668511" cy="630090"/>
          </a:xfrm>
          <a:prstGeom prst="line">
            <a:avLst/>
          </a:prstGeom>
          <a:noFill/>
          <a:ln w="25400" cap="flat">
            <a:solidFill>
              <a:srgbClr val="3952C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6879F14-A0C3-144A-88EC-DC9798B20DC4}"/>
              </a:ext>
            </a:extLst>
          </p:cNvPr>
          <p:cNvCxnSpPr>
            <a:cxnSpLocks/>
          </p:cNvCxnSpPr>
          <p:nvPr/>
        </p:nvCxnSpPr>
        <p:spPr>
          <a:xfrm flipV="1">
            <a:off x="3480867" y="3454309"/>
            <a:ext cx="1373555" cy="818014"/>
          </a:xfrm>
          <a:prstGeom prst="line">
            <a:avLst/>
          </a:prstGeom>
          <a:noFill/>
          <a:ln w="25400" cap="flat">
            <a:solidFill>
              <a:srgbClr val="3952C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D26DFBBD-7712-E746-A8B9-07EDA6E5F4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93" y="3074252"/>
            <a:ext cx="464474" cy="46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5769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C70mmglamourshot-1RTJO1.jpg">
            <a:extLst>
              <a:ext uri="{FF2B5EF4-FFF2-40B4-BE49-F238E27FC236}">
                <a16:creationId xmlns:a16="http://schemas.microsoft.com/office/drawing/2014/main" id="{8EAD7D66-4B8D-D14A-95D9-906EB784E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l="4645"/>
          <a:stretch/>
        </p:blipFill>
        <p:spPr>
          <a:xfrm>
            <a:off x="9537097" y="192837"/>
            <a:ext cx="1313799" cy="2772920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dirty="0" err="1"/>
              <a:t>Concentric</a:t>
            </a:r>
            <a:r>
              <a:rPr lang="da-DK" dirty="0"/>
              <a:t> </a:t>
            </a:r>
            <a:r>
              <a:rPr lang="da-DK" dirty="0" err="1"/>
              <a:t>keyword</a:t>
            </a:r>
            <a:r>
              <a:rPr lang="da-DK" dirty="0"/>
              <a:t> in </a:t>
            </a:r>
            <a:r>
              <a:rPr lang="da-DK" dirty="0" err="1"/>
              <a:t>McStas</a:t>
            </a:r>
            <a:endParaRPr dirty="0"/>
          </a:p>
        </p:txBody>
      </p:sp>
      <p:sp>
        <p:nvSpPr>
          <p:cNvPr id="255" name="Body"/>
          <p:cNvSpPr txBox="1">
            <a:spLocks noGrp="1"/>
          </p:cNvSpPr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Sample </a:t>
            </a:r>
            <a:r>
              <a:rPr lang="da-DK" dirty="0" err="1"/>
              <a:t>environment</a:t>
            </a:r>
            <a:endParaRPr dirty="0"/>
          </a:p>
        </p:txBody>
      </p:sp>
      <p:sp>
        <p:nvSpPr>
          <p:cNvPr id="2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57" name="Rectangle"/>
          <p:cNvSpPr txBox="1"/>
          <p:nvPr/>
        </p:nvSpPr>
        <p:spPr>
          <a:xfrm>
            <a:off x="6702400" y="1706398"/>
            <a:ext cx="4410177" cy="45468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198000" indent="-198000">
              <a:spcBef>
                <a:spcPts val="400"/>
              </a:spcBef>
              <a:buSzPct val="100000"/>
              <a:buChar char="•"/>
              <a:defRPr sz="1800"/>
            </a:pPr>
            <a:endParaRPr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2270A9-AACE-6645-9593-5A9D35D86379}"/>
              </a:ext>
            </a:extLst>
          </p:cNvPr>
          <p:cNvSpPr/>
          <p:nvPr/>
        </p:nvSpPr>
        <p:spPr>
          <a:xfrm>
            <a:off x="2096820" y="3053254"/>
            <a:ext cx="2743487" cy="27434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42D612-12AC-5A4C-B4F9-13525DEDAFA6}"/>
              </a:ext>
            </a:extLst>
          </p:cNvPr>
          <p:cNvSpPr/>
          <p:nvPr/>
        </p:nvSpPr>
        <p:spPr>
          <a:xfrm>
            <a:off x="2438486" y="3394920"/>
            <a:ext cx="2060154" cy="2060154"/>
          </a:xfrm>
          <a:prstGeom prst="ellipse">
            <a:avLst/>
          </a:prstGeom>
          <a:solidFill>
            <a:schemeClr val="bg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3B9914-A7A5-2D4C-9D78-8AA3D81B4774}"/>
              </a:ext>
            </a:extLst>
          </p:cNvPr>
          <p:cNvSpPr/>
          <p:nvPr/>
        </p:nvSpPr>
        <p:spPr>
          <a:xfrm>
            <a:off x="3169146" y="4121336"/>
            <a:ext cx="607325" cy="60732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F13CC1-D2F0-7048-9A85-8BDD22A699AE}"/>
              </a:ext>
            </a:extLst>
          </p:cNvPr>
          <p:cNvGrpSpPr/>
          <p:nvPr/>
        </p:nvGrpSpPr>
        <p:grpSpPr>
          <a:xfrm>
            <a:off x="6252003" y="3053254"/>
            <a:ext cx="884196" cy="884196"/>
            <a:chOff x="4627711" y="2542883"/>
            <a:chExt cx="2074689" cy="207468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212C486-349C-0D47-B5BB-F4091EBB6C43}"/>
                </a:ext>
              </a:extLst>
            </p:cNvPr>
            <p:cNvSpPr/>
            <p:nvPr/>
          </p:nvSpPr>
          <p:spPr>
            <a:xfrm>
              <a:off x="4627711" y="2542883"/>
              <a:ext cx="2074689" cy="207468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6799" tIns="46799" rIns="46799" bIns="4679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a-DK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5411CA0-6776-BC4B-930B-048E78323684}"/>
                </a:ext>
              </a:extLst>
            </p:cNvPr>
            <p:cNvSpPr/>
            <p:nvPr/>
          </p:nvSpPr>
          <p:spPr>
            <a:xfrm>
              <a:off x="4946593" y="2873171"/>
              <a:ext cx="1436910" cy="1436910"/>
            </a:xfrm>
            <a:prstGeom prst="ellipse">
              <a:avLst/>
            </a:prstGeom>
            <a:solidFill>
              <a:schemeClr val="bg1"/>
            </a:solidFill>
            <a:ln w="25400" cap="flat">
              <a:solidFill>
                <a:schemeClr val="tx1"/>
              </a:solidFill>
              <a:prstDash val="dash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6799" tIns="46799" rIns="46799" bIns="4679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a-DK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17F41FBD-C423-A04C-90B9-A2AEF2C68549}"/>
              </a:ext>
            </a:extLst>
          </p:cNvPr>
          <p:cNvSpPr/>
          <p:nvPr/>
        </p:nvSpPr>
        <p:spPr>
          <a:xfrm>
            <a:off x="6559667" y="4310316"/>
            <a:ext cx="268868" cy="268868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>
            <a:solidFill>
              <a:schemeClr val="tx1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039F37-3A43-F545-90EF-740232DAF0F8}"/>
              </a:ext>
            </a:extLst>
          </p:cNvPr>
          <p:cNvGrpSpPr/>
          <p:nvPr/>
        </p:nvGrpSpPr>
        <p:grpSpPr>
          <a:xfrm>
            <a:off x="6252000" y="4935395"/>
            <a:ext cx="884196" cy="884196"/>
            <a:chOff x="4627711" y="2542883"/>
            <a:chExt cx="2074689" cy="2074689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D3FCC12-A1EF-D84B-B4F0-326148CEF69F}"/>
                </a:ext>
              </a:extLst>
            </p:cNvPr>
            <p:cNvSpPr/>
            <p:nvPr/>
          </p:nvSpPr>
          <p:spPr>
            <a:xfrm>
              <a:off x="4627711" y="2542883"/>
              <a:ext cx="2074689" cy="207468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6799" tIns="46799" rIns="46799" bIns="4679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a-DK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AB65253-EA3C-BC4C-911A-C32B77896449}"/>
                </a:ext>
              </a:extLst>
            </p:cNvPr>
            <p:cNvSpPr/>
            <p:nvPr/>
          </p:nvSpPr>
          <p:spPr>
            <a:xfrm>
              <a:off x="4946593" y="2873171"/>
              <a:ext cx="1436910" cy="1436910"/>
            </a:xfrm>
            <a:prstGeom prst="ellipse">
              <a:avLst/>
            </a:prstGeom>
            <a:solidFill>
              <a:schemeClr val="bg1"/>
            </a:solidFill>
            <a:ln w="25400" cap="flat">
              <a:noFill/>
              <a:prstDash val="dash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6799" tIns="46799" rIns="46799" bIns="4679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a-DK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BDDEB1-19C5-6442-B1DE-385720936BC3}"/>
              </a:ext>
            </a:extLst>
          </p:cNvPr>
          <p:cNvCxnSpPr>
            <a:cxnSpLocks/>
          </p:cNvCxnSpPr>
          <p:nvPr/>
        </p:nvCxnSpPr>
        <p:spPr>
          <a:xfrm>
            <a:off x="1877001" y="3997081"/>
            <a:ext cx="2236054" cy="1457993"/>
          </a:xfrm>
          <a:prstGeom prst="line">
            <a:avLst/>
          </a:prstGeom>
          <a:noFill/>
          <a:ln w="25400" cap="flat">
            <a:solidFill>
              <a:srgbClr val="3952C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BA7CE8-ED27-E543-9781-C7C5A80BA3AA}"/>
              </a:ext>
            </a:extLst>
          </p:cNvPr>
          <p:cNvCxnSpPr>
            <a:cxnSpLocks/>
          </p:cNvCxnSpPr>
          <p:nvPr/>
        </p:nvCxnSpPr>
        <p:spPr>
          <a:xfrm>
            <a:off x="3448567" y="4581067"/>
            <a:ext cx="664488" cy="873304"/>
          </a:xfrm>
          <a:prstGeom prst="line">
            <a:avLst/>
          </a:prstGeom>
          <a:noFill/>
          <a:ln w="25400" cap="flat">
            <a:solidFill>
              <a:srgbClr val="3952C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1EDE62-1FAE-2A48-A5B3-4142CEFA0A50}"/>
              </a:ext>
            </a:extLst>
          </p:cNvPr>
          <p:cNvCxnSpPr>
            <a:cxnSpLocks/>
          </p:cNvCxnSpPr>
          <p:nvPr/>
        </p:nvCxnSpPr>
        <p:spPr>
          <a:xfrm>
            <a:off x="3446856" y="4580364"/>
            <a:ext cx="1231100" cy="1085330"/>
          </a:xfrm>
          <a:prstGeom prst="line">
            <a:avLst/>
          </a:prstGeom>
          <a:noFill/>
          <a:ln w="25400" cap="flat">
            <a:solidFill>
              <a:srgbClr val="3952C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6BF8CBD0-E207-AE4A-8F1E-191752AF6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024" y="5600105"/>
            <a:ext cx="464474" cy="464474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1A561D7-7938-0B43-9C19-D1BAE455E189}"/>
              </a:ext>
            </a:extLst>
          </p:cNvPr>
          <p:cNvCxnSpPr>
            <a:cxnSpLocks/>
          </p:cNvCxnSpPr>
          <p:nvPr/>
        </p:nvCxnSpPr>
        <p:spPr>
          <a:xfrm>
            <a:off x="1757587" y="2962248"/>
            <a:ext cx="1327099" cy="302029"/>
          </a:xfrm>
          <a:prstGeom prst="line">
            <a:avLst/>
          </a:prstGeom>
          <a:noFill/>
          <a:ln w="25400" cap="flat">
            <a:solidFill>
              <a:srgbClr val="3952C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74CFFF-4D64-F743-BC63-94759DA24334}"/>
              </a:ext>
            </a:extLst>
          </p:cNvPr>
          <p:cNvCxnSpPr>
            <a:cxnSpLocks/>
          </p:cNvCxnSpPr>
          <p:nvPr/>
        </p:nvCxnSpPr>
        <p:spPr>
          <a:xfrm>
            <a:off x="3084686" y="3264277"/>
            <a:ext cx="1413954" cy="1673244"/>
          </a:xfrm>
          <a:prstGeom prst="line">
            <a:avLst/>
          </a:prstGeom>
          <a:noFill/>
          <a:ln w="25400" cap="flat">
            <a:solidFill>
              <a:srgbClr val="3952C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F806937-8071-6A4D-9F9A-2672AEBA05EA}"/>
              </a:ext>
            </a:extLst>
          </p:cNvPr>
          <p:cNvCxnSpPr>
            <a:cxnSpLocks/>
          </p:cNvCxnSpPr>
          <p:nvPr/>
        </p:nvCxnSpPr>
        <p:spPr>
          <a:xfrm flipH="1">
            <a:off x="4494882" y="4750196"/>
            <a:ext cx="521181" cy="181318"/>
          </a:xfrm>
          <a:prstGeom prst="line">
            <a:avLst/>
          </a:prstGeom>
          <a:noFill/>
          <a:ln w="25400" cap="flat">
            <a:solidFill>
              <a:srgbClr val="3952C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8D937494-C5DD-5C42-85FA-AE9B588B6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450" y="4480963"/>
            <a:ext cx="367380" cy="412736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1009D58-26C5-EA45-938D-A8EF8B6ED8E7}"/>
              </a:ext>
            </a:extLst>
          </p:cNvPr>
          <p:cNvCxnSpPr>
            <a:cxnSpLocks/>
          </p:cNvCxnSpPr>
          <p:nvPr/>
        </p:nvCxnSpPr>
        <p:spPr>
          <a:xfrm>
            <a:off x="1808258" y="3388532"/>
            <a:ext cx="1696104" cy="959892"/>
          </a:xfrm>
          <a:prstGeom prst="line">
            <a:avLst/>
          </a:prstGeom>
          <a:noFill/>
          <a:ln w="25400" cap="flat">
            <a:solidFill>
              <a:srgbClr val="3952C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84C170B-AAE7-2A4A-A793-AED6B7255506}"/>
              </a:ext>
            </a:extLst>
          </p:cNvPr>
          <p:cNvCxnSpPr>
            <a:cxnSpLocks/>
          </p:cNvCxnSpPr>
          <p:nvPr/>
        </p:nvCxnSpPr>
        <p:spPr>
          <a:xfrm flipH="1">
            <a:off x="3498012" y="3535879"/>
            <a:ext cx="750946" cy="807917"/>
          </a:xfrm>
          <a:prstGeom prst="line">
            <a:avLst/>
          </a:prstGeom>
          <a:noFill/>
          <a:ln w="25400" cap="flat">
            <a:solidFill>
              <a:srgbClr val="3952C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7947242-2E65-8E4A-B8A5-FF78637B7D76}"/>
              </a:ext>
            </a:extLst>
          </p:cNvPr>
          <p:cNvCxnSpPr>
            <a:cxnSpLocks/>
          </p:cNvCxnSpPr>
          <p:nvPr/>
        </p:nvCxnSpPr>
        <p:spPr>
          <a:xfrm flipH="1">
            <a:off x="4244137" y="3194212"/>
            <a:ext cx="771928" cy="346309"/>
          </a:xfrm>
          <a:prstGeom prst="line">
            <a:avLst/>
          </a:prstGeom>
          <a:noFill/>
          <a:ln w="25400" cap="flat">
            <a:solidFill>
              <a:srgbClr val="3952C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D370D7F9-52E0-5243-9462-08C89D4A22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209" y="2805135"/>
            <a:ext cx="367380" cy="41273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C727DC01-86FB-414E-8950-F9AED286725C}"/>
              </a:ext>
            </a:extLst>
          </p:cNvPr>
          <p:cNvSpPr txBox="1"/>
          <p:nvPr/>
        </p:nvSpPr>
        <p:spPr>
          <a:xfrm>
            <a:off x="7354020" y="3119534"/>
            <a:ext cx="4925466" cy="25468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COMPONENT a = Container_1(</a:t>
            </a:r>
            <a:r>
              <a:rPr kumimoji="0" lang="da-DK" sz="16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concentric</a:t>
            </a:r>
            <a:r>
              <a:rPr lang="da-DK" b="1" dirty="0"/>
              <a:t>=1</a:t>
            </a:r>
            <a:r>
              <a:rPr lang="da-DK" dirty="0"/>
              <a:t>, …</a:t>
            </a: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)</a:t>
            </a:r>
            <a:b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</a:b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AT (0,0,0) RELATIVE </a:t>
            </a: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sample_position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/>
              <a:t>COMPONENT b = Sample(…)</a:t>
            </a:r>
            <a:br>
              <a:rPr lang="da-DK" dirty="0"/>
            </a:br>
            <a:r>
              <a:rPr lang="da-DK" dirty="0"/>
              <a:t>AT (0,0,0) RELATIVE </a:t>
            </a:r>
            <a:r>
              <a:rPr lang="da-DK" dirty="0" err="1"/>
              <a:t>sample_positon</a:t>
            </a:r>
            <a:endParaRPr lang="da-DK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a-DK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/>
              <a:t>COMPONENT c = Container_2(</a:t>
            </a:r>
            <a:r>
              <a:rPr lang="da-DK" b="1" dirty="0" err="1"/>
              <a:t>concentric</a:t>
            </a:r>
            <a:r>
              <a:rPr lang="da-DK" b="1" dirty="0"/>
              <a:t>=0</a:t>
            </a:r>
            <a:r>
              <a:rPr lang="da-DK" dirty="0"/>
              <a:t>,…)</a:t>
            </a:r>
            <a:br>
              <a:rPr lang="da-DK" dirty="0"/>
            </a:br>
            <a:r>
              <a:rPr lang="da-DK" dirty="0"/>
              <a:t>AT (0,0,0) RELATIVE Container_1</a:t>
            </a:r>
          </a:p>
        </p:txBody>
      </p:sp>
    </p:spTree>
    <p:extLst>
      <p:ext uri="{BB962C8B-B14F-4D97-AF65-F5344CB8AC3E}">
        <p14:creationId xmlns:p14="http://schemas.microsoft.com/office/powerpoint/2010/main" val="418839571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dirty="0"/>
              <a:t>Union </a:t>
            </a:r>
            <a:r>
              <a:rPr lang="da-DK" dirty="0" err="1"/>
              <a:t>introduction</a:t>
            </a:r>
            <a:endParaRPr dirty="0"/>
          </a:p>
        </p:txBody>
      </p:sp>
      <p:sp>
        <p:nvSpPr>
          <p:cNvPr id="255" name="Body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dirty="0"/>
              <a:t>Modular </a:t>
            </a:r>
            <a:r>
              <a:rPr lang="da-DK" dirty="0" err="1"/>
              <a:t>geometry</a:t>
            </a:r>
            <a:r>
              <a:rPr lang="da-DK" dirty="0"/>
              <a:t> and </a:t>
            </a:r>
            <a:r>
              <a:rPr lang="da-DK" dirty="0" err="1"/>
              <a:t>physics</a:t>
            </a:r>
            <a:endParaRPr lang="da-DK" dirty="0"/>
          </a:p>
          <a:p>
            <a:r>
              <a:rPr lang="da-DK" dirty="0" err="1"/>
              <a:t>Aims</a:t>
            </a:r>
            <a:r>
              <a:rPr lang="da-DK" dirty="0"/>
              <a:t> to </a:t>
            </a:r>
            <a:r>
              <a:rPr lang="da-DK" dirty="0" err="1"/>
              <a:t>simulate</a:t>
            </a:r>
            <a:r>
              <a:rPr lang="da-DK" dirty="0"/>
              <a:t> </a:t>
            </a:r>
            <a:r>
              <a:rPr lang="da-DK" dirty="0" err="1"/>
              <a:t>complex</a:t>
            </a:r>
            <a:r>
              <a:rPr lang="da-DK" dirty="0"/>
              <a:t> systems</a:t>
            </a:r>
          </a:p>
          <a:p>
            <a:r>
              <a:rPr lang="da-DK" dirty="0"/>
              <a:t>All </a:t>
            </a:r>
            <a:r>
              <a:rPr lang="da-DK" dirty="0" err="1"/>
              <a:t>trajectories</a:t>
            </a:r>
            <a:r>
              <a:rPr lang="da-DK" dirty="0"/>
              <a:t> </a:t>
            </a:r>
            <a:r>
              <a:rPr lang="da-DK" dirty="0" err="1"/>
              <a:t>allowed</a:t>
            </a:r>
            <a:endParaRPr dirty="0"/>
          </a:p>
        </p:txBody>
      </p:sp>
      <p:sp>
        <p:nvSpPr>
          <p:cNvPr id="2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57" name="Rectangle"/>
          <p:cNvSpPr txBox="1"/>
          <p:nvPr/>
        </p:nvSpPr>
        <p:spPr>
          <a:xfrm>
            <a:off x="6702400" y="1706398"/>
            <a:ext cx="4410177" cy="45468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198000" indent="-198000">
              <a:spcBef>
                <a:spcPts val="400"/>
              </a:spcBef>
              <a:buSzPct val="100000"/>
              <a:buChar char="•"/>
              <a:defRPr sz="1800"/>
            </a:pPr>
            <a:endParaRPr/>
          </a:p>
        </p:txBody>
      </p:sp>
      <p:pic>
        <p:nvPicPr>
          <p:cNvPr id="6" name="level_11.png">
            <a:extLst>
              <a:ext uri="{FF2B5EF4-FFF2-40B4-BE49-F238E27FC236}">
                <a16:creationId xmlns:a16="http://schemas.microsoft.com/office/drawing/2014/main" id="{57A4FEFE-4E46-3D49-B49F-9F786618BC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l="18063" t="10725" r="58993" b="9310"/>
          <a:stretch/>
        </p:blipFill>
        <p:spPr>
          <a:xfrm>
            <a:off x="9454242" y="1652456"/>
            <a:ext cx="1581747" cy="4239367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OC70mmglamourshot-1RTJO1.jpg">
            <a:extLst>
              <a:ext uri="{FF2B5EF4-FFF2-40B4-BE49-F238E27FC236}">
                <a16:creationId xmlns:a16="http://schemas.microsoft.com/office/drawing/2014/main" id="{C2358DCA-8BE6-6943-886B-36EB1AF8D1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l="4645"/>
          <a:stretch/>
        </p:blipFill>
        <p:spPr>
          <a:xfrm>
            <a:off x="6959219" y="679738"/>
            <a:ext cx="2495023" cy="526602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8967484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dirty="0"/>
              <a:t>Union </a:t>
            </a:r>
            <a:r>
              <a:rPr lang="da-DK" dirty="0" err="1"/>
              <a:t>overview</a:t>
            </a:r>
            <a:endParaRPr dirty="0"/>
          </a:p>
        </p:txBody>
      </p:sp>
      <p:sp>
        <p:nvSpPr>
          <p:cNvPr id="2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528592-2237-D245-9F5D-02F156F79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560" y="2769870"/>
            <a:ext cx="684530" cy="684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BB9462-90AA-AF4E-8A3D-B7256FF5C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420" y="3722461"/>
            <a:ext cx="662810" cy="8648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46F270-0A80-DD4F-B2F7-D473E2A15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0110" y="4898090"/>
            <a:ext cx="919429" cy="8635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785D55-52DF-E643-BAA6-52155ED01C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372504" y="2987040"/>
            <a:ext cx="750261" cy="24900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0AA453-9BCA-CB46-99FE-F3E1ADE208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9313" y="2504884"/>
            <a:ext cx="1857725" cy="5443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A4B0E6-5E7E-7C47-BDA9-15E0077C4B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9313" y="4189058"/>
            <a:ext cx="1889760" cy="5468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2D4045-2C52-4A47-B127-3C92F9462E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1850" y="2504884"/>
            <a:ext cx="3060700" cy="34544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974693-2409-3B40-B8EF-C31CF1CF52BD}"/>
              </a:ext>
            </a:extLst>
          </p:cNvPr>
          <p:cNvCxnSpPr>
            <a:stCxn id="8" idx="3"/>
          </p:cNvCxnSpPr>
          <p:nvPr/>
        </p:nvCxnSpPr>
        <p:spPr>
          <a:xfrm flipV="1">
            <a:off x="8187038" y="2769870"/>
            <a:ext cx="464812" cy="7209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5B1F4B-EC4A-CE46-B1D2-38125769D4DB}"/>
              </a:ext>
            </a:extLst>
          </p:cNvPr>
          <p:cNvCxnSpPr>
            <a:cxnSpLocks/>
          </p:cNvCxnSpPr>
          <p:nvPr/>
        </p:nvCxnSpPr>
        <p:spPr>
          <a:xfrm>
            <a:off x="8187038" y="2784087"/>
            <a:ext cx="512950" cy="638328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7261679-BE0B-1542-8ED4-BB13E966B5A8}"/>
              </a:ext>
            </a:extLst>
          </p:cNvPr>
          <p:cNvCxnSpPr/>
          <p:nvPr/>
        </p:nvCxnSpPr>
        <p:spPr>
          <a:xfrm flipV="1">
            <a:off x="8219073" y="4455275"/>
            <a:ext cx="464812" cy="7209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0E08E9-E532-3248-B873-DACFF3BCF27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219073" y="4462485"/>
            <a:ext cx="464812" cy="675803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D86C8FC-F019-2D4D-BEA2-E302241F8CC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219073" y="4462485"/>
            <a:ext cx="464812" cy="1306286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" name="Freeform 44">
            <a:extLst>
              <a:ext uri="{FF2B5EF4-FFF2-40B4-BE49-F238E27FC236}">
                <a16:creationId xmlns:a16="http://schemas.microsoft.com/office/drawing/2014/main" id="{D6368AD4-1344-C84A-AD42-376AB95BB31D}"/>
              </a:ext>
            </a:extLst>
          </p:cNvPr>
          <p:cNvSpPr/>
          <p:nvPr/>
        </p:nvSpPr>
        <p:spPr>
          <a:xfrm>
            <a:off x="4785360" y="2712720"/>
            <a:ext cx="1554480" cy="1148080"/>
          </a:xfrm>
          <a:custGeom>
            <a:avLst/>
            <a:gdLst>
              <a:gd name="connsiteX0" fmla="*/ 1554480 w 1554480"/>
              <a:gd name="connsiteY0" fmla="*/ 0 h 1148080"/>
              <a:gd name="connsiteX1" fmla="*/ 792480 w 1554480"/>
              <a:gd name="connsiteY1" fmla="*/ 843280 h 1148080"/>
              <a:gd name="connsiteX2" fmla="*/ 0 w 1554480"/>
              <a:gd name="connsiteY2" fmla="*/ 1148080 h 114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4480" h="1148080">
                <a:moveTo>
                  <a:pt x="1554480" y="0"/>
                </a:moveTo>
                <a:cubicBezTo>
                  <a:pt x="1303020" y="325966"/>
                  <a:pt x="1051560" y="651933"/>
                  <a:pt x="792480" y="843280"/>
                </a:cubicBezTo>
                <a:cubicBezTo>
                  <a:pt x="533400" y="1034627"/>
                  <a:pt x="266700" y="1091353"/>
                  <a:pt x="0" y="1148080"/>
                </a:cubicBezTo>
              </a:path>
            </a:pathLst>
          </a:custGeom>
          <a:noFill/>
          <a:ln w="25400" cap="rnd">
            <a:solidFill>
              <a:srgbClr val="146742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A901AD2A-978E-A34A-87CF-56D11461FCF2}"/>
              </a:ext>
            </a:extLst>
          </p:cNvPr>
          <p:cNvSpPr/>
          <p:nvPr/>
        </p:nvSpPr>
        <p:spPr>
          <a:xfrm>
            <a:off x="4897120" y="2743200"/>
            <a:ext cx="1473200" cy="2103120"/>
          </a:xfrm>
          <a:custGeom>
            <a:avLst/>
            <a:gdLst>
              <a:gd name="connsiteX0" fmla="*/ 1473200 w 1473200"/>
              <a:gd name="connsiteY0" fmla="*/ 0 h 2103120"/>
              <a:gd name="connsiteX1" fmla="*/ 802640 w 1473200"/>
              <a:gd name="connsiteY1" fmla="*/ 1605280 h 2103120"/>
              <a:gd name="connsiteX2" fmla="*/ 0 w 1473200"/>
              <a:gd name="connsiteY2" fmla="*/ 2103120 h 210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200" h="2103120">
                <a:moveTo>
                  <a:pt x="1473200" y="0"/>
                </a:moveTo>
                <a:cubicBezTo>
                  <a:pt x="1260686" y="627380"/>
                  <a:pt x="1048173" y="1254760"/>
                  <a:pt x="802640" y="1605280"/>
                </a:cubicBezTo>
                <a:cubicBezTo>
                  <a:pt x="557107" y="1955800"/>
                  <a:pt x="278553" y="2029460"/>
                  <a:pt x="0" y="2103120"/>
                </a:cubicBezTo>
              </a:path>
            </a:pathLst>
          </a:custGeom>
          <a:noFill/>
          <a:ln w="25400" cap="rnd">
            <a:solidFill>
              <a:srgbClr val="146742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61775B72-3558-0D44-BDD5-DA4777A0A76B}"/>
              </a:ext>
            </a:extLst>
          </p:cNvPr>
          <p:cNvSpPr/>
          <p:nvPr/>
        </p:nvSpPr>
        <p:spPr>
          <a:xfrm>
            <a:off x="4805680" y="3180080"/>
            <a:ext cx="1544320" cy="1280160"/>
          </a:xfrm>
          <a:custGeom>
            <a:avLst/>
            <a:gdLst>
              <a:gd name="connsiteX0" fmla="*/ 1544320 w 1544320"/>
              <a:gd name="connsiteY0" fmla="*/ 1280160 h 1280160"/>
              <a:gd name="connsiteX1" fmla="*/ 1066800 w 1544320"/>
              <a:gd name="connsiteY1" fmla="*/ 284480 h 1280160"/>
              <a:gd name="connsiteX2" fmla="*/ 0 w 1544320"/>
              <a:gd name="connsiteY2" fmla="*/ 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4320" h="1280160">
                <a:moveTo>
                  <a:pt x="1544320" y="1280160"/>
                </a:moveTo>
                <a:cubicBezTo>
                  <a:pt x="1434253" y="889000"/>
                  <a:pt x="1324187" y="497840"/>
                  <a:pt x="1066800" y="284480"/>
                </a:cubicBezTo>
                <a:cubicBezTo>
                  <a:pt x="809413" y="71120"/>
                  <a:pt x="404706" y="35560"/>
                  <a:pt x="0" y="0"/>
                </a:cubicBezTo>
              </a:path>
            </a:pathLst>
          </a:custGeom>
          <a:noFill/>
          <a:ln w="25400" cap="rnd">
            <a:solidFill>
              <a:srgbClr val="146742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7705A2A8-D3C4-7A48-8622-45BB5E6D1AF7}"/>
              </a:ext>
            </a:extLst>
          </p:cNvPr>
          <p:cNvSpPr/>
          <p:nvPr/>
        </p:nvSpPr>
        <p:spPr>
          <a:xfrm>
            <a:off x="2494691" y="2860542"/>
            <a:ext cx="1935069" cy="410978"/>
          </a:xfrm>
          <a:custGeom>
            <a:avLst/>
            <a:gdLst>
              <a:gd name="connsiteX0" fmla="*/ 0 w 1676400"/>
              <a:gd name="connsiteY0" fmla="*/ 228098 h 410978"/>
              <a:gd name="connsiteX1" fmla="*/ 965200 w 1676400"/>
              <a:gd name="connsiteY1" fmla="*/ 4578 h 410978"/>
              <a:gd name="connsiteX2" fmla="*/ 1676400 w 1676400"/>
              <a:gd name="connsiteY2" fmla="*/ 410978 h 410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400" h="410978">
                <a:moveTo>
                  <a:pt x="0" y="228098"/>
                </a:moveTo>
                <a:cubicBezTo>
                  <a:pt x="342900" y="101098"/>
                  <a:pt x="685800" y="-25902"/>
                  <a:pt x="965200" y="4578"/>
                </a:cubicBezTo>
                <a:cubicBezTo>
                  <a:pt x="1244600" y="35058"/>
                  <a:pt x="1460500" y="223018"/>
                  <a:pt x="1676400" y="410978"/>
                </a:cubicBezTo>
              </a:path>
            </a:pathLst>
          </a:custGeom>
          <a:noFill/>
          <a:ln w="25400" cap="rnd">
            <a:solidFill>
              <a:schemeClr val="bg2">
                <a:lumMod val="60000"/>
                <a:lumOff val="40000"/>
              </a:schemeClr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C105B021-5291-F447-8868-C42DB3563E54}"/>
              </a:ext>
            </a:extLst>
          </p:cNvPr>
          <p:cNvSpPr/>
          <p:nvPr/>
        </p:nvSpPr>
        <p:spPr>
          <a:xfrm>
            <a:off x="2562169" y="3551834"/>
            <a:ext cx="2153920" cy="582193"/>
          </a:xfrm>
          <a:custGeom>
            <a:avLst/>
            <a:gdLst>
              <a:gd name="connsiteX0" fmla="*/ 0 w 2153920"/>
              <a:gd name="connsiteY0" fmla="*/ 582193 h 582193"/>
              <a:gd name="connsiteX1" fmla="*/ 914400 w 2153920"/>
              <a:gd name="connsiteY1" fmla="*/ 13233 h 582193"/>
              <a:gd name="connsiteX2" fmla="*/ 2153920 w 2153920"/>
              <a:gd name="connsiteY2" fmla="*/ 236753 h 58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3920" h="582193">
                <a:moveTo>
                  <a:pt x="0" y="582193"/>
                </a:moveTo>
                <a:cubicBezTo>
                  <a:pt x="277706" y="326499"/>
                  <a:pt x="555413" y="70806"/>
                  <a:pt x="914400" y="13233"/>
                </a:cubicBezTo>
                <a:cubicBezTo>
                  <a:pt x="1273387" y="-44340"/>
                  <a:pt x="1713653" y="96206"/>
                  <a:pt x="2153920" y="236753"/>
                </a:cubicBezTo>
              </a:path>
            </a:pathLst>
          </a:custGeom>
          <a:noFill/>
          <a:ln w="25400" cap="rnd">
            <a:solidFill>
              <a:schemeClr val="bg2">
                <a:lumMod val="60000"/>
                <a:lumOff val="40000"/>
              </a:schemeClr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CD032D26-C899-B741-8685-2C4EE4A5BEDA}"/>
              </a:ext>
            </a:extLst>
          </p:cNvPr>
          <p:cNvSpPr/>
          <p:nvPr/>
        </p:nvSpPr>
        <p:spPr>
          <a:xfrm>
            <a:off x="2631440" y="4510519"/>
            <a:ext cx="1981200" cy="853961"/>
          </a:xfrm>
          <a:custGeom>
            <a:avLst/>
            <a:gdLst>
              <a:gd name="connsiteX0" fmla="*/ 0 w 1981200"/>
              <a:gd name="connsiteY0" fmla="*/ 853961 h 853961"/>
              <a:gd name="connsiteX1" fmla="*/ 792480 w 1981200"/>
              <a:gd name="connsiteY1" fmla="*/ 41161 h 853961"/>
              <a:gd name="connsiteX2" fmla="*/ 1981200 w 1981200"/>
              <a:gd name="connsiteY2" fmla="*/ 193561 h 85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1200" h="853961">
                <a:moveTo>
                  <a:pt x="0" y="853961"/>
                </a:moveTo>
                <a:cubicBezTo>
                  <a:pt x="231140" y="502594"/>
                  <a:pt x="462280" y="151228"/>
                  <a:pt x="792480" y="41161"/>
                </a:cubicBezTo>
                <a:cubicBezTo>
                  <a:pt x="1122680" y="-68906"/>
                  <a:pt x="1551940" y="62327"/>
                  <a:pt x="1981200" y="193561"/>
                </a:cubicBezTo>
              </a:path>
            </a:pathLst>
          </a:custGeom>
          <a:noFill/>
          <a:ln w="25400" cap="rnd">
            <a:solidFill>
              <a:schemeClr val="bg2">
                <a:lumMod val="60000"/>
                <a:lumOff val="40000"/>
              </a:schemeClr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0251B03-A0E2-3A42-8F16-31A97BE66946}"/>
              </a:ext>
            </a:extLst>
          </p:cNvPr>
          <p:cNvSpPr txBox="1"/>
          <p:nvPr/>
        </p:nvSpPr>
        <p:spPr>
          <a:xfrm>
            <a:off x="1923745" y="1687217"/>
            <a:ext cx="1656690" cy="4231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2000" dirty="0" err="1"/>
              <a:t>Geometry</a:t>
            </a:r>
            <a:endParaRPr kumimoji="0" lang="da-DK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52B219-27C2-3F46-BDE2-D57AE7F6918A}"/>
              </a:ext>
            </a:extLst>
          </p:cNvPr>
          <p:cNvSpPr txBox="1"/>
          <p:nvPr/>
        </p:nvSpPr>
        <p:spPr>
          <a:xfrm>
            <a:off x="6576658" y="1687219"/>
            <a:ext cx="1656690" cy="4231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2000" dirty="0"/>
              <a:t>Materials</a:t>
            </a:r>
            <a:endParaRPr kumimoji="0" lang="da-DK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64E26F9-94E2-684A-A6CF-F6C9A806C710}"/>
              </a:ext>
            </a:extLst>
          </p:cNvPr>
          <p:cNvSpPr txBox="1"/>
          <p:nvPr/>
        </p:nvSpPr>
        <p:spPr>
          <a:xfrm>
            <a:off x="9572881" y="1687218"/>
            <a:ext cx="1656690" cy="4231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2000" dirty="0"/>
              <a:t>Processes</a:t>
            </a:r>
            <a:endParaRPr kumimoji="0" lang="da-DK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15984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8" grpId="0" animBg="1"/>
      <p:bldP spid="49" grpId="0" animBg="1"/>
      <p:bldP spid="52" grpId="0" animBg="1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dirty="0"/>
              <a:t>Union </a:t>
            </a:r>
            <a:r>
              <a:rPr lang="da-DK" dirty="0" err="1"/>
              <a:t>process</a:t>
            </a:r>
            <a:r>
              <a:rPr lang="da-DK" dirty="0"/>
              <a:t> </a:t>
            </a:r>
            <a:r>
              <a:rPr lang="da-DK" dirty="0" err="1"/>
              <a:t>syntax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53B703-40C8-EC49-89EE-A2C5FE4D265F}"/>
              </a:ext>
            </a:extLst>
          </p:cNvPr>
          <p:cNvSpPr/>
          <p:nvPr/>
        </p:nvSpPr>
        <p:spPr>
          <a:xfrm>
            <a:off x="2181224" y="1706398"/>
            <a:ext cx="7704455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000" dirty="0"/>
              <a:t>COMPONENT </a:t>
            </a:r>
            <a:r>
              <a:rPr lang="da-DK" sz="2000" dirty="0" err="1"/>
              <a:t>Al_incoherent</a:t>
            </a:r>
            <a:r>
              <a:rPr lang="da-DK" sz="2000" dirty="0"/>
              <a:t> = </a:t>
            </a:r>
            <a:r>
              <a:rPr lang="da-DK" sz="2000" dirty="0" err="1"/>
              <a:t>Incoherent_process</a:t>
            </a:r>
            <a:r>
              <a:rPr lang="da-DK" sz="2000" dirty="0"/>
              <a:t>(</a:t>
            </a:r>
            <a:br>
              <a:rPr lang="da-DK" sz="2000" dirty="0"/>
            </a:br>
            <a:r>
              <a:rPr lang="da-DK" sz="2000" dirty="0"/>
              <a:t>  sigma=4*0.0082,packing_factor=1,</a:t>
            </a:r>
            <a:br>
              <a:rPr lang="da-DK" sz="2000" dirty="0"/>
            </a:br>
            <a:r>
              <a:rPr lang="da-DK" sz="2000" dirty="0"/>
              <a:t>  </a:t>
            </a:r>
            <a:r>
              <a:rPr lang="da-DK" sz="2000" dirty="0" err="1"/>
              <a:t>unit_cell_volume</a:t>
            </a:r>
            <a:r>
              <a:rPr lang="da-DK" sz="2000" dirty="0"/>
              <a:t>=66.4)</a:t>
            </a:r>
            <a:br>
              <a:rPr lang="da-DK" sz="2000" dirty="0"/>
            </a:br>
            <a:r>
              <a:rPr lang="da-DK" sz="2000" dirty="0"/>
              <a:t>AT (0,0,0) ABSOLUTE</a:t>
            </a:r>
          </a:p>
          <a:p>
            <a:r>
              <a:rPr lang="da-DK" sz="2000" dirty="0"/>
              <a:t>COMPONENT </a:t>
            </a:r>
            <a:r>
              <a:rPr lang="da-DK" sz="2000" dirty="0" err="1"/>
              <a:t>Al_powder</a:t>
            </a:r>
            <a:r>
              <a:rPr lang="da-DK" sz="2000" dirty="0"/>
              <a:t> = </a:t>
            </a:r>
            <a:r>
              <a:rPr lang="da-DK" sz="2000" dirty="0" err="1"/>
              <a:t>Powder_process</a:t>
            </a:r>
            <a:r>
              <a:rPr lang="da-DK" sz="2000" dirty="0"/>
              <a:t>(</a:t>
            </a:r>
            <a:br>
              <a:rPr lang="da-DK" sz="2000" dirty="0"/>
            </a:br>
            <a:r>
              <a:rPr lang="da-DK" sz="2000" dirty="0"/>
              <a:t>  </a:t>
            </a:r>
            <a:r>
              <a:rPr lang="da-DK" sz="2000" dirty="0" err="1"/>
              <a:t>reflections</a:t>
            </a:r>
            <a:r>
              <a:rPr lang="da-DK" sz="2000" dirty="0"/>
              <a:t>="</a:t>
            </a:r>
            <a:r>
              <a:rPr lang="da-DK" sz="2000" dirty="0" err="1"/>
              <a:t>Al.laz</a:t>
            </a:r>
            <a:r>
              <a:rPr lang="da-DK" sz="2000" dirty="0"/>
              <a:t>")</a:t>
            </a:r>
            <a:br>
              <a:rPr lang="da-DK" sz="2000" dirty="0"/>
            </a:br>
            <a:r>
              <a:rPr lang="da-DK" sz="2000" dirty="0"/>
              <a:t>AT (0,0,0) ABSOLUTE</a:t>
            </a:r>
          </a:p>
          <a:p>
            <a:r>
              <a:rPr lang="da-DK" sz="2000" dirty="0"/>
              <a:t>COMPONENT Al = </a:t>
            </a:r>
            <a:r>
              <a:rPr lang="da-DK" sz="2000" dirty="0" err="1"/>
              <a:t>Union_make_material</a:t>
            </a:r>
            <a:r>
              <a:rPr lang="da-DK" sz="2000" dirty="0"/>
              <a:t>(</a:t>
            </a:r>
            <a:br>
              <a:rPr lang="da-DK" sz="2000" dirty="0"/>
            </a:br>
            <a:r>
              <a:rPr lang="da-DK" sz="2000" dirty="0"/>
              <a:t>  </a:t>
            </a:r>
            <a:r>
              <a:rPr lang="da-DK" sz="2000" dirty="0" err="1"/>
              <a:t>my_absorption</a:t>
            </a:r>
            <a:r>
              <a:rPr lang="da-DK" sz="2000" dirty="0"/>
              <a:t>=100*4*0.231/66.4,</a:t>
            </a:r>
            <a:br>
              <a:rPr lang="da-DK" sz="2000" dirty="0"/>
            </a:br>
            <a:r>
              <a:rPr lang="da-DK" sz="2000" dirty="0"/>
              <a:t>  </a:t>
            </a:r>
            <a:r>
              <a:rPr lang="da-DK" sz="2000" dirty="0" err="1"/>
              <a:t>process_string</a:t>
            </a:r>
            <a:r>
              <a:rPr lang="da-DK" sz="2000" dirty="0"/>
              <a:t>=“</a:t>
            </a:r>
            <a:r>
              <a:rPr lang="da-DK" sz="2000" dirty="0" err="1"/>
              <a:t>Al_incoherent,Al_powder</a:t>
            </a:r>
            <a:r>
              <a:rPr lang="da-DK" sz="2000" dirty="0"/>
              <a:t>”)</a:t>
            </a:r>
            <a:br>
              <a:rPr lang="da-DK" sz="2000" dirty="0"/>
            </a:br>
            <a:r>
              <a:rPr lang="da-DK" sz="2000" dirty="0"/>
              <a:t>AT (0,0,0) ABSOLUTE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46989ADF-A787-FD4F-B96D-97F5BE3C58E3}"/>
              </a:ext>
            </a:extLst>
          </p:cNvPr>
          <p:cNvSpPr/>
          <p:nvPr/>
        </p:nvSpPr>
        <p:spPr>
          <a:xfrm>
            <a:off x="5019039" y="2776899"/>
            <a:ext cx="3409141" cy="2761547"/>
          </a:xfrm>
          <a:custGeom>
            <a:avLst/>
            <a:gdLst>
              <a:gd name="connsiteX0" fmla="*/ 0 w 3781057"/>
              <a:gd name="connsiteY0" fmla="*/ 514984 h 2944622"/>
              <a:gd name="connsiteX1" fmla="*/ 1320800 w 3781057"/>
              <a:gd name="connsiteY1" fmla="*/ 189864 h 2944622"/>
              <a:gd name="connsiteX2" fmla="*/ 3393440 w 3781057"/>
              <a:gd name="connsiteY2" fmla="*/ 169544 h 2944622"/>
              <a:gd name="connsiteX3" fmla="*/ 3698240 w 3781057"/>
              <a:gd name="connsiteY3" fmla="*/ 2374264 h 2944622"/>
              <a:gd name="connsiteX4" fmla="*/ 2397760 w 3781057"/>
              <a:gd name="connsiteY4" fmla="*/ 2943224 h 2944622"/>
              <a:gd name="connsiteX5" fmla="*/ 1686560 w 3781057"/>
              <a:gd name="connsiteY5" fmla="*/ 2546984 h 2944622"/>
              <a:gd name="connsiteX6" fmla="*/ 1686560 w 3781057"/>
              <a:gd name="connsiteY6" fmla="*/ 2546984 h 2944622"/>
              <a:gd name="connsiteX0" fmla="*/ 0 w 3801085"/>
              <a:gd name="connsiteY0" fmla="*/ 564990 h 2994628"/>
              <a:gd name="connsiteX1" fmla="*/ 822960 w 3801085"/>
              <a:gd name="connsiteY1" fmla="*/ 117950 h 2994628"/>
              <a:gd name="connsiteX2" fmla="*/ 3393440 w 3801085"/>
              <a:gd name="connsiteY2" fmla="*/ 219550 h 2994628"/>
              <a:gd name="connsiteX3" fmla="*/ 3698240 w 3801085"/>
              <a:gd name="connsiteY3" fmla="*/ 2424270 h 2994628"/>
              <a:gd name="connsiteX4" fmla="*/ 2397760 w 3801085"/>
              <a:gd name="connsiteY4" fmla="*/ 2993230 h 2994628"/>
              <a:gd name="connsiteX5" fmla="*/ 1686560 w 3801085"/>
              <a:gd name="connsiteY5" fmla="*/ 2596990 h 2994628"/>
              <a:gd name="connsiteX6" fmla="*/ 1686560 w 3801085"/>
              <a:gd name="connsiteY6" fmla="*/ 2596990 h 2994628"/>
              <a:gd name="connsiteX0" fmla="*/ 0 w 3801085"/>
              <a:gd name="connsiteY0" fmla="*/ 564990 h 2994628"/>
              <a:gd name="connsiteX1" fmla="*/ 822960 w 3801085"/>
              <a:gd name="connsiteY1" fmla="*/ 117950 h 2994628"/>
              <a:gd name="connsiteX2" fmla="*/ 3393440 w 3801085"/>
              <a:gd name="connsiteY2" fmla="*/ 219550 h 2994628"/>
              <a:gd name="connsiteX3" fmla="*/ 3698240 w 3801085"/>
              <a:gd name="connsiteY3" fmla="*/ 2424270 h 2994628"/>
              <a:gd name="connsiteX4" fmla="*/ 2397760 w 3801085"/>
              <a:gd name="connsiteY4" fmla="*/ 2993230 h 2994628"/>
              <a:gd name="connsiteX5" fmla="*/ 1686560 w 3801085"/>
              <a:gd name="connsiteY5" fmla="*/ 2596990 h 2994628"/>
              <a:gd name="connsiteX6" fmla="*/ 1686560 w 3801085"/>
              <a:gd name="connsiteY6" fmla="*/ 2596990 h 2994628"/>
              <a:gd name="connsiteX0" fmla="*/ 0 w 3798853"/>
              <a:gd name="connsiteY0" fmla="*/ 508003 h 2937641"/>
              <a:gd name="connsiteX1" fmla="*/ 873760 w 3798853"/>
              <a:gd name="connsiteY1" fmla="*/ 203203 h 2937641"/>
              <a:gd name="connsiteX2" fmla="*/ 3393440 w 3798853"/>
              <a:gd name="connsiteY2" fmla="*/ 162563 h 2937641"/>
              <a:gd name="connsiteX3" fmla="*/ 3698240 w 3798853"/>
              <a:gd name="connsiteY3" fmla="*/ 2367283 h 2937641"/>
              <a:gd name="connsiteX4" fmla="*/ 2397760 w 3798853"/>
              <a:gd name="connsiteY4" fmla="*/ 2936243 h 2937641"/>
              <a:gd name="connsiteX5" fmla="*/ 1686560 w 3798853"/>
              <a:gd name="connsiteY5" fmla="*/ 2540003 h 2937641"/>
              <a:gd name="connsiteX6" fmla="*/ 1686560 w 3798853"/>
              <a:gd name="connsiteY6" fmla="*/ 2540003 h 2937641"/>
              <a:gd name="connsiteX0" fmla="*/ 0 w 3747790"/>
              <a:gd name="connsiteY0" fmla="*/ 331561 h 2761199"/>
              <a:gd name="connsiteX1" fmla="*/ 873760 w 3747790"/>
              <a:gd name="connsiteY1" fmla="*/ 26761 h 2761199"/>
              <a:gd name="connsiteX2" fmla="*/ 3220720 w 3747790"/>
              <a:gd name="connsiteY2" fmla="*/ 260441 h 2761199"/>
              <a:gd name="connsiteX3" fmla="*/ 3698240 w 3747790"/>
              <a:gd name="connsiteY3" fmla="*/ 2190841 h 2761199"/>
              <a:gd name="connsiteX4" fmla="*/ 2397760 w 3747790"/>
              <a:gd name="connsiteY4" fmla="*/ 2759801 h 2761199"/>
              <a:gd name="connsiteX5" fmla="*/ 1686560 w 3747790"/>
              <a:gd name="connsiteY5" fmla="*/ 2363561 h 2761199"/>
              <a:gd name="connsiteX6" fmla="*/ 1686560 w 3747790"/>
              <a:gd name="connsiteY6" fmla="*/ 2363561 h 2761199"/>
              <a:gd name="connsiteX0" fmla="*/ 0 w 3409141"/>
              <a:gd name="connsiteY0" fmla="*/ 332060 h 2761547"/>
              <a:gd name="connsiteX1" fmla="*/ 873760 w 3409141"/>
              <a:gd name="connsiteY1" fmla="*/ 27260 h 2761547"/>
              <a:gd name="connsiteX2" fmla="*/ 3220720 w 3409141"/>
              <a:gd name="connsiteY2" fmla="*/ 260940 h 2761547"/>
              <a:gd name="connsiteX3" fmla="*/ 3169920 w 3409141"/>
              <a:gd name="connsiteY3" fmla="*/ 2201500 h 2761547"/>
              <a:gd name="connsiteX4" fmla="*/ 2397760 w 3409141"/>
              <a:gd name="connsiteY4" fmla="*/ 2760300 h 2761547"/>
              <a:gd name="connsiteX5" fmla="*/ 1686560 w 3409141"/>
              <a:gd name="connsiteY5" fmla="*/ 2364060 h 2761547"/>
              <a:gd name="connsiteX6" fmla="*/ 1686560 w 3409141"/>
              <a:gd name="connsiteY6" fmla="*/ 2364060 h 2761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09141" h="2761547">
                <a:moveTo>
                  <a:pt x="0" y="332060"/>
                </a:moveTo>
                <a:cubicBezTo>
                  <a:pt x="93133" y="-25234"/>
                  <a:pt x="336973" y="39113"/>
                  <a:pt x="873760" y="27260"/>
                </a:cubicBezTo>
                <a:cubicBezTo>
                  <a:pt x="1410547" y="15407"/>
                  <a:pt x="2838027" y="-101433"/>
                  <a:pt x="3220720" y="260940"/>
                </a:cubicBezTo>
                <a:cubicBezTo>
                  <a:pt x="3603413" y="623313"/>
                  <a:pt x="3307080" y="1784940"/>
                  <a:pt x="3169920" y="2201500"/>
                </a:cubicBezTo>
                <a:cubicBezTo>
                  <a:pt x="3032760" y="2618060"/>
                  <a:pt x="2644987" y="2733207"/>
                  <a:pt x="2397760" y="2760300"/>
                </a:cubicBezTo>
                <a:cubicBezTo>
                  <a:pt x="2150533" y="2787393"/>
                  <a:pt x="1686560" y="2364060"/>
                  <a:pt x="1686560" y="2364060"/>
                </a:cubicBezTo>
                <a:lnTo>
                  <a:pt x="1686560" y="2364060"/>
                </a:lnTo>
              </a:path>
            </a:pathLst>
          </a:custGeom>
          <a:noFill/>
          <a:ln w="25400" cap="flat">
            <a:solidFill>
              <a:schemeClr val="accent1"/>
            </a:solidFill>
            <a:prstDash val="solid"/>
            <a:round/>
            <a:headEnd type="oval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7CC72404-AB6C-154A-867A-E13F5B1622A9}"/>
              </a:ext>
            </a:extLst>
          </p:cNvPr>
          <p:cNvSpPr/>
          <p:nvPr/>
        </p:nvSpPr>
        <p:spPr>
          <a:xfrm>
            <a:off x="1603161" y="1464108"/>
            <a:ext cx="3700359" cy="4441730"/>
          </a:xfrm>
          <a:custGeom>
            <a:avLst/>
            <a:gdLst>
              <a:gd name="connsiteX0" fmla="*/ 3080026 w 3643623"/>
              <a:gd name="connsiteY0" fmla="*/ 521725 h 4930097"/>
              <a:gd name="connsiteX1" fmla="*/ 3080026 w 3643623"/>
              <a:gd name="connsiteY1" fmla="*/ 298205 h 4930097"/>
              <a:gd name="connsiteX2" fmla="*/ 611146 w 3643623"/>
              <a:gd name="connsiteY2" fmla="*/ 298205 h 4930097"/>
              <a:gd name="connsiteX3" fmla="*/ 194586 w 3643623"/>
              <a:gd name="connsiteY3" fmla="*/ 4209805 h 4930097"/>
              <a:gd name="connsiteX4" fmla="*/ 3242586 w 3643623"/>
              <a:gd name="connsiteY4" fmla="*/ 4910845 h 4930097"/>
              <a:gd name="connsiteX5" fmla="*/ 3608346 w 3643623"/>
              <a:gd name="connsiteY5" fmla="*/ 3925325 h 4930097"/>
              <a:gd name="connsiteX6" fmla="*/ 3608346 w 3643623"/>
              <a:gd name="connsiteY6" fmla="*/ 3925325 h 4930097"/>
              <a:gd name="connsiteX0" fmla="*/ 3057241 w 3620838"/>
              <a:gd name="connsiteY0" fmla="*/ 547600 h 4955972"/>
              <a:gd name="connsiteX1" fmla="*/ 2315561 w 3620838"/>
              <a:gd name="connsiteY1" fmla="*/ 252960 h 4955972"/>
              <a:gd name="connsiteX2" fmla="*/ 588361 w 3620838"/>
              <a:gd name="connsiteY2" fmla="*/ 324080 h 4955972"/>
              <a:gd name="connsiteX3" fmla="*/ 171801 w 3620838"/>
              <a:gd name="connsiteY3" fmla="*/ 4235680 h 4955972"/>
              <a:gd name="connsiteX4" fmla="*/ 3219801 w 3620838"/>
              <a:gd name="connsiteY4" fmla="*/ 4936720 h 4955972"/>
              <a:gd name="connsiteX5" fmla="*/ 3585561 w 3620838"/>
              <a:gd name="connsiteY5" fmla="*/ 3951200 h 4955972"/>
              <a:gd name="connsiteX6" fmla="*/ 3585561 w 3620838"/>
              <a:gd name="connsiteY6" fmla="*/ 3951200 h 4955972"/>
              <a:gd name="connsiteX0" fmla="*/ 3228030 w 3791627"/>
              <a:gd name="connsiteY0" fmla="*/ 298244 h 4700232"/>
              <a:gd name="connsiteX1" fmla="*/ 2486350 w 3791627"/>
              <a:gd name="connsiteY1" fmla="*/ 3604 h 4700232"/>
              <a:gd name="connsiteX2" fmla="*/ 312110 w 3791627"/>
              <a:gd name="connsiteY2" fmla="*/ 511604 h 4700232"/>
              <a:gd name="connsiteX3" fmla="*/ 342590 w 3791627"/>
              <a:gd name="connsiteY3" fmla="*/ 3986324 h 4700232"/>
              <a:gd name="connsiteX4" fmla="*/ 3390590 w 3791627"/>
              <a:gd name="connsiteY4" fmla="*/ 4687364 h 4700232"/>
              <a:gd name="connsiteX5" fmla="*/ 3756350 w 3791627"/>
              <a:gd name="connsiteY5" fmla="*/ 3701844 h 4700232"/>
              <a:gd name="connsiteX6" fmla="*/ 3756350 w 3791627"/>
              <a:gd name="connsiteY6" fmla="*/ 3701844 h 4700232"/>
              <a:gd name="connsiteX0" fmla="*/ 3228030 w 3791627"/>
              <a:gd name="connsiteY0" fmla="*/ 301429 h 4703417"/>
              <a:gd name="connsiteX1" fmla="*/ 2486350 w 3791627"/>
              <a:gd name="connsiteY1" fmla="*/ 6789 h 4703417"/>
              <a:gd name="connsiteX2" fmla="*/ 312110 w 3791627"/>
              <a:gd name="connsiteY2" fmla="*/ 514789 h 4703417"/>
              <a:gd name="connsiteX3" fmla="*/ 342590 w 3791627"/>
              <a:gd name="connsiteY3" fmla="*/ 3989509 h 4703417"/>
              <a:gd name="connsiteX4" fmla="*/ 3390590 w 3791627"/>
              <a:gd name="connsiteY4" fmla="*/ 4690549 h 4703417"/>
              <a:gd name="connsiteX5" fmla="*/ 3756350 w 3791627"/>
              <a:gd name="connsiteY5" fmla="*/ 3705029 h 4703417"/>
              <a:gd name="connsiteX6" fmla="*/ 3756350 w 3791627"/>
              <a:gd name="connsiteY6" fmla="*/ 3705029 h 4703417"/>
              <a:gd name="connsiteX0" fmla="*/ 3196266 w 3759863"/>
              <a:gd name="connsiteY0" fmla="*/ 282144 h 4684132"/>
              <a:gd name="connsiteX1" fmla="*/ 1895786 w 3759863"/>
              <a:gd name="connsiteY1" fmla="*/ 7824 h 4684132"/>
              <a:gd name="connsiteX2" fmla="*/ 280346 w 3759863"/>
              <a:gd name="connsiteY2" fmla="*/ 495504 h 4684132"/>
              <a:gd name="connsiteX3" fmla="*/ 310826 w 3759863"/>
              <a:gd name="connsiteY3" fmla="*/ 3970224 h 4684132"/>
              <a:gd name="connsiteX4" fmla="*/ 3358826 w 3759863"/>
              <a:gd name="connsiteY4" fmla="*/ 4671264 h 4684132"/>
              <a:gd name="connsiteX5" fmla="*/ 3724586 w 3759863"/>
              <a:gd name="connsiteY5" fmla="*/ 3685744 h 4684132"/>
              <a:gd name="connsiteX6" fmla="*/ 3724586 w 3759863"/>
              <a:gd name="connsiteY6" fmla="*/ 3685744 h 4684132"/>
              <a:gd name="connsiteX0" fmla="*/ 3196266 w 3759863"/>
              <a:gd name="connsiteY0" fmla="*/ 305973 h 4707961"/>
              <a:gd name="connsiteX1" fmla="*/ 1895786 w 3759863"/>
              <a:gd name="connsiteY1" fmla="*/ 31653 h 4707961"/>
              <a:gd name="connsiteX2" fmla="*/ 280346 w 3759863"/>
              <a:gd name="connsiteY2" fmla="*/ 519333 h 4707961"/>
              <a:gd name="connsiteX3" fmla="*/ 310826 w 3759863"/>
              <a:gd name="connsiteY3" fmla="*/ 3994053 h 4707961"/>
              <a:gd name="connsiteX4" fmla="*/ 3358826 w 3759863"/>
              <a:gd name="connsiteY4" fmla="*/ 4695093 h 4707961"/>
              <a:gd name="connsiteX5" fmla="*/ 3724586 w 3759863"/>
              <a:gd name="connsiteY5" fmla="*/ 3709573 h 4707961"/>
              <a:gd name="connsiteX6" fmla="*/ 3724586 w 3759863"/>
              <a:gd name="connsiteY6" fmla="*/ 3709573 h 4707961"/>
              <a:gd name="connsiteX0" fmla="*/ 3196266 w 3759863"/>
              <a:gd name="connsiteY0" fmla="*/ 283412 h 4685400"/>
              <a:gd name="connsiteX1" fmla="*/ 1895786 w 3759863"/>
              <a:gd name="connsiteY1" fmla="*/ 9092 h 4685400"/>
              <a:gd name="connsiteX2" fmla="*/ 280346 w 3759863"/>
              <a:gd name="connsiteY2" fmla="*/ 496772 h 4685400"/>
              <a:gd name="connsiteX3" fmla="*/ 310826 w 3759863"/>
              <a:gd name="connsiteY3" fmla="*/ 3971492 h 4685400"/>
              <a:gd name="connsiteX4" fmla="*/ 3358826 w 3759863"/>
              <a:gd name="connsiteY4" fmla="*/ 4672532 h 4685400"/>
              <a:gd name="connsiteX5" fmla="*/ 3724586 w 3759863"/>
              <a:gd name="connsiteY5" fmla="*/ 3687012 h 4685400"/>
              <a:gd name="connsiteX6" fmla="*/ 3724586 w 3759863"/>
              <a:gd name="connsiteY6" fmla="*/ 3687012 h 4685400"/>
              <a:gd name="connsiteX0" fmla="*/ 3172039 w 3700359"/>
              <a:gd name="connsiteY0" fmla="*/ 283412 h 4441730"/>
              <a:gd name="connsiteX1" fmla="*/ 1871559 w 3700359"/>
              <a:gd name="connsiteY1" fmla="*/ 9092 h 4441730"/>
              <a:gd name="connsiteX2" fmla="*/ 256119 w 3700359"/>
              <a:gd name="connsiteY2" fmla="*/ 496772 h 4441730"/>
              <a:gd name="connsiteX3" fmla="*/ 286599 w 3700359"/>
              <a:gd name="connsiteY3" fmla="*/ 3971492 h 4441730"/>
              <a:gd name="connsiteX4" fmla="*/ 2978999 w 3700359"/>
              <a:gd name="connsiteY4" fmla="*/ 4377892 h 4441730"/>
              <a:gd name="connsiteX5" fmla="*/ 3700359 w 3700359"/>
              <a:gd name="connsiteY5" fmla="*/ 3687012 h 4441730"/>
              <a:gd name="connsiteX6" fmla="*/ 3700359 w 3700359"/>
              <a:gd name="connsiteY6" fmla="*/ 3687012 h 4441730"/>
              <a:gd name="connsiteX0" fmla="*/ 3172039 w 3700359"/>
              <a:gd name="connsiteY0" fmla="*/ 283412 h 4441730"/>
              <a:gd name="connsiteX1" fmla="*/ 1871559 w 3700359"/>
              <a:gd name="connsiteY1" fmla="*/ 9092 h 4441730"/>
              <a:gd name="connsiteX2" fmla="*/ 256119 w 3700359"/>
              <a:gd name="connsiteY2" fmla="*/ 496772 h 4441730"/>
              <a:gd name="connsiteX3" fmla="*/ 286599 w 3700359"/>
              <a:gd name="connsiteY3" fmla="*/ 3971492 h 4441730"/>
              <a:gd name="connsiteX4" fmla="*/ 2978999 w 3700359"/>
              <a:gd name="connsiteY4" fmla="*/ 4377892 h 4441730"/>
              <a:gd name="connsiteX5" fmla="*/ 3700359 w 3700359"/>
              <a:gd name="connsiteY5" fmla="*/ 3687012 h 4441730"/>
              <a:gd name="connsiteX6" fmla="*/ 3700359 w 3700359"/>
              <a:gd name="connsiteY6" fmla="*/ 3687012 h 444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00359" h="4441730">
                <a:moveTo>
                  <a:pt x="3172039" y="283412"/>
                </a:moveTo>
                <a:cubicBezTo>
                  <a:pt x="3154259" y="58198"/>
                  <a:pt x="2357546" y="-16308"/>
                  <a:pt x="1871559" y="9092"/>
                </a:cubicBezTo>
                <a:cubicBezTo>
                  <a:pt x="1385572" y="34492"/>
                  <a:pt x="520279" y="-163628"/>
                  <a:pt x="256119" y="496772"/>
                </a:cubicBezTo>
                <a:cubicBezTo>
                  <a:pt x="-8041" y="1157172"/>
                  <a:pt x="-167214" y="3324639"/>
                  <a:pt x="286599" y="3971492"/>
                </a:cubicBezTo>
                <a:cubicBezTo>
                  <a:pt x="740412" y="4618345"/>
                  <a:pt x="2410039" y="4425305"/>
                  <a:pt x="2978999" y="4377892"/>
                </a:cubicBezTo>
                <a:cubicBezTo>
                  <a:pt x="3547959" y="4330479"/>
                  <a:pt x="3691892" y="3964719"/>
                  <a:pt x="3700359" y="3687012"/>
                </a:cubicBezTo>
                <a:lnTo>
                  <a:pt x="3700359" y="3687012"/>
                </a:lnTo>
              </a:path>
            </a:pathLst>
          </a:custGeom>
          <a:noFill/>
          <a:ln w="25400" cap="flat">
            <a:solidFill>
              <a:schemeClr val="accent1"/>
            </a:solidFill>
            <a:prstDash val="solid"/>
            <a:round/>
            <a:headEnd type="oval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45418B-937B-B046-A908-EAD77942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530" y="1794510"/>
            <a:ext cx="3302000" cy="850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AA8E18D-822C-994F-962D-A95477367BB1}"/>
              </a:ext>
            </a:extLst>
          </p:cNvPr>
          <p:cNvSpPr/>
          <p:nvPr/>
        </p:nvSpPr>
        <p:spPr>
          <a:xfrm>
            <a:off x="5019039" y="5948073"/>
            <a:ext cx="63113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2000" dirty="0" err="1"/>
              <a:t>my</a:t>
            </a:r>
            <a:r>
              <a:rPr lang="da-DK" sz="2000" dirty="0"/>
              <a:t> [1/m] = </a:t>
            </a:r>
            <a:r>
              <a:rPr lang="da-DK" sz="2000" dirty="0" err="1"/>
              <a:t>cross</a:t>
            </a:r>
            <a:r>
              <a:rPr lang="da-DK" sz="2000" dirty="0"/>
              <a:t> </a:t>
            </a:r>
            <a:r>
              <a:rPr lang="da-DK" sz="2000" dirty="0" err="1"/>
              <a:t>section</a:t>
            </a:r>
            <a:r>
              <a:rPr lang="da-DK" sz="2000" dirty="0"/>
              <a:t> per unit </a:t>
            </a:r>
            <a:r>
              <a:rPr lang="da-DK" sz="2000" dirty="0" err="1"/>
              <a:t>cell</a:t>
            </a:r>
            <a:r>
              <a:rPr lang="da-DK" sz="2000" dirty="0"/>
              <a:t> / unit </a:t>
            </a:r>
            <a:r>
              <a:rPr lang="da-DK" sz="2000" dirty="0" err="1"/>
              <a:t>cell</a:t>
            </a:r>
            <a:r>
              <a:rPr lang="da-DK" sz="2000" dirty="0"/>
              <a:t> </a:t>
            </a:r>
            <a:r>
              <a:rPr lang="da-DK" sz="2000" dirty="0" err="1"/>
              <a:t>volume</a:t>
            </a:r>
            <a:endParaRPr lang="da-DK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D8382F-40A3-1644-B5F0-01ECB1E14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9398" y="3281680"/>
            <a:ext cx="3177228" cy="104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389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DE98F89-404A-174B-8D29-B579F6636B7B}"/>
              </a:ext>
            </a:extLst>
          </p:cNvPr>
          <p:cNvGrpSpPr/>
          <p:nvPr/>
        </p:nvGrpSpPr>
        <p:grpSpPr>
          <a:xfrm>
            <a:off x="8637439" y="3359243"/>
            <a:ext cx="2330469" cy="2330469"/>
            <a:chOff x="8637439" y="3359243"/>
            <a:chExt cx="2330469" cy="233046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FDA4D56-BE4E-8D4C-AEA2-1F1F9AD385DC}"/>
                </a:ext>
              </a:extLst>
            </p:cNvPr>
            <p:cNvSpPr/>
            <p:nvPr/>
          </p:nvSpPr>
          <p:spPr>
            <a:xfrm>
              <a:off x="8637439" y="3359243"/>
              <a:ext cx="2330469" cy="2330469"/>
            </a:xfrm>
            <a:prstGeom prst="ellipse">
              <a:avLst/>
            </a:prstGeom>
            <a:solidFill>
              <a:srgbClr val="980B0F"/>
            </a:solidFill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6799" tIns="46799" rIns="46799" bIns="4679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a-DK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CA054F-D18C-6342-90CE-E06A7CF414B6}"/>
                </a:ext>
              </a:extLst>
            </p:cNvPr>
            <p:cNvSpPr txBox="1"/>
            <p:nvPr/>
          </p:nvSpPr>
          <p:spPr>
            <a:xfrm>
              <a:off x="8874092" y="4524477"/>
              <a:ext cx="1752788" cy="730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a-DK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Vanadium</a:t>
              </a:r>
              <a:br>
                <a:rPr kumimoji="0" lang="da-DK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</a:br>
              <a:r>
                <a:rPr kumimoji="0" lang="da-DK" sz="20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priority</a:t>
              </a:r>
              <a:r>
                <a:rPr kumimoji="0" lang="da-DK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 = 5.1</a:t>
              </a:r>
            </a:p>
          </p:txBody>
        </p:sp>
      </p:grpSp>
      <p:sp>
        <p:nvSpPr>
          <p:cNvPr id="254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dirty="0"/>
              <a:t>Union </a:t>
            </a:r>
            <a:r>
              <a:rPr lang="da-DK" dirty="0" err="1"/>
              <a:t>concepts</a:t>
            </a:r>
            <a:r>
              <a:rPr lang="da-DK" dirty="0"/>
              <a:t>: </a:t>
            </a:r>
            <a:r>
              <a:rPr lang="da-DK" dirty="0" err="1"/>
              <a:t>Priority</a:t>
            </a:r>
            <a:r>
              <a:rPr lang="da-DK" dirty="0"/>
              <a:t> </a:t>
            </a:r>
            <a:endParaRPr dirty="0"/>
          </a:p>
        </p:txBody>
      </p:sp>
      <p:sp>
        <p:nvSpPr>
          <p:cNvPr id="255" name="Body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dirty="0" err="1"/>
              <a:t>Priority</a:t>
            </a:r>
            <a:r>
              <a:rPr lang="da-DK" dirty="0"/>
              <a:t> to handle overlapping </a:t>
            </a:r>
            <a:r>
              <a:rPr lang="da-DK" dirty="0" err="1"/>
              <a:t>geometries</a:t>
            </a:r>
            <a:endParaRPr lang="da-DK" dirty="0"/>
          </a:p>
          <a:p>
            <a:r>
              <a:rPr lang="da-DK" dirty="0"/>
              <a:t>The </a:t>
            </a:r>
            <a:r>
              <a:rPr lang="da-DK" dirty="0" err="1"/>
              <a:t>highest</a:t>
            </a:r>
            <a:r>
              <a:rPr lang="da-DK" dirty="0"/>
              <a:t> </a:t>
            </a:r>
            <a:r>
              <a:rPr lang="da-DK" dirty="0" err="1"/>
              <a:t>priority</a:t>
            </a:r>
            <a:r>
              <a:rPr lang="da-DK" dirty="0"/>
              <a:t> is </a:t>
            </a:r>
            <a:r>
              <a:rPr lang="da-DK" dirty="0" err="1"/>
              <a:t>simulated</a:t>
            </a:r>
            <a:r>
              <a:rPr lang="da-DK" dirty="0"/>
              <a:t> in regions </a:t>
            </a:r>
            <a:r>
              <a:rPr lang="da-DK" dirty="0" err="1"/>
              <a:t>where</a:t>
            </a:r>
            <a:r>
              <a:rPr lang="da-DK" dirty="0"/>
              <a:t> more </a:t>
            </a:r>
            <a:r>
              <a:rPr lang="da-DK" dirty="0" err="1"/>
              <a:t>are</a:t>
            </a:r>
            <a:r>
              <a:rPr lang="da-DK" dirty="0"/>
              <a:t> overlapping</a:t>
            </a:r>
            <a:endParaRPr dirty="0"/>
          </a:p>
        </p:txBody>
      </p:sp>
      <p:sp>
        <p:nvSpPr>
          <p:cNvPr id="2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57" name="Rectangle"/>
          <p:cNvSpPr txBox="1"/>
          <p:nvPr/>
        </p:nvSpPr>
        <p:spPr>
          <a:xfrm>
            <a:off x="6702400" y="1706398"/>
            <a:ext cx="4410177" cy="45468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198000" indent="-198000">
              <a:spcBef>
                <a:spcPts val="400"/>
              </a:spcBef>
              <a:buSzPct val="100000"/>
              <a:buChar char="•"/>
              <a:defRPr sz="1800"/>
            </a:pPr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10E2BEA-7390-574C-8D79-3D6430877513}"/>
              </a:ext>
            </a:extLst>
          </p:cNvPr>
          <p:cNvGrpSpPr/>
          <p:nvPr/>
        </p:nvGrpSpPr>
        <p:grpSpPr>
          <a:xfrm>
            <a:off x="8637439" y="727450"/>
            <a:ext cx="2330469" cy="2330469"/>
            <a:chOff x="8637439" y="727450"/>
            <a:chExt cx="2330469" cy="233046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881C67-C72F-9D47-80CD-489569E8371F}"/>
                </a:ext>
              </a:extLst>
            </p:cNvPr>
            <p:cNvSpPr/>
            <p:nvPr/>
          </p:nvSpPr>
          <p:spPr>
            <a:xfrm>
              <a:off x="8637439" y="727450"/>
              <a:ext cx="2330469" cy="2330469"/>
            </a:xfrm>
            <a:prstGeom prst="ellipse">
              <a:avLst/>
            </a:prstGeom>
            <a:solidFill>
              <a:srgbClr val="0097CD"/>
            </a:solidFill>
            <a:ln w="25400" cap="flat">
              <a:solidFill>
                <a:schemeClr val="bg2">
                  <a:lumMod val="75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6799" tIns="46799" rIns="46799" bIns="4679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a-DK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3FEE3B-876F-3A42-B6F8-D48FB9D95BD9}"/>
                </a:ext>
              </a:extLst>
            </p:cNvPr>
            <p:cNvSpPr txBox="1"/>
            <p:nvPr/>
          </p:nvSpPr>
          <p:spPr>
            <a:xfrm>
              <a:off x="8926279" y="1184022"/>
              <a:ext cx="1752788" cy="730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a-DK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Aluminium</a:t>
              </a:r>
              <a:br>
                <a:rPr kumimoji="0" lang="da-DK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</a:br>
              <a:r>
                <a:rPr kumimoji="0" lang="da-DK" sz="20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priority</a:t>
              </a:r>
              <a:r>
                <a:rPr kumimoji="0" lang="da-DK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 = 8.2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722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6966E-6 -2.22222E-6 L -4.86966E-6 -0.187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8879</TotalTime>
  <Words>337</Words>
  <Application>Microsoft Macintosh PowerPoint</Application>
  <PresentationFormat>Custom</PresentationFormat>
  <Paragraphs>94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Verdana</vt:lpstr>
      <vt:lpstr>Blank</vt:lpstr>
      <vt:lpstr>McStas Union components</vt:lpstr>
      <vt:lpstr>Multiple scattering</vt:lpstr>
      <vt:lpstr>Multiple scattering</vt:lpstr>
      <vt:lpstr>Concentric keyword in McStas</vt:lpstr>
      <vt:lpstr>Concentric keyword in McStas</vt:lpstr>
      <vt:lpstr>Union introduction</vt:lpstr>
      <vt:lpstr>Union overview</vt:lpstr>
      <vt:lpstr>Union process syntax</vt:lpstr>
      <vt:lpstr>Union concepts: Priority </vt:lpstr>
      <vt:lpstr>Union concepts: Priority </vt:lpstr>
      <vt:lpstr>Union concepts: Syntax</vt:lpstr>
      <vt:lpstr>Union concepts: Syntax</vt:lpstr>
      <vt:lpstr>Union concepts: Syntax</vt:lpstr>
      <vt:lpstr>Union concepts: Syntax</vt:lpstr>
      <vt:lpstr>Exercise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McStas introduction</dc:title>
  <cp:lastModifiedBy>Microsoft Office User</cp:lastModifiedBy>
  <cp:revision>52</cp:revision>
  <dcterms:modified xsi:type="dcterms:W3CDTF">2019-03-21T14:55:24Z</dcterms:modified>
</cp:coreProperties>
</file>