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tif"/><Relationship Id="rId8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image.png" descr="imag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61" name="logoill.pdf" descr="logoill.pdf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image.png" descr="image.pn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8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8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92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86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87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" name="image.png" descr="image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93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0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0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0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Picture Placeholder 9"/>
          <p:cNvSpPr/>
          <p:nvPr>
            <p:ph type="pic" sz="quarter" idx="13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0" name="Picture Placeholder 11"/>
          <p:cNvSpPr/>
          <p:nvPr>
            <p:ph type="pic" sz="quarter" idx="14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1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1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1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6" name="image.png" descr="image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2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3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Picture Placeholder 9"/>
          <p:cNvSpPr/>
          <p:nvPr>
            <p:ph type="pic" sz="quarter" idx="13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7" name="Picture Placeholder 11"/>
          <p:cNvSpPr/>
          <p:nvPr>
            <p:ph type="pic" sz="quarter" idx="14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9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146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140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41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2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3" name="image.png" descr="imag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4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5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4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5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6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62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Text Placeholder 18"/>
          <p:cNvSpPr/>
          <p:nvPr>
            <p:ph type="body" sz="quarter" idx="13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4" name="Text Placeholder 22"/>
          <p:cNvSpPr/>
          <p:nvPr>
            <p:ph type="body" sz="quarter" idx="14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5" name="Picture Placeholder 8"/>
          <p:cNvSpPr/>
          <p:nvPr>
            <p:ph type="pic" sz="quarter" idx="15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6" name="Picture Placeholder 8"/>
          <p:cNvSpPr/>
          <p:nvPr>
            <p:ph type="pic" sz="quarter" idx="16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7" name="Picture Placeholder 8"/>
          <p:cNvSpPr/>
          <p:nvPr>
            <p:ph type="pic" sz="quarter" idx="17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csns_logo.png" descr="csn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8296" y="209563"/>
            <a:ext cx="365040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7" name="Group"/>
          <p:cNvGrpSpPr/>
          <p:nvPr/>
        </p:nvGrpSpPr>
        <p:grpSpPr>
          <a:xfrm>
            <a:off x="3113296" y="252000"/>
            <a:ext cx="690137" cy="720459"/>
            <a:chOff x="0" y="0"/>
            <a:chExt cx="690135" cy="720458"/>
          </a:xfrm>
        </p:grpSpPr>
        <p:sp>
          <p:nvSpPr>
            <p:cNvPr id="171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72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3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image.png" descr="image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8" name="2019 CSN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defRPr b="1" i="1" sz="1400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8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8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9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9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9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6" name="image.png" descr="image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0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1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22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22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 flipH="1" rot="10800000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"/>
          <p:cNvGrpSpPr/>
          <p:nvPr/>
        </p:nvGrpSpPr>
        <p:grpSpPr>
          <a:xfrm>
            <a:off x="7638504" y="2159149"/>
            <a:ext cx="4400352" cy="2273301"/>
            <a:chOff x="0" y="0"/>
            <a:chExt cx="4400351" cy="2273300"/>
          </a:xfrm>
        </p:grpSpPr>
        <p:pic>
          <p:nvPicPr>
            <p:cNvPr id="227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1659" t="0" r="0" b="0"/>
            <a:stretch>
              <a:fillRect/>
            </a:stretch>
          </p:blipFill>
          <p:spPr>
            <a:xfrm>
              <a:off x="0" y="1193800"/>
              <a:ext cx="4400352" cy="1079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71750" b="0"/>
            <a:stretch>
              <a:fillRect/>
            </a:stretch>
          </p:blipFill>
          <p:spPr>
            <a:xfrm>
              <a:off x="1290835" y="0"/>
              <a:ext cx="1818979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6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30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31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image.png" descr="image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5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7" name="2019 CSNS McStas School"/>
          <p:cNvSpPr txBox="1"/>
          <p:nvPr/>
        </p:nvSpPr>
        <p:spPr>
          <a:xfrm>
            <a:off x="7343015" y="5196196"/>
            <a:ext cx="2610681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 defTabSz="585215">
              <a:lnSpc>
                <a:spcPct val="110000"/>
              </a:lnSpc>
              <a:spcBef>
                <a:spcPts val="0"/>
              </a:spcBef>
              <a:defRPr b="1" i="1" sz="2368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0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image.png" descr="image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ingle crystals and pow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 crystals and powders</a:t>
            </a:r>
          </a:p>
        </p:txBody>
      </p:sp>
      <p:sp>
        <p:nvSpPr>
          <p:cNvPr id="247" name="Practical: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Practical:</a:t>
            </a:r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6" name="Group"/>
          <p:cNvGrpSpPr/>
          <p:nvPr/>
        </p:nvGrpSpPr>
        <p:grpSpPr>
          <a:xfrm>
            <a:off x="7920851" y="1105060"/>
            <a:ext cx="982597" cy="1025819"/>
            <a:chOff x="0" y="0"/>
            <a:chExt cx="982595" cy="1025818"/>
          </a:xfrm>
        </p:grpSpPr>
        <p:grpSp>
          <p:nvGrpSpPr>
            <p:cNvPr id="254" name="Group"/>
            <p:cNvGrpSpPr/>
            <p:nvPr/>
          </p:nvGrpSpPr>
          <p:grpSpPr>
            <a:xfrm>
              <a:off x="-1" y="0"/>
              <a:ext cx="982597" cy="847165"/>
              <a:chOff x="0" y="0"/>
              <a:chExt cx="982595" cy="847164"/>
            </a:xfrm>
          </p:grpSpPr>
          <p:pic>
            <p:nvPicPr>
              <p:cNvPr id="249" name="image.png" descr="imag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9866" y="623847"/>
                <a:ext cx="220437" cy="2117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50800" dist="50800" dir="5400000">
                  <a:srgbClr val="000000">
                    <a:alpha val="45030"/>
                  </a:srgbClr>
                </a:outerShdw>
              </a:effectLst>
            </p:spPr>
          </p:pic>
          <p:pic>
            <p:nvPicPr>
              <p:cNvPr id="250" name="image.png" descr="imag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982596" cy="5763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50800" dist="50800" dir="5400000">
                  <a:srgbClr val="000000">
                    <a:alpha val="45030"/>
                  </a:srgbClr>
                </a:outerShdw>
              </a:effectLst>
            </p:spPr>
          </p:pic>
          <p:pic>
            <p:nvPicPr>
              <p:cNvPr id="251" name="image.png" descr="image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65952" y="680036"/>
                <a:ext cx="275185" cy="994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50800" dist="50800" dir="5400000">
                  <a:srgbClr val="000000">
                    <a:alpha val="45030"/>
                  </a:srgbClr>
                </a:outerShdw>
              </a:effectLst>
            </p:spPr>
          </p:pic>
          <p:pic>
            <p:nvPicPr>
              <p:cNvPr id="252" name="image.png" descr="imag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77213" y="612321"/>
                <a:ext cx="172891" cy="2348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3" name="image.png" descr="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612321"/>
                <a:ext cx="161365" cy="2348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55" name="image.png" descr="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91032" y="824112"/>
              <a:ext cx="377479" cy="2017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9" name="TextShape 1"/>
          <p:cNvSpPr txBox="1"/>
          <p:nvPr/>
        </p:nvSpPr>
        <p:spPr>
          <a:xfrm>
            <a:off x="1617587" y="536642"/>
            <a:ext cx="823243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PowderN exercise</a:t>
            </a:r>
          </a:p>
        </p:txBody>
      </p:sp>
      <p:sp>
        <p:nvSpPr>
          <p:cNvPr id="320" name="TextShape 2"/>
          <p:cNvSpPr txBox="1"/>
          <p:nvPr/>
        </p:nvSpPr>
        <p:spPr>
          <a:xfrm>
            <a:off x="1667576" y="1307544"/>
            <a:ext cx="8132456" cy="5061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391499" indent="-2834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i="1" spc="-87" sz="1400"/>
            </a:pPr>
            <a:r>
              <a:t>Let’s use the PSI_DMC instrument as a</a:t>
            </a:r>
            <a:br/>
            <a:r>
              <a:t>starting point. We will now make the simulation randomly choose between two powders.</a:t>
            </a:r>
            <a:endParaRPr spc="0" sz="2800"/>
          </a:p>
          <a:p>
            <a:pPr marL="391499" indent="-283499">
              <a:spcBef>
                <a:spcPts val="1200"/>
              </a:spcBef>
              <a:buClr>
                <a:srgbClr val="000000"/>
              </a:buClr>
              <a:buSzPct val="100000"/>
              <a:buAutoNum type="arabicParenR" startAt="1"/>
              <a:defRPr i="1" spc="-87" sz="1400"/>
            </a:pPr>
            <a:r>
              <a:t>Add another powder in the same spot as  the one already there.</a:t>
            </a:r>
            <a:endParaRPr spc="0" sz="2800"/>
          </a:p>
          <a:p>
            <a:pPr marL="391499" indent="-283499">
              <a:spcBef>
                <a:spcPts val="1200"/>
              </a:spcBef>
              <a:buClr>
                <a:srgbClr val="000000"/>
              </a:buClr>
              <a:buSzPct val="100000"/>
              <a:buAutoNum type="arabicParenR" startAt="1"/>
              <a:defRPr i="1" spc="-87" sz="1400"/>
            </a:pPr>
            <a:r>
              <a:t> Add </a:t>
            </a:r>
            <a:r>
              <a:rPr b="1" i="0">
                <a:solidFill>
                  <a:srgbClr val="55308D"/>
                </a:solidFill>
                <a:latin typeface="Courier New"/>
                <a:ea typeface="Courier New"/>
                <a:cs typeface="Courier New"/>
                <a:sym typeface="Courier New"/>
              </a:rPr>
              <a:t>double r;</a:t>
            </a:r>
            <a:r>
              <a:t> inside the </a:t>
            </a:r>
            <a:r>
              <a:rPr b="1" i="0">
                <a:solidFill>
                  <a:srgbClr val="55308D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t> section of the instrument file.</a:t>
            </a:r>
            <a:endParaRPr spc="0" sz="2800"/>
          </a:p>
          <a:p>
            <a:pPr marL="391499" indent="-283499">
              <a:spcBef>
                <a:spcPts val="1200"/>
              </a:spcBef>
              <a:buClr>
                <a:srgbClr val="000000"/>
              </a:buClr>
              <a:buSzPct val="100000"/>
              <a:buAutoNum type="arabicParenR" startAt="1"/>
              <a:defRPr i="1" spc="-87" sz="1400"/>
            </a:pPr>
            <a:r>
              <a:t>Add an Arm in front of the first one, and add to it an </a:t>
            </a:r>
            <a:r>
              <a:rPr b="1" i="0">
                <a:solidFill>
                  <a:srgbClr val="55308D"/>
                </a:solidFill>
                <a:latin typeface="Courier New"/>
                <a:ea typeface="Courier New"/>
                <a:cs typeface="Courier New"/>
                <a:sym typeface="Courier New"/>
              </a:rPr>
              <a:t>EXTEND</a:t>
            </a:r>
            <a:r>
              <a:t>-block. Add the following code in it: </a:t>
            </a:r>
            <a:r>
              <a:rPr b="1">
                <a:solidFill>
                  <a:srgbClr val="55308D"/>
                </a:solidFill>
                <a:latin typeface="Courier New"/>
                <a:ea typeface="Courier New"/>
                <a:cs typeface="Courier New"/>
                <a:sym typeface="Courier New"/>
              </a:rPr>
              <a:t>r=rand01();</a:t>
            </a:r>
            <a:r>
              <a:t> </a:t>
            </a:r>
            <a:endParaRPr spc="0" sz="2800"/>
          </a:p>
          <a:p>
            <a:pPr marL="391499" indent="-283499">
              <a:spcBef>
                <a:spcPts val="1200"/>
              </a:spcBef>
              <a:buClr>
                <a:srgbClr val="000000"/>
              </a:buClr>
              <a:buSzPct val="100000"/>
              <a:buAutoNum type="arabicParenR" startAt="1"/>
              <a:defRPr i="1" spc="-87" sz="1400"/>
            </a:pPr>
            <a:r>
              <a:t> Now add the following before the AT on the two powders. </a:t>
            </a:r>
            <a:r>
              <a:rPr b="1" i="0">
                <a:solidFill>
                  <a:srgbClr val="55308D"/>
                </a:solidFill>
                <a:latin typeface="Courier New"/>
                <a:ea typeface="Courier New"/>
                <a:cs typeface="Courier New"/>
                <a:sym typeface="Courier New"/>
              </a:rPr>
              <a:t>WHEN(r&lt;0.5)</a:t>
            </a:r>
            <a:r>
              <a:t> and </a:t>
            </a:r>
            <a:r>
              <a:rPr b="1" i="0">
                <a:solidFill>
                  <a:srgbClr val="55308D"/>
                </a:solidFill>
                <a:latin typeface="Courier New"/>
                <a:ea typeface="Courier New"/>
                <a:cs typeface="Courier New"/>
                <a:sym typeface="Courier New"/>
              </a:rPr>
              <a:t>WHEN(r&gt;0.5)</a:t>
            </a:r>
            <a:r>
              <a:t> respectively.</a:t>
            </a:r>
            <a:endParaRPr spc="0" sz="2800"/>
          </a:p>
          <a:p>
            <a:pPr marL="391499" indent="-283499">
              <a:spcBef>
                <a:spcPts val="1200"/>
              </a:spcBef>
              <a:buClr>
                <a:srgbClr val="000000"/>
              </a:buClr>
              <a:buSzPct val="100000"/>
              <a:buAutoNum type="arabicParenR" startAt="1"/>
              <a:defRPr i="1" spc="-87" sz="1400"/>
            </a:pPr>
            <a:r>
              <a:t> Run the instrument again – Do you get what you expect?</a:t>
            </a:r>
            <a:endParaRPr spc="0" sz="2800"/>
          </a:p>
          <a:p>
            <a:pPr marL="391499" indent="-283499">
              <a:spcBef>
                <a:spcPts val="1200"/>
              </a:spcBef>
              <a:buClr>
                <a:srgbClr val="000000"/>
              </a:buClr>
              <a:buSzPct val="100000"/>
              <a:buAutoNum type="arabicParenR" startAt="1"/>
              <a:defRPr i="1" spc="-87" sz="1400"/>
            </a:pPr>
            <a:r>
              <a:t> What would you change to make the mixing factor !=0.5?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3" name="TextShape 1"/>
          <p:cNvSpPr txBox="1"/>
          <p:nvPr/>
        </p:nvSpPr>
        <p:spPr>
          <a:xfrm>
            <a:off x="1617587" y="536642"/>
            <a:ext cx="823243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PowderN exercise</a:t>
            </a:r>
          </a:p>
        </p:txBody>
      </p:sp>
      <p:sp>
        <p:nvSpPr>
          <p:cNvPr id="324" name="TextShape 2"/>
          <p:cNvSpPr txBox="1"/>
          <p:nvPr/>
        </p:nvSpPr>
        <p:spPr>
          <a:xfrm>
            <a:off x="1667576" y="1307544"/>
            <a:ext cx="8132456" cy="5061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395999" indent="-287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i="1" spc="-88" sz="2400"/>
            </a:pPr>
            <a:r>
              <a:t>Let’s change this to have two samples on top of each other.</a:t>
            </a:r>
            <a:endParaRPr spc="0" sz="2800"/>
          </a:p>
          <a:p>
            <a:pPr marL="395999" indent="-287999">
              <a:spcBef>
                <a:spcPts val="1200"/>
              </a:spcBef>
              <a:buClr>
                <a:srgbClr val="000000"/>
              </a:buClr>
              <a:buSzPct val="100000"/>
              <a:buAutoNum type="arabicParenR" startAt="1"/>
              <a:defRPr i="1" spc="-88" sz="2400"/>
            </a:pPr>
            <a:r>
              <a:t> Make a new copy of the instrument (or remove the edits you did before, leaving the second Powder sample in place).</a:t>
            </a:r>
            <a:endParaRPr spc="0" sz="2800"/>
          </a:p>
          <a:p>
            <a:pPr marL="395999" indent="-287999">
              <a:spcBef>
                <a:spcPts val="1200"/>
              </a:spcBef>
              <a:buClr>
                <a:srgbClr val="000000"/>
              </a:buClr>
              <a:buSzPct val="100000"/>
              <a:buAutoNum type="arabicParenR" startAt="1"/>
              <a:defRPr i="1" spc="-88" sz="2400"/>
            </a:pPr>
            <a:r>
              <a:t> Change the y-position and size of the samples to be +- height/2.0 and height/2.0 respectively</a:t>
            </a:r>
            <a:endParaRPr spc="0" sz="2800"/>
          </a:p>
          <a:p>
            <a:pPr marL="395999" indent="-287999">
              <a:spcBef>
                <a:spcPts val="1200"/>
              </a:spcBef>
              <a:buClr>
                <a:srgbClr val="000000"/>
              </a:buClr>
              <a:buSzPct val="100000"/>
              <a:buAutoNum type="arabicParenR" startAt="1"/>
              <a:defRPr i="1" spc="-88" sz="2400"/>
            </a:pPr>
            <a:r>
              <a:t> Add the statement </a:t>
            </a:r>
            <a:r>
              <a:rPr b="1" i="0">
                <a:solidFill>
                  <a:srgbClr val="55308D"/>
                </a:solidFill>
                <a:latin typeface="Courier New"/>
                <a:ea typeface="Courier New"/>
                <a:cs typeface="Courier New"/>
                <a:sym typeface="Courier New"/>
              </a:rPr>
              <a:t>GROUP sample</a:t>
            </a:r>
            <a:r>
              <a:rPr b="1" i="0">
                <a:solidFill>
                  <a:srgbClr val="55308D"/>
                </a:solidFill>
              </a:rPr>
              <a:t> </a:t>
            </a:r>
            <a:r>
              <a:t>after</a:t>
            </a:r>
            <a:r>
              <a:rPr b="1" i="0">
                <a:solidFill>
                  <a:srgbClr val="55308D"/>
                </a:solidFill>
              </a:rPr>
              <a:t> </a:t>
            </a:r>
            <a:r>
              <a:t>the AT at both samples. (N.b. sample is a name chosen arbitrarily. It has to be different than the component names though.)</a:t>
            </a:r>
            <a:endParaRPr spc="0" sz="2800"/>
          </a:p>
          <a:p>
            <a:pPr marL="395999" indent="-287999">
              <a:spcBef>
                <a:spcPts val="1200"/>
              </a:spcBef>
              <a:buClr>
                <a:srgbClr val="000000"/>
              </a:buClr>
              <a:buSzPct val="100000"/>
              <a:buAutoNum type="arabicParenR" startAt="1"/>
              <a:defRPr i="1" spc="-88" sz="2400"/>
            </a:pPr>
            <a:r>
              <a:t> Run a simulation – is there any difference to the previous result? Why/Why not?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7" name="TextShape 1"/>
          <p:cNvSpPr txBox="1"/>
          <p:nvPr/>
        </p:nvSpPr>
        <p:spPr>
          <a:xfrm>
            <a:off x="1617587" y="536642"/>
            <a:ext cx="823243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PowderN exercise</a:t>
            </a:r>
          </a:p>
        </p:txBody>
      </p:sp>
      <p:sp>
        <p:nvSpPr>
          <p:cNvPr id="328" name="TextShape 2"/>
          <p:cNvSpPr txBox="1"/>
          <p:nvPr/>
        </p:nvSpPr>
        <p:spPr>
          <a:xfrm>
            <a:off x="1667576" y="1307544"/>
            <a:ext cx="8132456" cy="5061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391499" indent="-2834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i="1" spc="-87" sz="2800"/>
            </a:pPr>
            <a:r>
              <a:t>Move samples around such that one is in front of the other.</a:t>
            </a:r>
            <a:endParaRPr spc="0"/>
          </a:p>
          <a:p>
            <a:pPr marL="391499" indent="-283499">
              <a:spcBef>
                <a:spcPts val="1200"/>
              </a:spcBef>
              <a:buClr>
                <a:srgbClr val="000000"/>
              </a:buClr>
              <a:buSzPct val="100000"/>
              <a:buAutoNum type="arabicParenR" startAt="1"/>
              <a:defRPr i="1" spc="-87" sz="2800"/>
            </a:pPr>
            <a:r>
              <a:t> Run a simulation – Do you still see the signatures of both samples?</a:t>
            </a:r>
            <a:endParaRPr spc="0"/>
          </a:p>
          <a:p>
            <a:pPr marL="391499" indent="-283499">
              <a:spcBef>
                <a:spcPts val="1200"/>
              </a:spcBef>
              <a:buClr>
                <a:srgbClr val="000000"/>
              </a:buClr>
              <a:buSzPct val="100000"/>
              <a:buAutoNum type="arabicParenR" startAt="1"/>
              <a:defRPr i="1" spc="-87" sz="2800"/>
            </a:pPr>
            <a:r>
              <a:t> Do you remember why this can be?</a:t>
            </a:r>
            <a:endParaRPr spc="0"/>
          </a:p>
          <a:p>
            <a:pPr marL="391499" indent="-283499">
              <a:spcBef>
                <a:spcPts val="1200"/>
              </a:spcBef>
              <a:buClr>
                <a:srgbClr val="000000"/>
              </a:buClr>
              <a:buSzPct val="100000"/>
              <a:buAutoNum type="arabicParenR" startAt="1"/>
              <a:defRPr i="1" spc="-87" sz="2800"/>
            </a:pPr>
            <a:r>
              <a:t> How can we get around this?</a:t>
            </a:r>
            <a:b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1" name="TextShape 1"/>
          <p:cNvSpPr txBox="1"/>
          <p:nvPr/>
        </p:nvSpPr>
        <p:spPr>
          <a:xfrm>
            <a:off x="1617261" y="536315"/>
            <a:ext cx="823243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0"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Intermission:</a:t>
            </a:r>
            <a:br/>
            <a:r>
              <a:t>A quick trick to remove the direct beam</a:t>
            </a:r>
          </a:p>
        </p:txBody>
      </p:sp>
      <p:sp>
        <p:nvSpPr>
          <p:cNvPr id="332" name="TextShape 2"/>
          <p:cNvSpPr txBox="1"/>
          <p:nvPr/>
        </p:nvSpPr>
        <p:spPr>
          <a:xfrm>
            <a:off x="1667249" y="1307217"/>
            <a:ext cx="8132456" cy="5061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398482" indent="-290482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i="1" spc="-89" sz="2600"/>
            </a:pPr>
            <a:r>
              <a:t>If your monitor also can be hit by the direct beam, “swamping” the signal, you can do this:</a:t>
            </a:r>
            <a:endParaRPr spc="0" sz="2800"/>
          </a:p>
          <a:p>
            <a:pPr marL="398482" indent="-290482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i="1" spc="-89" sz="2600"/>
            </a:pPr>
            <a:r>
              <a:t>Add the following code just after your sample code:</a:t>
            </a:r>
            <a:br/>
            <a:r>
              <a:rPr b="1">
                <a:solidFill>
                  <a:srgbClr val="55308D"/>
                </a:solidFill>
                <a:latin typeface="Courier New"/>
                <a:ea typeface="Courier New"/>
                <a:cs typeface="Courier New"/>
                <a:sym typeface="Courier New"/>
              </a:rPr>
              <a:t>EXTEND</a:t>
            </a:r>
            <a:br>
              <a:rPr b="1">
                <a:solidFill>
                  <a:srgbClr val="55308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>
                <a:solidFill>
                  <a:srgbClr val="55308D"/>
                </a:solidFill>
                <a:latin typeface="Courier New"/>
                <a:ea typeface="Courier New"/>
                <a:cs typeface="Courier New"/>
                <a:sym typeface="Courier New"/>
              </a:rPr>
              <a:t>%{</a:t>
            </a:r>
            <a:br>
              <a:rPr b="1">
                <a:solidFill>
                  <a:srgbClr val="55308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>
                <a:solidFill>
                  <a:srgbClr val="55308D"/>
                </a:solidFill>
                <a:latin typeface="Courier New"/>
                <a:ea typeface="Courier New"/>
                <a:cs typeface="Courier New"/>
                <a:sym typeface="Courier New"/>
              </a:rPr>
              <a:t>  if (!SCATTERED){ABSORB;}</a:t>
            </a:r>
            <a:endParaRPr spc="0" sz="2800"/>
          </a:p>
          <a:p>
            <a:pPr marL="398482" indent="-290482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b="1" i="1" spc="-89" sz="2600">
                <a:solidFill>
                  <a:srgbClr val="55308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%}</a:t>
            </a:r>
            <a:endParaRPr spc="0" sz="2800">
              <a:latin typeface="+mn-lt"/>
              <a:ea typeface="+mn-ea"/>
              <a:cs typeface="+mn-cs"/>
              <a:sym typeface="Arial"/>
            </a:endParaRPr>
          </a:p>
          <a:p>
            <a:pPr marL="398482" indent="-290482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i="1" spc="-89" sz="2600"/>
            </a:pPr>
            <a:r>
              <a:t>This will terminate all rays which the sample-code has not flagged as scattered. Bear in mind the McStas definition of scattered includes many things (guide-wall reflections etc.)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Real Instru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</a:lvl1pPr>
          </a:lstStyle>
          <a:p>
            <a:pPr/>
            <a:r>
              <a:t>Real Instruments</a:t>
            </a:r>
          </a:p>
        </p:txBody>
      </p:sp>
      <p:sp>
        <p:nvSpPr>
          <p:cNvPr id="3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6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0195" y="1671277"/>
            <a:ext cx="3767579" cy="4387104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PSI DMC"/>
          <p:cNvSpPr txBox="1"/>
          <p:nvPr/>
        </p:nvSpPr>
        <p:spPr>
          <a:xfrm>
            <a:off x="2183759" y="1262102"/>
            <a:ext cx="2655315" cy="303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>
            <a:lvl1pPr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</a:tabLst>
            </a:lvl1pPr>
          </a:lstStyle>
          <a:p>
            <a:pPr/>
            <a:r>
              <a:t>PSI DMC</a:t>
            </a:r>
          </a:p>
        </p:txBody>
      </p:sp>
      <p:grpSp>
        <p:nvGrpSpPr>
          <p:cNvPr id="340" name="Group"/>
          <p:cNvGrpSpPr/>
          <p:nvPr/>
        </p:nvGrpSpPr>
        <p:grpSpPr>
          <a:xfrm>
            <a:off x="3345009" y="1262102"/>
            <a:ext cx="6058381" cy="5254138"/>
            <a:chOff x="0" y="0"/>
            <a:chExt cx="6058380" cy="5254136"/>
          </a:xfrm>
        </p:grpSpPr>
        <p:sp>
          <p:nvSpPr>
            <p:cNvPr id="338" name="Rectangle"/>
            <p:cNvSpPr/>
            <p:nvPr/>
          </p:nvSpPr>
          <p:spPr>
            <a:xfrm>
              <a:off x="0" y="0"/>
              <a:ext cx="6058381" cy="36335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tabLst>
                  <a:tab pos="406400" algn="l"/>
                  <a:tab pos="825500" algn="l"/>
                  <a:tab pos="1244600" algn="l"/>
                  <a:tab pos="1651000" algn="l"/>
                  <a:tab pos="2070100" algn="l"/>
                  <a:tab pos="2489200" algn="l"/>
                  <a:tab pos="2895600" algn="l"/>
                  <a:tab pos="3314700" algn="l"/>
                  <a:tab pos="3733800" algn="l"/>
                  <a:tab pos="4140200" algn="l"/>
                  <a:tab pos="4559300" algn="l"/>
                  <a:tab pos="4978400" algn="l"/>
                  <a:tab pos="5384800" algn="l"/>
                  <a:tab pos="5803900" algn="l"/>
                </a:tabLst>
              </a:pPr>
            </a:p>
          </p:txBody>
        </p:sp>
        <p:sp>
          <p:nvSpPr>
            <p:cNvPr id="339" name="Increase the height of the detector and make it resolve the signal along y.…"/>
            <p:cNvSpPr txBox="1"/>
            <p:nvPr/>
          </p:nvSpPr>
          <p:spPr>
            <a:xfrm>
              <a:off x="0" y="0"/>
              <a:ext cx="6058381" cy="5254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0840" tIns="40840" rIns="40840" bIns="40840" numCol="1" anchor="t">
              <a:spAutoFit/>
            </a:bodyPr>
            <a:lstStyle/>
            <a:p>
              <a:pPr>
                <a:tabLst>
                  <a:tab pos="406400" algn="l"/>
                  <a:tab pos="825500" algn="l"/>
                  <a:tab pos="1244600" algn="l"/>
                  <a:tab pos="1651000" algn="l"/>
                  <a:tab pos="2070100" algn="l"/>
                  <a:tab pos="2489200" algn="l"/>
                  <a:tab pos="2895600" algn="l"/>
                  <a:tab pos="3314700" algn="l"/>
                  <a:tab pos="3733800" algn="l"/>
                  <a:tab pos="4140200" algn="l"/>
                  <a:tab pos="4559300" algn="l"/>
                  <a:tab pos="4978400" algn="l"/>
                  <a:tab pos="5384800" algn="l"/>
                  <a:tab pos="5803900" algn="l"/>
                </a:tabLst>
              </a:pPr>
              <a:r>
                <a:t>Increase the height of the detector and make it resolve the signal along y.</a:t>
              </a:r>
            </a:p>
            <a:p>
              <a:pPr>
                <a:tabLst>
                  <a:tab pos="406400" algn="l"/>
                  <a:tab pos="825500" algn="l"/>
                  <a:tab pos="1244600" algn="l"/>
                  <a:tab pos="1651000" algn="l"/>
                  <a:tab pos="2070100" algn="l"/>
                  <a:tab pos="2489200" algn="l"/>
                  <a:tab pos="2895600" algn="l"/>
                  <a:tab pos="3314700" algn="l"/>
                  <a:tab pos="3733800" algn="l"/>
                  <a:tab pos="4140200" algn="l"/>
                  <a:tab pos="4559300" algn="l"/>
                  <a:tab pos="4978400" algn="l"/>
                  <a:tab pos="5384800" algn="l"/>
                  <a:tab pos="5803900" algn="l"/>
                </a:tabLst>
              </a:pPr>
            </a:p>
            <a:p>
              <a:pPr>
                <a:tabLst>
                  <a:tab pos="406400" algn="l"/>
                  <a:tab pos="825500" algn="l"/>
                  <a:tab pos="1244600" algn="l"/>
                  <a:tab pos="1651000" algn="l"/>
                  <a:tab pos="2070100" algn="l"/>
                  <a:tab pos="2489200" algn="l"/>
                  <a:tab pos="2895600" algn="l"/>
                  <a:tab pos="3314700" algn="l"/>
                  <a:tab pos="3733800" algn="l"/>
                  <a:tab pos="4140200" algn="l"/>
                  <a:tab pos="4559300" algn="l"/>
                  <a:tab pos="4978400" algn="l"/>
                  <a:tab pos="5384800" algn="l"/>
                  <a:tab pos="5803900" algn="l"/>
                </a:tabLst>
              </a:pPr>
              <a:r>
                <a:t>Set:</a:t>
              </a:r>
            </a:p>
            <a:p>
              <a:pPr>
                <a:tabLst>
                  <a:tab pos="406400" algn="l"/>
                  <a:tab pos="825500" algn="l"/>
                  <a:tab pos="1244600" algn="l"/>
                  <a:tab pos="1651000" algn="l"/>
                  <a:tab pos="2070100" algn="l"/>
                  <a:tab pos="2489200" algn="l"/>
                  <a:tab pos="2895600" algn="l"/>
                  <a:tab pos="3314700" algn="l"/>
                  <a:tab pos="3733800" algn="l"/>
                  <a:tab pos="4140200" algn="l"/>
                  <a:tab pos="4559300" algn="l"/>
                  <a:tab pos="4978400" algn="l"/>
                  <a:tab pos="5384800" algn="l"/>
                  <a:tab pos="5803900" algn="l"/>
                </a:tabLst>
                <a:defRPr b="1">
                  <a:solidFill>
                    <a:srgbClr val="CE181E"/>
                  </a:solidFill>
                </a:defRPr>
              </a:pPr>
              <a:r>
                <a:t>Options="banana, theta y auto limits bins=20", yheight=0.3</a:t>
              </a:r>
            </a:p>
            <a:p>
              <a:pPr>
                <a:tabLst>
                  <a:tab pos="406400" algn="l"/>
                  <a:tab pos="825500" algn="l"/>
                  <a:tab pos="1244600" algn="l"/>
                  <a:tab pos="1651000" algn="l"/>
                  <a:tab pos="2070100" algn="l"/>
                  <a:tab pos="2489200" algn="l"/>
                  <a:tab pos="2895600" algn="l"/>
                  <a:tab pos="3314700" algn="l"/>
                  <a:tab pos="3733800" algn="l"/>
                  <a:tab pos="4140200" algn="l"/>
                  <a:tab pos="4559300" algn="l"/>
                  <a:tab pos="4978400" algn="l"/>
                  <a:tab pos="5384800" algn="l"/>
                  <a:tab pos="5803900" algn="l"/>
                </a:tabLst>
              </a:pPr>
              <a:r>
                <a:t>In the detector.</a:t>
              </a:r>
            </a:p>
            <a:p>
              <a:pPr>
                <a:tabLst>
                  <a:tab pos="406400" algn="l"/>
                  <a:tab pos="825500" algn="l"/>
                  <a:tab pos="1244600" algn="l"/>
                  <a:tab pos="1651000" algn="l"/>
                  <a:tab pos="2070100" algn="l"/>
                  <a:tab pos="2489200" algn="l"/>
                  <a:tab pos="2895600" algn="l"/>
                  <a:tab pos="3314700" algn="l"/>
                  <a:tab pos="3733800" algn="l"/>
                  <a:tab pos="4140200" algn="l"/>
                  <a:tab pos="4559300" algn="l"/>
                  <a:tab pos="4978400" algn="l"/>
                  <a:tab pos="5384800" algn="l"/>
                  <a:tab pos="5803900" algn="l"/>
                </a:tabLst>
                <a:defRPr b="1">
                  <a:solidFill>
                    <a:srgbClr val="CE181E"/>
                  </a:solidFill>
                </a:defRPr>
              </a:pPr>
            </a:p>
            <a:p>
              <a:pPr>
                <a:tabLst>
                  <a:tab pos="406400" algn="l"/>
                  <a:tab pos="825500" algn="l"/>
                  <a:tab pos="1244600" algn="l"/>
                  <a:tab pos="1651000" algn="l"/>
                  <a:tab pos="2070100" algn="l"/>
                  <a:tab pos="2489200" algn="l"/>
                  <a:tab pos="2895600" algn="l"/>
                  <a:tab pos="3314700" algn="l"/>
                  <a:tab pos="3733800" algn="l"/>
                  <a:tab pos="4140200" algn="l"/>
                  <a:tab pos="4559300" algn="l"/>
                  <a:tab pos="4978400" algn="l"/>
                  <a:tab pos="5384800" algn="l"/>
                  <a:tab pos="5803900" algn="l"/>
                </a:tabLst>
              </a:pPr>
              <a:r>
                <a:t>...and change the sample to be e.g. an Aluminium crystal.</a:t>
              </a:r>
            </a:p>
            <a:p>
              <a:pPr>
                <a:lnSpc>
                  <a:spcPct val="94000"/>
                </a:lnSpc>
                <a:tabLst>
                  <a:tab pos="406400" algn="l"/>
                  <a:tab pos="825500" algn="l"/>
                  <a:tab pos="1244600" algn="l"/>
                  <a:tab pos="1651000" algn="l"/>
                  <a:tab pos="2070100" algn="l"/>
                  <a:tab pos="2489200" algn="l"/>
                  <a:tab pos="2895600" algn="l"/>
                  <a:tab pos="3314700" algn="l"/>
                  <a:tab pos="3733800" algn="l"/>
                  <a:tab pos="4140200" algn="l"/>
                  <a:tab pos="4559300" algn="l"/>
                  <a:tab pos="4978400" algn="l"/>
                  <a:tab pos="5384800" algn="l"/>
                  <a:tab pos="5803900" algn="l"/>
                </a:tabLst>
                <a:defRPr b="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COMPONENT single_crystal = Single_crystal(</a:t>
              </a:r>
            </a:p>
            <a:p>
              <a:pPr>
                <a:lnSpc>
                  <a:spcPct val="94000"/>
                </a:lnSpc>
                <a:tabLst>
                  <a:tab pos="406400" algn="l"/>
                  <a:tab pos="825500" algn="l"/>
                  <a:tab pos="1244600" algn="l"/>
                  <a:tab pos="1651000" algn="l"/>
                  <a:tab pos="2070100" algn="l"/>
                  <a:tab pos="2489200" algn="l"/>
                  <a:tab pos="2895600" algn="l"/>
                  <a:tab pos="3314700" algn="l"/>
                  <a:tab pos="3733800" algn="l"/>
                  <a:tab pos="4140200" algn="l"/>
                  <a:tab pos="4559300" algn="l"/>
                  <a:tab pos="4978400" algn="l"/>
                  <a:tab pos="5384800" algn="l"/>
                  <a:tab pos="5803900" algn="l"/>
                </a:tabLst>
                <a:defRPr b="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reflections="Al.lau",</a:t>
              </a:r>
            </a:p>
            <a:p>
              <a:pPr>
                <a:lnSpc>
                  <a:spcPct val="94000"/>
                </a:lnSpc>
                <a:tabLst>
                  <a:tab pos="406400" algn="l"/>
                  <a:tab pos="825500" algn="l"/>
                  <a:tab pos="1244600" algn="l"/>
                  <a:tab pos="1651000" algn="l"/>
                  <a:tab pos="2070100" algn="l"/>
                  <a:tab pos="2489200" algn="l"/>
                  <a:tab pos="2895600" algn="l"/>
                  <a:tab pos="3314700" algn="l"/>
                  <a:tab pos="3733800" algn="l"/>
                  <a:tab pos="4140200" algn="l"/>
                  <a:tab pos="4559300" algn="l"/>
                  <a:tab pos="4978400" algn="l"/>
                  <a:tab pos="5384800" algn="l"/>
                  <a:tab pos="5803900" algn="l"/>
                </a:tabLst>
                <a:defRPr b="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yheight=0.05, radius=0.01, mosaic=1, delta_d_d=1e-4, </a:t>
              </a:r>
            </a:p>
            <a:p>
              <a:pPr>
                <a:lnSpc>
                  <a:spcPct val="94000"/>
                </a:lnSpc>
                <a:tabLst>
                  <a:tab pos="406400" algn="l"/>
                  <a:tab pos="825500" algn="l"/>
                  <a:tab pos="1244600" algn="l"/>
                  <a:tab pos="1651000" algn="l"/>
                  <a:tab pos="2070100" algn="l"/>
                  <a:tab pos="2489200" algn="l"/>
                  <a:tab pos="2895600" algn="l"/>
                  <a:tab pos="3314700" algn="l"/>
                  <a:tab pos="3733800" algn="l"/>
                  <a:tab pos="4140200" algn="l"/>
                  <a:tab pos="4559300" algn="l"/>
                  <a:tab pos="4978400" algn="l"/>
                  <a:tab pos="5384800" algn="l"/>
                  <a:tab pos="5803900" algn="l"/>
                </a:tabLst>
                <a:defRPr b="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az=4.0495, ay=0, ax=0, bx=4.0495, by=0, bz=0, </a:t>
              </a:r>
            </a:p>
            <a:p>
              <a:pPr>
                <a:lnSpc>
                  <a:spcPct val="94000"/>
                </a:lnSpc>
                <a:tabLst>
                  <a:tab pos="406400" algn="l"/>
                  <a:tab pos="825500" algn="l"/>
                  <a:tab pos="1244600" algn="l"/>
                  <a:tab pos="1651000" algn="l"/>
                  <a:tab pos="2070100" algn="l"/>
                  <a:tab pos="2489200" algn="l"/>
                  <a:tab pos="2895600" algn="l"/>
                  <a:tab pos="3314700" algn="l"/>
                  <a:tab pos="3733800" algn="l"/>
                  <a:tab pos="4140200" algn="l"/>
                  <a:tab pos="4559300" algn="l"/>
                  <a:tab pos="4978400" algn="l"/>
                  <a:tab pos="5384800" algn="l"/>
                  <a:tab pos="5803900" algn="l"/>
                </a:tabLst>
                <a:defRPr b="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cx=0, cy=4.0495, cz=0, </a:t>
              </a:r>
            </a:p>
            <a:p>
              <a:pPr>
                <a:lnSpc>
                  <a:spcPct val="94000"/>
                </a:lnSpc>
                <a:tabLst>
                  <a:tab pos="406400" algn="l"/>
                  <a:tab pos="825500" algn="l"/>
                  <a:tab pos="1244600" algn="l"/>
                  <a:tab pos="1651000" algn="l"/>
                  <a:tab pos="2070100" algn="l"/>
                  <a:tab pos="2489200" algn="l"/>
                  <a:tab pos="2895600" algn="l"/>
                  <a:tab pos="3314700" algn="l"/>
                  <a:tab pos="3733800" algn="l"/>
                  <a:tab pos="4140200" algn="l"/>
                  <a:tab pos="4559300" algn="l"/>
                  <a:tab pos="4978400" algn="l"/>
                  <a:tab pos="5384800" algn="l"/>
                  <a:tab pos="5803900" algn="l"/>
                </a:tabLst>
                <a:defRPr b="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p_transmit=0.1)</a:t>
              </a:r>
            </a:p>
            <a:p>
              <a:pPr>
                <a:lnSpc>
                  <a:spcPct val="94000"/>
                </a:lnSpc>
                <a:tabLst>
                  <a:tab pos="406400" algn="l"/>
                  <a:tab pos="825500" algn="l"/>
                  <a:tab pos="1244600" algn="l"/>
                  <a:tab pos="1651000" algn="l"/>
                  <a:tab pos="2070100" algn="l"/>
                  <a:tab pos="2489200" algn="l"/>
                  <a:tab pos="2895600" algn="l"/>
                  <a:tab pos="3314700" algn="l"/>
                  <a:tab pos="3733800" algn="l"/>
                  <a:tab pos="4140200" algn="l"/>
                  <a:tab pos="4559300" algn="l"/>
                  <a:tab pos="4978400" algn="l"/>
                  <a:tab pos="5384800" algn="l"/>
                  <a:tab pos="5803900" algn="l"/>
                </a:tabLst>
                <a:defRPr b="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AT (0, 0, 0) RELATIVE PREVIOUS</a:t>
              </a:r>
            </a:p>
            <a:p>
              <a:pPr>
                <a:lnSpc>
                  <a:spcPct val="94000"/>
                </a:lnSpc>
                <a:tabLst>
                  <a:tab pos="406400" algn="l"/>
                  <a:tab pos="825500" algn="l"/>
                  <a:tab pos="1244600" algn="l"/>
                  <a:tab pos="1651000" algn="l"/>
                  <a:tab pos="2070100" algn="l"/>
                  <a:tab pos="2489200" algn="l"/>
                  <a:tab pos="2895600" algn="l"/>
                  <a:tab pos="3314700" algn="l"/>
                  <a:tab pos="3733800" algn="l"/>
                  <a:tab pos="4140200" algn="l"/>
                  <a:tab pos="4559300" algn="l"/>
                  <a:tab pos="4978400" algn="l"/>
                  <a:tab pos="5384800" algn="l"/>
                  <a:tab pos="5803900" algn="l"/>
                </a:tabLst>
                <a:defRPr b="1" sz="12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Laue Camera…"/>
          <p:cNvSpPr txBox="1"/>
          <p:nvPr/>
        </p:nvSpPr>
        <p:spPr>
          <a:xfrm>
            <a:off x="2162522" y="1860764"/>
            <a:ext cx="8133070" cy="2870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5942" indent="-195942">
              <a:spcBef>
                <a:spcPts val="800"/>
              </a:spcBef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  <a:defRPr i="1" sz="2600"/>
            </a:pPr>
          </a:p>
          <a:p>
            <a:pPr marL="187113" indent="-187113">
              <a:spcBef>
                <a:spcPts val="800"/>
              </a:spcBef>
              <a:buSzPct val="56000"/>
              <a:buBlip>
                <a:blip r:embed="rId2"/>
              </a:buBlip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  <a:defRPr i="1" sz="2600"/>
            </a:pPr>
            <a:r>
              <a:t>Laue Camera</a:t>
            </a:r>
          </a:p>
          <a:p>
            <a:pPr lvl="1" marL="195942" indent="19957">
              <a:spcBef>
                <a:spcPts val="800"/>
              </a:spcBef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  <a:defRPr i="1" sz="2600"/>
            </a:pPr>
            <a:r>
              <a:t>Build along in 4 steps!</a:t>
            </a:r>
          </a:p>
          <a:p>
            <a:pPr marL="187113" indent="-187113">
              <a:spcBef>
                <a:spcPts val="800"/>
              </a:spcBef>
              <a:buSzPct val="56000"/>
              <a:buBlip>
                <a:blip r:embed="rId2"/>
              </a:buBlip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  <a:defRPr i="1" sz="2600"/>
            </a:pPr>
            <a:r>
              <a:t>Use the d</a:t>
            </a:r>
            <a:r>
              <a:t>iffractometer</a:t>
            </a:r>
          </a:p>
          <a:p>
            <a:pPr lvl="1" marL="403013" indent="-187113">
              <a:spcBef>
                <a:spcPts val="800"/>
              </a:spcBef>
              <a:buClr>
                <a:srgbClr val="000000"/>
              </a:buClr>
              <a:buSzPct val="45000"/>
              <a:buChar char="●"/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  <a:defRPr i="1" sz="2600"/>
            </a:pPr>
            <a:r>
              <a:t>PSI_DMC</a:t>
            </a:r>
          </a:p>
          <a:p>
            <a:pPr marL="187113" indent="-187113">
              <a:spcBef>
                <a:spcPts val="800"/>
              </a:spcBef>
              <a:buSzPct val="56000"/>
              <a:buBlip>
                <a:blip r:embed="rId2"/>
              </a:buBlip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  <a:defRPr i="1" sz="2600"/>
            </a:pPr>
            <a:r>
              <a:t>Laue Camera revisited </a:t>
            </a:r>
          </a:p>
        </p:txBody>
      </p:sp>
      <p:sp>
        <p:nvSpPr>
          <p:cNvPr id="259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</a:lvl1pPr>
          </a:lstStyle>
          <a:p>
            <a:pPr/>
            <a:r>
              <a:t>Agenda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Build along Laue Came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</a:lvl1pPr>
          </a:lstStyle>
          <a:p>
            <a:pPr/>
            <a:r>
              <a:t>Build along Laue Camera</a:t>
            </a:r>
          </a:p>
        </p:txBody>
      </p:sp>
      <p:sp>
        <p:nvSpPr>
          <p:cNvPr id="2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4" name="First insert a source"/>
          <p:cNvSpPr txBox="1"/>
          <p:nvPr/>
        </p:nvSpPr>
        <p:spPr>
          <a:xfrm>
            <a:off x="2018072" y="1494064"/>
            <a:ext cx="4480753" cy="303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>
            <a:lvl1pPr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</a:tabLst>
            </a:lvl1pPr>
          </a:lstStyle>
          <a:p>
            <a:pPr/>
            <a:r>
              <a:t>First insert a source</a:t>
            </a:r>
          </a:p>
        </p:txBody>
      </p:sp>
      <p:sp>
        <p:nvSpPr>
          <p:cNvPr id="265" name="File → New Instrument…"/>
          <p:cNvSpPr txBox="1"/>
          <p:nvPr/>
        </p:nvSpPr>
        <p:spPr>
          <a:xfrm>
            <a:off x="2183759" y="2058840"/>
            <a:ext cx="3734441" cy="1004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/>
          <a:p>
            <a:pPr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</a:tabLst>
            </a:pPr>
            <a:r>
              <a:t>File → New Instrument</a:t>
            </a:r>
          </a:p>
          <a:p>
            <a:pPr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</a:tabLst>
            </a:pPr>
          </a:p>
          <a:p>
            <a:pPr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</a:tabLst>
            </a:pPr>
            <a:r>
              <a:t>Insert → Sources → Source_simple</a:t>
            </a:r>
          </a:p>
        </p:txBody>
      </p:sp>
      <p:sp>
        <p:nvSpPr>
          <p:cNvPr id="266" name="// insert components here (e.g. Insert -&gt; Source -&gt; ...)…"/>
          <p:cNvSpPr txBox="1"/>
          <p:nvPr/>
        </p:nvSpPr>
        <p:spPr>
          <a:xfrm>
            <a:off x="1685257" y="3292128"/>
            <a:ext cx="7044953" cy="3341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0840" tIns="40840" rIns="40840" bIns="40840">
            <a:spAutoFit/>
          </a:bodyPr>
          <a:lstStyle/>
          <a:p>
            <a:pPr>
              <a:lnSpc>
                <a:spcPct val="94000"/>
              </a:lnSpc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</a:tabLst>
              <a:defRPr b="1">
                <a:solidFill>
                  <a:srgbClr val="00A9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insert components here (e.g. Insert -&gt; Source -&gt; ...)</a:t>
            </a:r>
          </a:p>
          <a:p>
            <a:pPr>
              <a:lnSpc>
                <a:spcPct val="94000"/>
              </a:lnSpc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 source_simple = Source_simple(</a:t>
            </a:r>
          </a:p>
          <a:p>
            <a:pPr>
              <a:lnSpc>
                <a:spcPct val="94000"/>
              </a:lnSpc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radius=0.05, </a:t>
            </a:r>
          </a:p>
          <a:p>
            <a:pPr>
              <a:lnSpc>
                <a:spcPct val="94000"/>
              </a:lnSpc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dist=5, </a:t>
            </a:r>
          </a:p>
          <a:p>
            <a:pPr>
              <a:lnSpc>
                <a:spcPct val="94000"/>
              </a:lnSpc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focus_xw=0.02, </a:t>
            </a:r>
          </a:p>
          <a:p>
            <a:pPr>
              <a:lnSpc>
                <a:spcPct val="94000"/>
              </a:lnSpc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focus_yh=0.05, </a:t>
            </a:r>
          </a:p>
          <a:p>
            <a:pPr>
              <a:lnSpc>
                <a:spcPct val="94000"/>
              </a:lnSpc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lambda0=2, </a:t>
            </a:r>
          </a:p>
          <a:p>
            <a:pPr>
              <a:lnSpc>
                <a:spcPct val="94000"/>
              </a:lnSpc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dlambda=1.9)</a:t>
            </a:r>
          </a:p>
          <a:p>
            <a:pPr>
              <a:lnSpc>
                <a:spcPct val="94000"/>
              </a:lnSpc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 (0, 0, 0) RELATIVE PREVIOUS</a:t>
            </a:r>
          </a:p>
        </p:txBody>
      </p:sp>
      <p:sp>
        <p:nvSpPr>
          <p:cNvPr id="267" name="Oval"/>
          <p:cNvSpPr/>
          <p:nvPr/>
        </p:nvSpPr>
        <p:spPr>
          <a:xfrm>
            <a:off x="2100195" y="5892693"/>
            <a:ext cx="249252" cy="414939"/>
          </a:xfrm>
          <a:prstGeom prst="ellipse">
            <a:avLst/>
          </a:prstGeom>
          <a:solidFill>
            <a:srgbClr val="FF860D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Build along Laue Came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</a:lvl1pPr>
          </a:lstStyle>
          <a:p>
            <a:pPr/>
            <a:r>
              <a:t>Build along Laue Camera</a:t>
            </a:r>
          </a:p>
        </p:txBody>
      </p:sp>
      <p:sp>
        <p:nvSpPr>
          <p:cNvPr id="2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1" name="Now add a guide"/>
          <p:cNvSpPr txBox="1"/>
          <p:nvPr/>
        </p:nvSpPr>
        <p:spPr>
          <a:xfrm>
            <a:off x="2018072" y="1494064"/>
            <a:ext cx="4480753" cy="303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>
            <a:lvl1pPr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</a:tabLst>
            </a:lvl1pPr>
          </a:lstStyle>
          <a:p>
            <a:pPr/>
            <a:r>
              <a:t>Now add a guide</a:t>
            </a:r>
          </a:p>
        </p:txBody>
      </p:sp>
      <p:sp>
        <p:nvSpPr>
          <p:cNvPr id="272" name="Insert → Optics → Guide"/>
          <p:cNvSpPr txBox="1"/>
          <p:nvPr/>
        </p:nvSpPr>
        <p:spPr>
          <a:xfrm>
            <a:off x="2183759" y="2058840"/>
            <a:ext cx="3734441" cy="303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>
            <a:lvl1pPr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</a:tabLst>
            </a:lvl1pPr>
          </a:lstStyle>
          <a:p>
            <a:pPr/>
            <a:r>
              <a:t>Insert → Optics → Guide</a:t>
            </a:r>
          </a:p>
        </p:txBody>
      </p:sp>
      <p:sp>
        <p:nvSpPr>
          <p:cNvPr id="273" name="COMPONENT guide = Guide(…"/>
          <p:cNvSpPr txBox="1"/>
          <p:nvPr/>
        </p:nvSpPr>
        <p:spPr>
          <a:xfrm>
            <a:off x="1685257" y="3292128"/>
            <a:ext cx="6313314" cy="1320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0840" tIns="40840" rIns="40840" bIns="40840">
            <a:spAutoFit/>
          </a:bodyPr>
          <a:lstStyle/>
          <a:p>
            <a:pPr>
              <a:lnSpc>
                <a:spcPct val="94000"/>
              </a:lnSpc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 guide = Guide(</a:t>
            </a:r>
          </a:p>
          <a:p>
            <a:pPr>
              <a:lnSpc>
                <a:spcPct val="94000"/>
              </a:lnSpc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w1=0.02, h1=0.05, w2=0.02, h2=0.05, l=20, m=1)</a:t>
            </a:r>
          </a:p>
          <a:p>
            <a:pPr>
              <a:lnSpc>
                <a:spcPct val="94000"/>
              </a:lnSpc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AT(0,0,2) RELATIVE source_simple</a:t>
            </a:r>
          </a:p>
        </p:txBody>
      </p:sp>
      <p:sp>
        <p:nvSpPr>
          <p:cNvPr id="274" name="Oval"/>
          <p:cNvSpPr/>
          <p:nvPr/>
        </p:nvSpPr>
        <p:spPr>
          <a:xfrm>
            <a:off x="2100195" y="5892693"/>
            <a:ext cx="249252" cy="414939"/>
          </a:xfrm>
          <a:prstGeom prst="ellipse">
            <a:avLst/>
          </a:prstGeom>
          <a:solidFill>
            <a:srgbClr val="FF860D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75" name="Line"/>
          <p:cNvSpPr/>
          <p:nvPr/>
        </p:nvSpPr>
        <p:spPr>
          <a:xfrm>
            <a:off x="2515133" y="5974816"/>
            <a:ext cx="2406064" cy="144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6" name="Line"/>
          <p:cNvSpPr/>
          <p:nvPr/>
        </p:nvSpPr>
        <p:spPr>
          <a:xfrm>
            <a:off x="2515133" y="6224067"/>
            <a:ext cx="2406064" cy="144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Build along Laue Came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</a:lvl1pPr>
          </a:lstStyle>
          <a:p>
            <a:pPr/>
            <a:r>
              <a:t>Build along Laue Camera</a:t>
            </a:r>
          </a:p>
        </p:txBody>
      </p:sp>
      <p:sp>
        <p:nvSpPr>
          <p:cNvPr id="2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0" name="Add a sample – in this case a standard crystal"/>
          <p:cNvSpPr txBox="1"/>
          <p:nvPr/>
        </p:nvSpPr>
        <p:spPr>
          <a:xfrm>
            <a:off x="2018072" y="1494064"/>
            <a:ext cx="5144942" cy="303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>
            <a:lvl1pPr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</a:tabLst>
            </a:lvl1pPr>
          </a:lstStyle>
          <a:p>
            <a:pPr/>
            <a:r>
              <a:t>Add a sample – in this case a standard crystal</a:t>
            </a:r>
          </a:p>
        </p:txBody>
      </p:sp>
      <p:sp>
        <p:nvSpPr>
          <p:cNvPr id="281" name="Insert → Samples → Single_crystal"/>
          <p:cNvSpPr txBox="1"/>
          <p:nvPr/>
        </p:nvSpPr>
        <p:spPr>
          <a:xfrm>
            <a:off x="2183759" y="2058840"/>
            <a:ext cx="4480753" cy="303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>
            <a:lvl1pPr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</a:tabLst>
            </a:lvl1pPr>
          </a:lstStyle>
          <a:p>
            <a:pPr/>
            <a:r>
              <a:t>Insert → Samples → Single_crystal</a:t>
            </a:r>
          </a:p>
        </p:txBody>
      </p:sp>
      <p:sp>
        <p:nvSpPr>
          <p:cNvPr id="282" name="COMPONENT single_crystal = Single_crystal(…"/>
          <p:cNvSpPr txBox="1"/>
          <p:nvPr/>
        </p:nvSpPr>
        <p:spPr>
          <a:xfrm>
            <a:off x="1685257" y="3292128"/>
            <a:ext cx="7967384" cy="2331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/>
          <a:p>
            <a:pPr>
              <a:lnSpc>
                <a:spcPct val="94000"/>
              </a:lnSpc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 single_crystal = Single_crystal(</a:t>
            </a:r>
          </a:p>
          <a:p>
            <a:pPr>
              <a:lnSpc>
                <a:spcPct val="94000"/>
              </a:lnSpc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reflections="Al2O3_sapphire.lau", </a:t>
            </a:r>
          </a:p>
          <a:p>
            <a:pPr>
              <a:lnSpc>
                <a:spcPct val="94000"/>
              </a:lnSpc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yheight=0.05, radius=0.01, mosaic=1, delta_d_d=1e-4, </a:t>
            </a:r>
          </a:p>
          <a:p>
            <a:pPr>
              <a:lnSpc>
                <a:spcPct val="94000"/>
              </a:lnSpc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az=4.757, ay=0, az=0, bx=2.3785, by=0, bz=-3.364, </a:t>
            </a:r>
          </a:p>
          <a:p>
            <a:pPr>
              <a:lnSpc>
                <a:spcPct val="94000"/>
              </a:lnSpc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cx=0, cy=12.9877, cz=0, </a:t>
            </a:r>
          </a:p>
          <a:p>
            <a:pPr>
              <a:lnSpc>
                <a:spcPct val="94000"/>
              </a:lnSpc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p_transmit=0.1)</a:t>
            </a:r>
          </a:p>
          <a:p>
            <a:pPr>
              <a:lnSpc>
                <a:spcPct val="94000"/>
              </a:lnSpc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 (0, 0, 0) RELATIVE PREVIOUS</a:t>
            </a:r>
          </a:p>
        </p:txBody>
      </p:sp>
      <p:pic>
        <p:nvPicPr>
          <p:cNvPr id="28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4387" y="1328377"/>
            <a:ext cx="1244814" cy="1244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image.jpeg" descr="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6651" y="2142404"/>
            <a:ext cx="1257781" cy="1613648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Oval"/>
          <p:cNvSpPr/>
          <p:nvPr/>
        </p:nvSpPr>
        <p:spPr>
          <a:xfrm>
            <a:off x="2100195" y="5892693"/>
            <a:ext cx="249252" cy="414939"/>
          </a:xfrm>
          <a:prstGeom prst="ellipse">
            <a:avLst/>
          </a:prstGeom>
          <a:solidFill>
            <a:srgbClr val="FF860D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86" name="Line"/>
          <p:cNvSpPr/>
          <p:nvPr/>
        </p:nvSpPr>
        <p:spPr>
          <a:xfrm>
            <a:off x="2515133" y="5974816"/>
            <a:ext cx="2406064" cy="144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7" name="Line"/>
          <p:cNvSpPr/>
          <p:nvPr/>
        </p:nvSpPr>
        <p:spPr>
          <a:xfrm>
            <a:off x="2515133" y="6224067"/>
            <a:ext cx="2406064" cy="144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8" name="Polygon"/>
          <p:cNvSpPr/>
          <p:nvPr/>
        </p:nvSpPr>
        <p:spPr>
          <a:xfrm>
            <a:off x="5752513" y="5892693"/>
            <a:ext cx="414938" cy="414939"/>
          </a:xfrm>
          <a:prstGeom prst="diamond">
            <a:avLst/>
          </a:prstGeom>
          <a:solidFill>
            <a:srgbClr val="F10D0C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Build along Laue Came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</a:lvl1pPr>
          </a:lstStyle>
          <a:p>
            <a:pPr/>
            <a:r>
              <a:t>Build along Laue Camera</a:t>
            </a:r>
          </a:p>
        </p:txBody>
      </p:sp>
      <p:sp>
        <p:nvSpPr>
          <p:cNvPr id="2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2" name="Add the ideal Laue Camera Monitor – covering 4π"/>
          <p:cNvSpPr txBox="1"/>
          <p:nvPr/>
        </p:nvSpPr>
        <p:spPr>
          <a:xfrm>
            <a:off x="2018072" y="1494064"/>
            <a:ext cx="5144942" cy="303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/>
          <a:p>
            <a:pPr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</a:tabLst>
            </a:pPr>
            <a:r>
              <a:t>Add </a:t>
            </a:r>
            <a:r>
              <a:rPr i="1"/>
              <a:t>the</a:t>
            </a:r>
            <a:r>
              <a:t> ideal Laue Camera Monitor – covering 4π</a:t>
            </a:r>
          </a:p>
        </p:txBody>
      </p:sp>
      <p:sp>
        <p:nvSpPr>
          <p:cNvPr id="293" name="Insert → Monitors → PSD_monitor_4PI"/>
          <p:cNvSpPr txBox="1"/>
          <p:nvPr/>
        </p:nvSpPr>
        <p:spPr>
          <a:xfrm>
            <a:off x="2183759" y="2058840"/>
            <a:ext cx="4480753" cy="303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>
            <a:lvl1pPr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</a:tabLst>
            </a:lvl1pPr>
          </a:lstStyle>
          <a:p>
            <a:pPr/>
            <a:r>
              <a:t>Insert → Monitors → PSD_monitor_4PI</a:t>
            </a:r>
          </a:p>
        </p:txBody>
      </p:sp>
      <p:sp>
        <p:nvSpPr>
          <p:cNvPr id="294" name="COMPONENT fourpi = PSD_monitor_4PI(…"/>
          <p:cNvSpPr txBox="1"/>
          <p:nvPr/>
        </p:nvSpPr>
        <p:spPr>
          <a:xfrm>
            <a:off x="1685257" y="3292128"/>
            <a:ext cx="6722570" cy="1320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/>
          <a:p>
            <a:pPr>
              <a:lnSpc>
                <a:spcPct val="94000"/>
              </a:lnSpc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 fourpi = PSD_monitor_4PI(</a:t>
            </a:r>
          </a:p>
          <a:p>
            <a:pPr>
              <a:lnSpc>
                <a:spcPct val="94000"/>
              </a:lnSpc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radius=1, filename="fourpi.dat", nx=201, ny=201)</a:t>
            </a:r>
          </a:p>
          <a:p>
            <a:pPr>
              <a:lnSpc>
                <a:spcPct val="94000"/>
              </a:lnSpc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AT(0,0,0) RELATIVE PREVIOUS</a:t>
            </a:r>
          </a:p>
        </p:txBody>
      </p:sp>
      <p:sp>
        <p:nvSpPr>
          <p:cNvPr id="295" name="Oval"/>
          <p:cNvSpPr/>
          <p:nvPr/>
        </p:nvSpPr>
        <p:spPr>
          <a:xfrm>
            <a:off x="2100195" y="5892693"/>
            <a:ext cx="249252" cy="414939"/>
          </a:xfrm>
          <a:prstGeom prst="ellipse">
            <a:avLst/>
          </a:prstGeom>
          <a:solidFill>
            <a:srgbClr val="FF860D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96" name="Line"/>
          <p:cNvSpPr/>
          <p:nvPr/>
        </p:nvSpPr>
        <p:spPr>
          <a:xfrm>
            <a:off x="2515133" y="5974816"/>
            <a:ext cx="2406064" cy="144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7" name="Line"/>
          <p:cNvSpPr/>
          <p:nvPr/>
        </p:nvSpPr>
        <p:spPr>
          <a:xfrm>
            <a:off x="2515133" y="6224067"/>
            <a:ext cx="2406064" cy="144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Polygon"/>
          <p:cNvSpPr/>
          <p:nvPr/>
        </p:nvSpPr>
        <p:spPr>
          <a:xfrm>
            <a:off x="5752513" y="5892693"/>
            <a:ext cx="414938" cy="414939"/>
          </a:xfrm>
          <a:prstGeom prst="diamond">
            <a:avLst/>
          </a:prstGeom>
          <a:solidFill>
            <a:srgbClr val="F10D0C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99" name="Oval"/>
          <p:cNvSpPr/>
          <p:nvPr/>
        </p:nvSpPr>
        <p:spPr>
          <a:xfrm>
            <a:off x="5120021" y="5228504"/>
            <a:ext cx="1659752" cy="1743316"/>
          </a:xfrm>
          <a:prstGeom prst="ellipse">
            <a:avLst/>
          </a:prstGeom>
          <a:solidFill>
            <a:srgbClr val="729FCF">
              <a:alpha val="37998"/>
            </a:srgbClr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Build along Laue Came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</a:lvl1pPr>
          </a:lstStyle>
          <a:p>
            <a:pPr/>
            <a:r>
              <a:t>Build along Laue Camera</a:t>
            </a:r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3" name="Run your simulation (you can safely increase the number of rays to 10^7)  the ncount) – you should get something like:"/>
          <p:cNvSpPr txBox="1"/>
          <p:nvPr/>
        </p:nvSpPr>
        <p:spPr>
          <a:xfrm>
            <a:off x="2100195" y="1410500"/>
            <a:ext cx="6970380" cy="532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>
            <a:lvl1pPr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</a:tabLst>
            </a:lvl1pPr>
          </a:lstStyle>
          <a:p>
            <a:pPr/>
            <a:r>
              <a:t>Run your simulation (you can safely increase the number of rays to 10^7)  the ncount) – you should get something like:</a:t>
            </a:r>
          </a:p>
        </p:txBody>
      </p:sp>
      <p:pic>
        <p:nvPicPr>
          <p:cNvPr id="30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5675" y="2456489"/>
            <a:ext cx="4933150" cy="27720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5509" y="3892923"/>
            <a:ext cx="4149379" cy="2331145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Line"/>
          <p:cNvSpPr/>
          <p:nvPr/>
        </p:nvSpPr>
        <p:spPr>
          <a:xfrm>
            <a:off x="2433010" y="5310627"/>
            <a:ext cx="1442" cy="580626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7" name="Press L for…"/>
          <p:cNvSpPr txBox="1"/>
          <p:nvPr/>
        </p:nvSpPr>
        <p:spPr>
          <a:xfrm>
            <a:off x="2515133" y="5678020"/>
            <a:ext cx="1182216" cy="654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0840" tIns="40840" rIns="40840" bIns="40840">
            <a:spAutoFit/>
          </a:bodyPr>
          <a:lstStyle/>
          <a:p>
            <a:pPr>
              <a:tabLst>
                <a:tab pos="406400" algn="l"/>
                <a:tab pos="825500" algn="l"/>
              </a:tabLst>
            </a:pPr>
            <a:r>
              <a:t>Press L for </a:t>
            </a:r>
          </a:p>
          <a:p>
            <a:pPr>
              <a:tabLst>
                <a:tab pos="406400" algn="l"/>
                <a:tab pos="825500" algn="l"/>
              </a:tabLst>
            </a:pPr>
            <a:r>
              <a:t>logarithmic</a:t>
            </a:r>
          </a:p>
        </p:txBody>
      </p:sp>
      <p:sp>
        <p:nvSpPr>
          <p:cNvPr id="308" name="Line"/>
          <p:cNvSpPr/>
          <p:nvPr/>
        </p:nvSpPr>
        <p:spPr>
          <a:xfrm>
            <a:off x="3734013" y="5974816"/>
            <a:ext cx="1022938" cy="1442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Build along Laue Came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</a:lvl1pPr>
          </a:lstStyle>
          <a:p>
            <a:pPr/>
            <a:r>
              <a:t>Build along Laue Camera</a:t>
            </a:r>
          </a:p>
        </p:txBody>
      </p:sp>
      <p:sp>
        <p:nvSpPr>
          <p:cNvPr id="311" name="Play around with this example instrumen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5950">
              <a:buSzPct val="45000"/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</a:pPr>
            <a:r>
              <a:t>Play around with this example instrument:</a:t>
            </a:r>
          </a:p>
          <a:p>
            <a:pPr marL="290115" indent="-182165">
              <a:buClr>
                <a:srgbClr val="000000"/>
              </a:buClr>
              <a:buSzPct val="45000"/>
              <a:buChar char="●"/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</a:pPr>
            <a:r>
              <a:t>Add 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Arm</a:t>
            </a:r>
            <a:r>
              <a:t> components before the </a:t>
            </a:r>
            <a:br/>
            <a:r>
              <a:t>sample to allow rotation around the Y-axis.</a:t>
            </a:r>
          </a:p>
          <a:p>
            <a:pPr marL="290115" indent="-182165">
              <a:buClr>
                <a:srgbClr val="000000"/>
              </a:buClr>
              <a:buSzPct val="45000"/>
              <a:buChar char="●"/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</a:pPr>
            <a:r>
              <a:t>Add “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SPLIT 20”</a:t>
            </a:r>
            <a:r>
              <a:t> before the sample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t> statement. What happens?</a:t>
            </a:r>
          </a:p>
          <a:p>
            <a:pPr marL="290115" indent="-182165">
              <a:buClr>
                <a:srgbClr val="000000"/>
              </a:buClr>
              <a:buSzPct val="45000"/>
              <a:buChar char="●"/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</a:pPr>
            <a:r>
              <a:t>Try to extend this to Y, Z, Y rotation</a:t>
            </a:r>
            <a:br/>
            <a:r>
              <a:t> (Eulerian cradle).</a:t>
            </a:r>
          </a:p>
          <a:p>
            <a:pPr marL="290115" indent="-182165">
              <a:buClr>
                <a:srgbClr val="000000"/>
              </a:buClr>
              <a:buSzPct val="45000"/>
              <a:buChar char="●"/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</a:pPr>
            <a:r>
              <a:t>Insert a different crystal instead</a:t>
            </a:r>
            <a:br/>
            <a:r>
              <a:t>e.g. “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Al.lau</a:t>
            </a:r>
            <a:r>
              <a:t>”. i.e. change the crystal unit cell parameters and the reflection list.</a:t>
            </a:r>
          </a:p>
          <a:p>
            <a:pPr marL="290115" indent="-182165">
              <a:buClr>
                <a:srgbClr val="000000"/>
              </a:buClr>
              <a:buSzPct val="45000"/>
              <a:buChar char="●"/>
              <a:tabLst>
                <a:tab pos="406400" algn="l"/>
                <a:tab pos="825500" algn="l"/>
                <a:tab pos="1244600" algn="l"/>
                <a:tab pos="1651000" algn="l"/>
                <a:tab pos="2070100" algn="l"/>
                <a:tab pos="2489200" algn="l"/>
                <a:tab pos="2895600" algn="l"/>
                <a:tab pos="3314700" algn="l"/>
                <a:tab pos="3733800" algn="l"/>
                <a:tab pos="4140200" algn="l"/>
                <a:tab pos="4559300" algn="l"/>
                <a:tab pos="4978400" algn="l"/>
                <a:tab pos="5384800" algn="l"/>
                <a:tab pos="5803900" algn="l"/>
                <a:tab pos="6223000" algn="l"/>
                <a:tab pos="6629400" algn="l"/>
                <a:tab pos="7048500" algn="l"/>
                <a:tab pos="7467600" algn="l"/>
                <a:tab pos="7874000" algn="l"/>
              </a:tabLst>
            </a:pPr>
            <a:r>
              <a:t>Insert a powder sample instead</a:t>
            </a:r>
          </a:p>
        </p:txBody>
      </p:sp>
      <p:sp>
        <p:nvSpPr>
          <p:cNvPr id="3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5" name="TextShape 1"/>
          <p:cNvSpPr txBox="1"/>
          <p:nvPr/>
        </p:nvSpPr>
        <p:spPr>
          <a:xfrm>
            <a:off x="1617587" y="536642"/>
            <a:ext cx="823243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PowderN exercise</a:t>
            </a:r>
          </a:p>
        </p:txBody>
      </p:sp>
      <p:sp>
        <p:nvSpPr>
          <p:cNvPr id="316" name="TextShape 2"/>
          <p:cNvSpPr txBox="1"/>
          <p:nvPr/>
        </p:nvSpPr>
        <p:spPr>
          <a:xfrm>
            <a:off x="1667576" y="1307544"/>
            <a:ext cx="8132456" cy="5061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391499" indent="-2834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i="1" spc="-87" sz="2800"/>
            </a:pPr>
            <a:r>
              <a:t>In this exercise we will try to put two powder samples together in a few ways and compare the results.</a:t>
            </a:r>
            <a:endParaRPr spc="0"/>
          </a:p>
          <a:p>
            <a:pPr marL="391499" indent="-283499">
              <a:spcBef>
                <a:spcPts val="1200"/>
              </a:spcBef>
              <a:buClr>
                <a:srgbClr val="000000"/>
              </a:buClr>
              <a:buSzPct val="100000"/>
              <a:buAutoNum type="arabicParenR" startAt="1"/>
              <a:defRPr i="1" spc="-87" sz="2800"/>
            </a:pPr>
            <a:r>
              <a:t> Two samples in the same spot, and stochastically choose between them</a:t>
            </a:r>
            <a:endParaRPr spc="0"/>
          </a:p>
          <a:p>
            <a:pPr marL="391499" indent="-283499">
              <a:spcBef>
                <a:spcPts val="1200"/>
              </a:spcBef>
              <a:buClr>
                <a:srgbClr val="000000"/>
              </a:buClr>
              <a:buSzPct val="100000"/>
              <a:buAutoNum type="arabicParenR" startAt="1"/>
              <a:defRPr i="1" spc="-87" sz="2800"/>
            </a:pPr>
            <a:r>
              <a:t> Two samples stacked vertically</a:t>
            </a:r>
            <a:endParaRPr spc="0"/>
          </a:p>
          <a:p>
            <a:pPr marL="391499" indent="-283499">
              <a:spcBef>
                <a:spcPts val="1200"/>
              </a:spcBef>
              <a:buClr>
                <a:srgbClr val="000000"/>
              </a:buClr>
              <a:buSzPct val="100000"/>
              <a:buAutoNum type="arabicParenR" startAt="1"/>
              <a:defRPr i="1" spc="-87" sz="2800"/>
            </a:pPr>
            <a:r>
              <a:t> Two samples where one is behind the other.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