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64" r:id="rId5"/>
    <p:sldId id="262" r:id="rId6"/>
    <p:sldId id="261" r:id="rId7"/>
    <p:sldId id="259" r:id="rId8"/>
    <p:sldId id="258" r:id="rId9"/>
    <p:sldId id="257" r:id="rId10"/>
    <p:sldId id="27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tags" Target="../tags/tag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真彩色</a:t>
            </a:r>
            <a:r>
              <a:rPr lang="zh-CN" altLang="zh-CN"/>
              <a:t>增强</a:t>
            </a:r>
            <a:endParaRPr lang="zh-CN" altLang="zh-CN"/>
          </a:p>
        </p:txBody>
      </p:sp>
      <p:sp>
        <p:nvSpPr>
          <p:cNvPr id="3" name="副标题 2"/>
          <p:cNvSpPr>
            <a:spLocks noGrp="1"/>
          </p:cNvSpPr>
          <p:nvPr>
            <p:ph type="subTitle" idx="1"/>
            <p:custDataLst>
              <p:tags r:id="rId2"/>
            </p:custDataLst>
          </p:nvPr>
        </p:nvSpPr>
        <p:spPr/>
        <p:txBody>
          <a:bodyPr/>
          <a:p>
            <a:r>
              <a:rPr lang="zh-CN" altLang="en-US">
                <a:solidFill>
                  <a:schemeClr val="tx1"/>
                </a:solidFill>
              </a:rPr>
              <a:t>左雅雯</a:t>
            </a:r>
            <a:endParaRPr lang="zh-CN" altLang="en-US">
              <a:solidFill>
                <a:schemeClr val="tx1"/>
              </a:solidFill>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0341" name="Text Box 5"/>
          <p:cNvSpPr txBox="1">
            <a:spLocks noChangeArrowheads="1"/>
          </p:cNvSpPr>
          <p:nvPr/>
        </p:nvSpPr>
        <p:spPr bwMode="auto">
          <a:xfrm>
            <a:off x="1550988" y="702628"/>
            <a:ext cx="8569325" cy="5451475"/>
          </a:xfrm>
          <a:prstGeom prst="rect">
            <a:avLst/>
          </a:prstGeom>
          <a:noFill/>
          <a:ln w="9525" cap="sq">
            <a:noFill/>
            <a:miter lim="800000"/>
          </a:ln>
          <a:effectLst/>
        </p:spPr>
        <p:txBody>
          <a:bodyPr>
            <a:spAutoFit/>
          </a:bodyPr>
          <a:lstStyle/>
          <a:p>
            <a:pPr marR="0" defTabSz="914400" eaLnBrk="0" hangingPunct="0">
              <a:lnSpc>
                <a:spcPct val="130000"/>
              </a:lnSpc>
              <a:buClrTx/>
              <a:buSzTx/>
              <a:buFontTx/>
              <a:buNone/>
              <a:defRPr/>
            </a:pPr>
            <a:r>
              <a:rPr kumimoji="1" lang="en-US" altLang="zh-CN" sz="2800" b="1" kern="1200" cap="none" spc="0" normalizeH="0" baseline="0" noProof="0">
                <a:solidFill>
                  <a:schemeClr val="hlink"/>
                </a:solidFill>
                <a:latin typeface="Tahoma" panose="020B0604030504040204" pitchFamily="34" charset="0"/>
                <a:ea typeface="宋体" panose="02010600030101010101" pitchFamily="2" charset="-122"/>
                <a:cs typeface="+mn-cs"/>
              </a:rPr>
              <a:t>       ◆</a:t>
            </a:r>
            <a:r>
              <a:rPr kumimoji="1" lang="zh-CN" altLang="en-US" sz="2800" b="1" kern="1200" cap="none" spc="0" normalizeH="0" baseline="0" noProof="0">
                <a:latin typeface="黑体" panose="02010609060101010101" pitchFamily="2" charset="-122"/>
                <a:ea typeface="黑体" panose="02010609060101010101" pitchFamily="2" charset="-122"/>
                <a:cs typeface="+mn-cs"/>
              </a:rPr>
              <a:t>真彩色增强的处理对象是具有</a:t>
            </a:r>
            <a:r>
              <a:rPr kumimoji="1" lang="en-US" altLang="zh-CN" sz="2800" b="1" kern="1200" cap="none" spc="0" normalizeH="0" baseline="0" noProof="0">
                <a:latin typeface="黑体" panose="02010609060101010101" pitchFamily="2" charset="-122"/>
                <a:ea typeface="黑体" panose="02010609060101010101" pitchFamily="2" charset="-122"/>
                <a:cs typeface="+mn-cs"/>
              </a:rPr>
              <a:t>2</a:t>
            </a:r>
            <a:r>
              <a:rPr kumimoji="1" lang="en-US" altLang="zh-CN" sz="2800" b="1" kern="1200" cap="none" spc="0" normalizeH="0" baseline="30000" noProof="0">
                <a:latin typeface="黑体" panose="02010609060101010101" pitchFamily="2" charset="-122"/>
                <a:ea typeface="黑体" panose="02010609060101010101" pitchFamily="2" charset="-122"/>
                <a:cs typeface="+mn-cs"/>
              </a:rPr>
              <a:t>24</a:t>
            </a:r>
            <a:r>
              <a:rPr kumimoji="1" lang="zh-CN" altLang="en-US" sz="2800" b="1" kern="1200" cap="none" spc="0" normalizeH="0" baseline="0" noProof="0">
                <a:latin typeface="黑体" panose="02010609060101010101" pitchFamily="2" charset="-122"/>
                <a:ea typeface="黑体" panose="02010609060101010101" pitchFamily="2" charset="-122"/>
                <a:cs typeface="+mn-cs"/>
              </a:rPr>
              <a:t>种颜色的彩色图像（又称全彩色图像）。</a:t>
            </a:r>
            <a:endParaRPr kumimoji="1" lang="zh-CN" altLang="en-US" sz="2800" b="1" kern="1200" cap="none" spc="0" normalizeH="0" baseline="0" noProof="0">
              <a:latin typeface="黑体" panose="02010609060101010101" pitchFamily="2" charset="-122"/>
              <a:ea typeface="黑体" panose="02010609060101010101" pitchFamily="2" charset="-122"/>
              <a:cs typeface="+mn-cs"/>
            </a:endParaRPr>
          </a:p>
          <a:p>
            <a:pPr marR="0" defTabSz="914400" eaLnBrk="0" hangingPunct="0">
              <a:lnSpc>
                <a:spcPct val="130000"/>
              </a:lnSpc>
              <a:spcBef>
                <a:spcPct val="20000"/>
              </a:spcBef>
              <a:buClrTx/>
              <a:buSzTx/>
              <a:buFontTx/>
              <a:buNone/>
              <a:defRPr/>
            </a:pPr>
            <a:r>
              <a:rPr kumimoji="1" lang="en-US" altLang="zh-CN" sz="2800" b="1" kern="1200" cap="none" spc="0" normalizeH="0" baseline="0" noProof="0">
                <a:solidFill>
                  <a:schemeClr val="hlink"/>
                </a:solidFill>
                <a:latin typeface="Tahoma" panose="020B0604030504040204" pitchFamily="34" charset="0"/>
                <a:ea typeface="宋体" panose="02010600030101010101" pitchFamily="2" charset="-122"/>
                <a:cs typeface="+mn-cs"/>
              </a:rPr>
              <a:t>       ◆</a:t>
            </a:r>
            <a:r>
              <a:rPr kumimoji="1" lang="zh-CN" altLang="en-US" sz="3000" b="1" kern="1200" cap="none" spc="0" normalizeH="0" baseline="0" noProof="0">
                <a:solidFill>
                  <a:srgbClr val="660033"/>
                </a:solidFill>
                <a:effectLst>
                  <a:outerShdw blurRad="38100" dist="38100" dir="2700000" algn="tl">
                    <a:srgbClr val="C0C0C0"/>
                  </a:outerShdw>
                </a:effectLst>
                <a:latin typeface="华文新魏" pitchFamily="2" charset="-122"/>
                <a:ea typeface="华文新魏" pitchFamily="2" charset="-122"/>
                <a:cs typeface="+mn-cs"/>
              </a:rPr>
              <a:t>为了避免破坏图像的彩色平衡，真彩色的增强通常选择在</a:t>
            </a:r>
            <a:r>
              <a:rPr kumimoji="1" lang="en-US" altLang="zh-CN" sz="3000" b="1" kern="1200" cap="none" spc="0" normalizeH="0" baseline="0" noProof="0">
                <a:solidFill>
                  <a:srgbClr val="660033"/>
                </a:solidFill>
                <a:effectLst>
                  <a:outerShdw blurRad="38100" dist="38100" dir="2700000" algn="tl">
                    <a:srgbClr val="C0C0C0"/>
                  </a:outerShdw>
                </a:effectLst>
                <a:latin typeface="华文新魏" pitchFamily="2" charset="-122"/>
                <a:ea typeface="华文新魏" pitchFamily="2" charset="-122"/>
                <a:cs typeface="+mn-cs"/>
              </a:rPr>
              <a:t>HSI</a:t>
            </a:r>
            <a:r>
              <a:rPr kumimoji="1" lang="zh-CN" altLang="en-US" sz="3000" b="1" kern="1200" cap="none" spc="0" normalizeH="0" baseline="0" noProof="0">
                <a:solidFill>
                  <a:srgbClr val="660033"/>
                </a:solidFill>
                <a:effectLst>
                  <a:outerShdw blurRad="38100" dist="38100" dir="2700000" algn="tl">
                    <a:srgbClr val="C0C0C0"/>
                  </a:outerShdw>
                </a:effectLst>
                <a:latin typeface="华文新魏" pitchFamily="2" charset="-122"/>
                <a:ea typeface="华文新魏" pitchFamily="2" charset="-122"/>
                <a:cs typeface="+mn-cs"/>
              </a:rPr>
              <a:t>模型下进行。</a:t>
            </a:r>
            <a:endParaRPr kumimoji="1" lang="zh-CN" altLang="en-US" sz="3000" b="1" kern="1200" cap="none" spc="0" normalizeH="0" baseline="0" noProof="0">
              <a:solidFill>
                <a:srgbClr val="660033"/>
              </a:solidFill>
              <a:effectLst>
                <a:outerShdw blurRad="38100" dist="38100" dir="2700000" algn="tl">
                  <a:srgbClr val="C0C0C0"/>
                </a:outerShdw>
              </a:effectLst>
              <a:latin typeface="华文新魏" pitchFamily="2" charset="-122"/>
              <a:ea typeface="华文新魏" pitchFamily="2" charset="-122"/>
              <a:cs typeface="+mn-cs"/>
            </a:endParaRPr>
          </a:p>
          <a:p>
            <a:pPr marR="0" defTabSz="914400" eaLnBrk="0" hangingPunct="0">
              <a:lnSpc>
                <a:spcPct val="130000"/>
              </a:lnSpc>
              <a:spcBef>
                <a:spcPct val="20000"/>
              </a:spcBef>
              <a:buClrTx/>
              <a:buSzTx/>
              <a:buFontTx/>
              <a:buNone/>
              <a:defRPr/>
            </a:pPr>
            <a:r>
              <a:rPr kumimoji="1" lang="en-US" altLang="zh-CN" sz="2800" b="1" kern="1200" cap="none" spc="0" normalizeH="0" baseline="0" noProof="0">
                <a:solidFill>
                  <a:schemeClr val="hlink"/>
                </a:solidFill>
                <a:latin typeface="Tahoma" panose="020B0604030504040204" pitchFamily="34" charset="0"/>
                <a:ea typeface="宋体" panose="02010600030101010101" pitchFamily="2" charset="-122"/>
                <a:cs typeface="+mn-cs"/>
              </a:rPr>
              <a:t>       ◆</a:t>
            </a:r>
            <a:r>
              <a:rPr kumimoji="1" lang="zh-CN" altLang="en-US" sz="2800" b="1" kern="1200" cap="none" spc="0" normalizeH="0" baseline="0" noProof="0">
                <a:latin typeface="黑体" panose="02010609060101010101" pitchFamily="2" charset="-122"/>
                <a:ea typeface="黑体" panose="02010609060101010101" pitchFamily="2" charset="-122"/>
                <a:cs typeface="+mn-cs"/>
              </a:rPr>
              <a:t>依据选择增强分量和增强目的的不同，可将真彩色增强分为：</a:t>
            </a:r>
            <a:endParaRPr kumimoji="1" lang="zh-CN" altLang="en-US" sz="2800" b="1" kern="1200" cap="none" spc="0" normalizeH="0" baseline="0" noProof="0">
              <a:latin typeface="黑体" panose="02010609060101010101" pitchFamily="2" charset="-122"/>
              <a:ea typeface="黑体" panose="02010609060101010101" pitchFamily="2" charset="-122"/>
              <a:cs typeface="+mn-cs"/>
            </a:endParaRPr>
          </a:p>
          <a:p>
            <a:pPr marR="0" defTabSz="914400" eaLnBrk="0" hangingPunct="0">
              <a:lnSpc>
                <a:spcPct val="130000"/>
              </a:lnSpc>
              <a:spcBef>
                <a:spcPct val="5000"/>
              </a:spcBef>
              <a:buClrTx/>
              <a:buSzTx/>
              <a:buFontTx/>
              <a:buNone/>
              <a:defRPr/>
            </a:pPr>
            <a:r>
              <a:rPr kumimoji="1" lang="zh-CN" altLang="en-US" sz="2800" b="1" kern="1200" cap="none" spc="0" normalizeH="0" baseline="0" noProof="0">
                <a:latin typeface="黑体" panose="02010609060101010101" pitchFamily="2" charset="-122"/>
                <a:ea typeface="黑体" panose="02010609060101010101" pitchFamily="2" charset="-122"/>
                <a:cs typeface="+mn-cs"/>
              </a:rPr>
              <a:t>    </a:t>
            </a:r>
            <a:r>
              <a:rPr kumimoji="1" lang="zh-CN" altLang="en-US" sz="2800" b="1" kern="1200" cap="none" spc="0" normalizeH="0" baseline="0" noProof="0">
                <a:solidFill>
                  <a:schemeClr val="accent1"/>
                </a:solidFill>
                <a:effectLst>
                  <a:outerShdw blurRad="38100" dist="38100" dir="2700000" algn="tl">
                    <a:srgbClr val="C0C0C0"/>
                  </a:outerShdw>
                </a:effectLst>
                <a:latin typeface="华文中宋" pitchFamily="2" charset="-122"/>
                <a:ea typeface="华文中宋" pitchFamily="2" charset="-122"/>
                <a:cs typeface="+mn-cs"/>
              </a:rPr>
              <a:t>● </a:t>
            </a:r>
            <a:r>
              <a:rPr kumimoji="1" lang="zh-CN" altLang="en-US" sz="2800" b="1" kern="1200" cap="none" spc="0" normalizeH="0" baseline="0" noProof="0">
                <a:latin typeface="华文中宋" pitchFamily="2" charset="-122"/>
                <a:ea typeface="华文中宋" pitchFamily="2" charset="-122"/>
                <a:cs typeface="+mn-cs"/>
              </a:rPr>
              <a:t>亮度增强；</a:t>
            </a:r>
            <a:endParaRPr kumimoji="1" lang="zh-CN" altLang="en-US" sz="2800" b="1" kern="1200" cap="none" spc="0" normalizeH="0" baseline="0" noProof="0">
              <a:latin typeface="华文中宋" pitchFamily="2" charset="-122"/>
              <a:ea typeface="华文中宋" pitchFamily="2" charset="-122"/>
              <a:cs typeface="+mn-cs"/>
            </a:endParaRPr>
          </a:p>
          <a:p>
            <a:pPr marR="0" defTabSz="914400" eaLnBrk="0" hangingPunct="0">
              <a:lnSpc>
                <a:spcPct val="130000"/>
              </a:lnSpc>
              <a:spcBef>
                <a:spcPct val="5000"/>
              </a:spcBef>
              <a:buClrTx/>
              <a:buSzTx/>
              <a:buFontTx/>
              <a:buNone/>
              <a:defRPr/>
            </a:pPr>
            <a:r>
              <a:rPr kumimoji="1" lang="zh-CN" altLang="en-US" sz="2800" b="1" kern="1200" cap="none" spc="0" normalizeH="0" baseline="0" noProof="0">
                <a:latin typeface="华文中宋" pitchFamily="2" charset="-122"/>
                <a:ea typeface="华文中宋" pitchFamily="2" charset="-122"/>
                <a:cs typeface="+mn-cs"/>
              </a:rPr>
              <a:t>    </a:t>
            </a:r>
            <a:r>
              <a:rPr kumimoji="1" lang="zh-CN" altLang="en-US" sz="2800" b="1" kern="1200" cap="none" spc="0" normalizeH="0" baseline="0" noProof="0">
                <a:solidFill>
                  <a:schemeClr val="accent1"/>
                </a:solidFill>
                <a:effectLst>
                  <a:outerShdw blurRad="38100" dist="38100" dir="2700000" algn="tl">
                    <a:srgbClr val="C0C0C0"/>
                  </a:outerShdw>
                </a:effectLst>
                <a:latin typeface="华文中宋" pitchFamily="2" charset="-122"/>
                <a:ea typeface="华文中宋" pitchFamily="2" charset="-122"/>
                <a:cs typeface="+mn-cs"/>
              </a:rPr>
              <a:t>● </a:t>
            </a:r>
            <a:r>
              <a:rPr kumimoji="1" lang="zh-CN" altLang="en-US" sz="2800" b="1" kern="1200" cap="none" spc="0" normalizeH="0" baseline="0" noProof="0">
                <a:latin typeface="华文中宋" pitchFamily="2" charset="-122"/>
                <a:ea typeface="华文中宋" pitchFamily="2" charset="-122"/>
                <a:cs typeface="+mn-cs"/>
              </a:rPr>
              <a:t>色调增强；</a:t>
            </a:r>
            <a:endParaRPr kumimoji="1" lang="zh-CN" altLang="en-US" sz="2800" b="1" kern="1200" cap="none" spc="0" normalizeH="0" baseline="0" noProof="0">
              <a:latin typeface="华文中宋" pitchFamily="2" charset="-122"/>
              <a:ea typeface="华文中宋" pitchFamily="2" charset="-122"/>
              <a:cs typeface="+mn-cs"/>
            </a:endParaRPr>
          </a:p>
          <a:p>
            <a:pPr marR="0" defTabSz="914400" eaLnBrk="0" hangingPunct="0">
              <a:lnSpc>
                <a:spcPct val="130000"/>
              </a:lnSpc>
              <a:spcBef>
                <a:spcPct val="5000"/>
              </a:spcBef>
              <a:buClrTx/>
              <a:buSzTx/>
              <a:buFontTx/>
              <a:buNone/>
              <a:defRPr/>
            </a:pPr>
            <a:r>
              <a:rPr kumimoji="1" lang="zh-CN" altLang="en-US" sz="2800" b="1" kern="1200" cap="none" spc="0" normalizeH="0" baseline="0" noProof="0">
                <a:latin typeface="华文中宋" pitchFamily="2" charset="-122"/>
                <a:ea typeface="华文中宋" pitchFamily="2" charset="-122"/>
                <a:cs typeface="+mn-cs"/>
              </a:rPr>
              <a:t>    </a:t>
            </a:r>
            <a:r>
              <a:rPr kumimoji="1" lang="zh-CN" altLang="en-US" sz="2800" b="1" kern="1200" cap="none" spc="0" normalizeH="0" baseline="0" noProof="0">
                <a:solidFill>
                  <a:schemeClr val="accent1"/>
                </a:solidFill>
                <a:effectLst>
                  <a:outerShdw blurRad="38100" dist="38100" dir="2700000" algn="tl">
                    <a:srgbClr val="C0C0C0"/>
                  </a:outerShdw>
                </a:effectLst>
                <a:latin typeface="华文中宋" pitchFamily="2" charset="-122"/>
                <a:ea typeface="华文中宋" pitchFamily="2" charset="-122"/>
                <a:cs typeface="+mn-cs"/>
              </a:rPr>
              <a:t>● </a:t>
            </a:r>
            <a:r>
              <a:rPr kumimoji="1" lang="zh-CN" altLang="en-US" sz="2800" b="1" kern="1200" cap="none" spc="0" normalizeH="0" baseline="0" noProof="0">
                <a:latin typeface="华文中宋" pitchFamily="2" charset="-122"/>
                <a:ea typeface="华文中宋" pitchFamily="2" charset="-122"/>
                <a:cs typeface="+mn-cs"/>
              </a:rPr>
              <a:t>饱和度增强。</a:t>
            </a:r>
            <a:r>
              <a:rPr kumimoji="1" lang="zh-CN" altLang="en-US" sz="2800" b="1" kern="1200" cap="none" spc="0" normalizeH="0" baseline="0" noProof="0">
                <a:latin typeface="黑体" panose="02010609060101010101" pitchFamily="2" charset="-122"/>
                <a:ea typeface="黑体" panose="02010609060101010101" pitchFamily="2" charset="-122"/>
                <a:cs typeface="+mn-cs"/>
              </a:rPr>
              <a:t>  </a:t>
            </a:r>
            <a:endParaRPr kumimoji="1" lang="zh-CN" altLang="en-US" sz="2800" b="1" kern="1200" cap="none" spc="0" normalizeH="0" baseline="0" noProof="0">
              <a:latin typeface="黑体" panose="02010609060101010101" pitchFamily="2" charset="-122"/>
              <a:ea typeface="黑体" panose="0201060906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0341">
                                            <p:txEl>
                                              <p:charRg st="86" end="122"/>
                                            </p:txEl>
                                          </p:spTgt>
                                        </p:tgtEl>
                                        <p:attrNameLst>
                                          <p:attrName>style.visibility</p:attrName>
                                        </p:attrNameLst>
                                      </p:cBhvr>
                                      <p:to>
                                        <p:strVal val="visible"/>
                                      </p:to>
                                    </p:set>
                                    <p:anim calcmode="lin" valueType="num">
                                      <p:cBhvr additive="base">
                                        <p:cTn id="7" dur="500" fill="hold"/>
                                        <p:tgtEl>
                                          <p:spTgt spid="270341">
                                            <p:txEl>
                                              <p:charRg st="86" end="12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0341">
                                            <p:txEl>
                                              <p:charRg st="86" end="12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0341">
                                            <p:txEl>
                                              <p:charRg st="122" end="134"/>
                                            </p:txEl>
                                          </p:spTgt>
                                        </p:tgtEl>
                                        <p:attrNameLst>
                                          <p:attrName>style.visibility</p:attrName>
                                        </p:attrNameLst>
                                      </p:cBhvr>
                                      <p:to>
                                        <p:strVal val="visible"/>
                                      </p:to>
                                    </p:set>
                                    <p:anim calcmode="lin" valueType="num">
                                      <p:cBhvr additive="base">
                                        <p:cTn id="11" dur="500" fill="hold"/>
                                        <p:tgtEl>
                                          <p:spTgt spid="270341">
                                            <p:txEl>
                                              <p:charRg st="122" end="13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0341">
                                            <p:txEl>
                                              <p:charRg st="122" end="13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0341">
                                            <p:txEl>
                                              <p:charRg st="134" end="148"/>
                                            </p:txEl>
                                          </p:spTgt>
                                        </p:tgtEl>
                                        <p:attrNameLst>
                                          <p:attrName>style.visibility</p:attrName>
                                        </p:attrNameLst>
                                      </p:cBhvr>
                                      <p:to>
                                        <p:strVal val="visible"/>
                                      </p:to>
                                    </p:set>
                                    <p:anim calcmode="lin" valueType="num">
                                      <p:cBhvr additive="base">
                                        <p:cTn id="15" dur="500" fill="hold"/>
                                        <p:tgtEl>
                                          <p:spTgt spid="270341">
                                            <p:txEl>
                                              <p:charRg st="134" end="14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0341">
                                            <p:txEl>
                                              <p:charRg st="134" end="14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0341">
                                            <p:txEl>
                                              <p:charRg st="148" end="165"/>
                                            </p:txEl>
                                          </p:spTgt>
                                        </p:tgtEl>
                                        <p:attrNameLst>
                                          <p:attrName>style.visibility</p:attrName>
                                        </p:attrNameLst>
                                      </p:cBhvr>
                                      <p:to>
                                        <p:strVal val="visible"/>
                                      </p:to>
                                    </p:set>
                                    <p:anim calcmode="lin" valueType="num">
                                      <p:cBhvr additive="base">
                                        <p:cTn id="19" dur="500" fill="hold"/>
                                        <p:tgtEl>
                                          <p:spTgt spid="270341">
                                            <p:txEl>
                                              <p:charRg st="148" end="16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0341">
                                            <p:txEl>
                                              <p:charRg st="148" end="16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Text Box 5"/>
          <p:cNvSpPr txBox="1"/>
          <p:nvPr/>
        </p:nvSpPr>
        <p:spPr>
          <a:xfrm>
            <a:off x="1415733" y="411798"/>
            <a:ext cx="8569325" cy="5367655"/>
          </a:xfrm>
          <a:prstGeom prst="rect">
            <a:avLst/>
          </a:prstGeom>
          <a:noFill/>
          <a:ln w="9525">
            <a:noFill/>
          </a:ln>
        </p:spPr>
        <p:txBody>
          <a:bodyPr>
            <a:spAutoFit/>
          </a:bodyPr>
          <a:p>
            <a:pPr eaLnBrk="0" hangingPunct="0">
              <a:lnSpc>
                <a:spcPct val="120000"/>
              </a:lnSpc>
            </a:pPr>
            <a:r>
              <a:rPr lang="en-US" altLang="zh-CN" sz="3200" b="1" dirty="0">
                <a:solidFill>
                  <a:schemeClr val="hlink"/>
                </a:solidFill>
                <a:latin typeface="Tahoma" panose="020B0604030504040204" pitchFamily="34" charset="0"/>
              </a:rPr>
              <a:t>1.  </a:t>
            </a:r>
            <a:r>
              <a:rPr lang="zh-CN" altLang="en-US" sz="3200" b="1" dirty="0">
                <a:latin typeface="华文新魏" pitchFamily="2" charset="-122"/>
                <a:ea typeface="华文新魏" pitchFamily="2" charset="-122"/>
              </a:rPr>
              <a:t>亮度增强</a:t>
            </a:r>
            <a:endParaRPr lang="zh-CN" altLang="en-US" sz="3200" b="1" dirty="0">
              <a:latin typeface="华文新魏" pitchFamily="2" charset="-122"/>
              <a:ea typeface="华文新魏" pitchFamily="2" charset="-122"/>
            </a:endParaRPr>
          </a:p>
          <a:p>
            <a:pPr eaLnBrk="0" hangingPunct="0">
              <a:lnSpc>
                <a:spcPct val="150000"/>
              </a:lnSpc>
            </a:pPr>
            <a:r>
              <a:rPr lang="en-US" altLang="zh-CN" sz="2800" b="1" dirty="0">
                <a:solidFill>
                  <a:schemeClr val="hlink"/>
                </a:solidFill>
                <a:latin typeface="Tahoma" panose="020B0604030504040204" pitchFamily="34" charset="0"/>
              </a:rPr>
              <a:t>       ◆</a:t>
            </a:r>
            <a:r>
              <a:rPr lang="zh-CN" altLang="en-US" sz="2900" b="1" dirty="0">
                <a:latin typeface="黑体" panose="02010609060101010101" pitchFamily="2" charset="-122"/>
                <a:ea typeface="黑体" panose="02010609060101010101" pitchFamily="2" charset="-122"/>
              </a:rPr>
              <a:t>彩色图像的亮度增强是仅对彩色图像的亮度分量进行处理的增强方法，它的目的是通过对图像亮度分量的调整使得图像在合适的亮度上提供最大的细节。</a:t>
            </a:r>
            <a:endParaRPr lang="zh-CN" altLang="en-US" sz="2900" b="1" dirty="0">
              <a:latin typeface="黑体" panose="02010609060101010101" pitchFamily="2" charset="-122"/>
              <a:ea typeface="黑体" panose="02010609060101010101" pitchFamily="2" charset="-122"/>
            </a:endParaRPr>
          </a:p>
          <a:p>
            <a:pPr algn="l" eaLnBrk="0" hangingPunct="0">
              <a:lnSpc>
                <a:spcPct val="150000"/>
              </a:lnSpc>
              <a:buClrTx/>
              <a:buSzTx/>
              <a:buFontTx/>
            </a:pPr>
            <a:r>
              <a:rPr lang="en-US" altLang="zh-CN" sz="2800" b="1" dirty="0">
                <a:solidFill>
                  <a:schemeClr val="hlink"/>
                </a:solidFill>
                <a:latin typeface="Tahoma" panose="020B0604030504040204" pitchFamily="34" charset="0"/>
              </a:rPr>
              <a:t>      </a:t>
            </a:r>
            <a:r>
              <a:rPr lang="en-US" altLang="zh-CN" sz="2900" b="1" dirty="0">
                <a:solidFill>
                  <a:schemeClr val="hlink"/>
                </a:solidFill>
                <a:latin typeface="Tahoma" panose="020B0604030504040204" pitchFamily="34" charset="0"/>
                <a:sym typeface="+mn-ea"/>
              </a:rPr>
              <a:t>◆</a:t>
            </a:r>
            <a:r>
              <a:rPr lang="zh-CN" altLang="en-US" sz="2900" b="1" dirty="0">
                <a:latin typeface="黑体" panose="02010609060101010101" pitchFamily="2" charset="-122"/>
                <a:ea typeface="黑体" panose="02010609060101010101" pitchFamily="2" charset="-122"/>
                <a:sym typeface="+mn-ea"/>
              </a:rPr>
              <a:t>亮度增强可以在其亮度分量上使用第四章介绍的灰度图像的增强算法，如灰度变换法、直方图增强法等。</a:t>
            </a:r>
            <a:endParaRPr lang="zh-CN" altLang="en-US" sz="2900" b="1" dirty="0">
              <a:latin typeface="黑体" panose="02010609060101010101" pitchFamily="2" charset="-122"/>
              <a:ea typeface="黑体" panose="0201060906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3186" name="Picture 4" descr="west图像增强用"/>
          <p:cNvPicPr>
            <a:picLocks noChangeAspect="1"/>
          </p:cNvPicPr>
          <p:nvPr/>
        </p:nvPicPr>
        <p:blipFill>
          <a:blip r:embed="rId1"/>
          <a:stretch>
            <a:fillRect/>
          </a:stretch>
        </p:blipFill>
        <p:spPr>
          <a:xfrm>
            <a:off x="1477645" y="1562100"/>
            <a:ext cx="2667000" cy="2667000"/>
          </a:xfrm>
          <a:prstGeom prst="rect">
            <a:avLst/>
          </a:prstGeom>
          <a:noFill/>
          <a:ln w="9525">
            <a:noFill/>
          </a:ln>
        </p:spPr>
      </p:pic>
      <p:pic>
        <p:nvPicPr>
          <p:cNvPr id="93187" name="Picture 5" descr="west图像增强用对比度拉伸"/>
          <p:cNvPicPr>
            <a:picLocks noChangeAspect="1"/>
          </p:cNvPicPr>
          <p:nvPr/>
        </p:nvPicPr>
        <p:blipFill>
          <a:blip r:embed="rId2"/>
          <a:stretch>
            <a:fillRect/>
          </a:stretch>
        </p:blipFill>
        <p:spPr>
          <a:xfrm>
            <a:off x="4648200" y="1562100"/>
            <a:ext cx="2667000" cy="2667000"/>
          </a:xfrm>
          <a:prstGeom prst="rect">
            <a:avLst/>
          </a:prstGeom>
          <a:noFill/>
          <a:ln w="9525">
            <a:noFill/>
          </a:ln>
        </p:spPr>
      </p:pic>
      <p:pic>
        <p:nvPicPr>
          <p:cNvPr id="93188" name="Picture 6" descr="west图像增强用直方图均衡"/>
          <p:cNvPicPr>
            <a:picLocks noChangeAspect="1"/>
          </p:cNvPicPr>
          <p:nvPr/>
        </p:nvPicPr>
        <p:blipFill>
          <a:blip r:embed="rId3"/>
          <a:stretch>
            <a:fillRect/>
          </a:stretch>
        </p:blipFill>
        <p:spPr>
          <a:xfrm>
            <a:off x="7818755" y="1562100"/>
            <a:ext cx="2667000" cy="2667000"/>
          </a:xfrm>
          <a:prstGeom prst="rect">
            <a:avLst/>
          </a:prstGeom>
          <a:noFill/>
          <a:ln w="9525">
            <a:noFill/>
          </a:ln>
        </p:spPr>
      </p:pic>
      <p:sp>
        <p:nvSpPr>
          <p:cNvPr id="93189" name="Rectangle 7"/>
          <p:cNvSpPr/>
          <p:nvPr/>
        </p:nvSpPr>
        <p:spPr>
          <a:xfrm>
            <a:off x="1477328" y="4521200"/>
            <a:ext cx="8750300" cy="1353185"/>
          </a:xfrm>
          <a:prstGeom prst="rect">
            <a:avLst/>
          </a:prstGeom>
          <a:noFill/>
          <a:ln w="9525">
            <a:noFill/>
          </a:ln>
        </p:spPr>
        <p:txBody>
          <a:bodyPr>
            <a:spAutoFit/>
          </a:bodyPr>
          <a:p>
            <a:pPr algn="just"/>
            <a:r>
              <a:rPr lang="zh-CN" altLang="en-US" sz="2400" b="1" dirty="0">
                <a:latin typeface="黑体" panose="02010609060101010101" pitchFamily="2" charset="-122"/>
                <a:ea typeface="黑体" panose="02010609060101010101" pitchFamily="2" charset="-122"/>
              </a:rPr>
              <a:t>（</a:t>
            </a:r>
            <a:r>
              <a:rPr lang="en-US" altLang="zh-CN" sz="2400" b="1" dirty="0">
                <a:latin typeface="黑体" panose="02010609060101010101" pitchFamily="2" charset="-122"/>
                <a:ea typeface="黑体" panose="02010609060101010101" pitchFamily="2" charset="-122"/>
              </a:rPr>
              <a:t>a）</a:t>
            </a:r>
            <a:r>
              <a:rPr lang="zh-CN" altLang="en-US" sz="2400" b="1" dirty="0">
                <a:latin typeface="黑体" panose="02010609060101010101" pitchFamily="2" charset="-122"/>
                <a:ea typeface="黑体" panose="02010609060101010101" pitchFamily="2" charset="-122"/>
              </a:rPr>
              <a:t>原彩色图像    （</a:t>
            </a:r>
            <a:r>
              <a:rPr lang="en-US" altLang="zh-CN" sz="2400" b="1" dirty="0">
                <a:latin typeface="黑体" panose="02010609060101010101" pitchFamily="2" charset="-122"/>
                <a:ea typeface="黑体" panose="02010609060101010101" pitchFamily="2" charset="-122"/>
              </a:rPr>
              <a:t>b）</a:t>
            </a:r>
            <a:r>
              <a:rPr lang="zh-CN" altLang="en-US" sz="2400" b="1" dirty="0">
                <a:latin typeface="黑体" panose="02010609060101010101" pitchFamily="2" charset="-122"/>
                <a:ea typeface="黑体" panose="02010609060101010101" pitchFamily="2" charset="-122"/>
              </a:rPr>
              <a:t>对比度拉伸的  （</a:t>
            </a:r>
            <a:r>
              <a:rPr lang="en-US" altLang="zh-CN" sz="2400" b="1" dirty="0">
                <a:latin typeface="黑体" panose="02010609060101010101" pitchFamily="2" charset="-122"/>
                <a:ea typeface="黑体" panose="02010609060101010101" pitchFamily="2" charset="-122"/>
              </a:rPr>
              <a:t>c）</a:t>
            </a:r>
            <a:r>
              <a:rPr lang="zh-CN" altLang="en-US" sz="2400" b="1" dirty="0">
                <a:latin typeface="黑体" panose="02010609060101010101" pitchFamily="2" charset="-122"/>
                <a:ea typeface="黑体" panose="02010609060101010101" pitchFamily="2" charset="-122"/>
              </a:rPr>
              <a:t>直方图均衡的</a:t>
            </a:r>
            <a:endParaRPr lang="zh-CN" altLang="en-US" sz="2400" b="1" dirty="0">
              <a:latin typeface="黑体" panose="02010609060101010101" pitchFamily="2" charset="-122"/>
              <a:ea typeface="黑体" panose="02010609060101010101" pitchFamily="2" charset="-122"/>
            </a:endParaRPr>
          </a:p>
          <a:p>
            <a:pPr algn="just"/>
            <a:r>
              <a:rPr lang="zh-CN" altLang="en-US" sz="2400" b="1" dirty="0">
                <a:latin typeface="黑体" panose="02010609060101010101" pitchFamily="2" charset="-122"/>
                <a:ea typeface="黑体" panose="02010609060101010101" pitchFamily="2" charset="-122"/>
              </a:rPr>
              <a:t>                        增强图像           增强图像</a:t>
            </a:r>
            <a:endParaRPr lang="zh-CN" altLang="en-US" sz="2400" b="1" dirty="0">
              <a:latin typeface="黑体" panose="02010609060101010101" pitchFamily="2" charset="-122"/>
              <a:ea typeface="黑体" panose="02010609060101010101" pitchFamily="2" charset="-122"/>
            </a:endParaRPr>
          </a:p>
          <a:p>
            <a:pPr eaLnBrk="0" hangingPunct="0"/>
            <a:endParaRPr lang="zh-CN" altLang="en-US" sz="1000" b="1" dirty="0">
              <a:latin typeface="黑体" panose="02010609060101010101" pitchFamily="2" charset="-122"/>
              <a:ea typeface="黑体" panose="02010609060101010101" pitchFamily="2" charset="-122"/>
            </a:endParaRPr>
          </a:p>
          <a:p>
            <a:pPr eaLnBrk="0" hangingPunct="0"/>
            <a:r>
              <a:rPr lang="zh-CN" altLang="en-US" sz="2400" b="1" dirty="0">
                <a:latin typeface="黑体" panose="02010609060101010101" pitchFamily="2" charset="-122"/>
                <a:ea typeface="黑体" panose="02010609060101010101" pitchFamily="2" charset="-122"/>
              </a:rPr>
              <a:t>           图</a:t>
            </a:r>
            <a:r>
              <a:rPr lang="en-US" altLang="zh-CN" sz="2400" b="1" dirty="0">
                <a:latin typeface="黑体" panose="02010609060101010101" pitchFamily="2" charset="-122"/>
                <a:ea typeface="黑体" panose="02010609060101010101" pitchFamily="2" charset="-122"/>
              </a:rPr>
              <a:t>11.15  </a:t>
            </a:r>
            <a:r>
              <a:rPr lang="zh-CN" altLang="en-US" sz="2400" b="1" dirty="0">
                <a:latin typeface="黑体" panose="02010609060101010101" pitchFamily="2" charset="-122"/>
                <a:ea typeface="黑体" panose="02010609060101010101" pitchFamily="2" charset="-122"/>
              </a:rPr>
              <a:t>真彩色图像的亮度增强实例 </a:t>
            </a:r>
            <a:endParaRPr lang="zh-CN" altLang="en-US" sz="2400" b="1" dirty="0">
              <a:latin typeface="黑体" panose="02010609060101010101" pitchFamily="2" charset="-122"/>
              <a:ea typeface="黑体" panose="02010609060101010101" pitchFamily="2" charset="-122"/>
            </a:endParaRPr>
          </a:p>
        </p:txBody>
      </p:sp>
      <p:sp>
        <p:nvSpPr>
          <p:cNvPr id="93190" name="Text Box 9"/>
          <p:cNvSpPr txBox="1"/>
          <p:nvPr/>
        </p:nvSpPr>
        <p:spPr>
          <a:xfrm>
            <a:off x="1477328" y="588010"/>
            <a:ext cx="8569325" cy="681990"/>
          </a:xfrm>
          <a:prstGeom prst="rect">
            <a:avLst/>
          </a:prstGeom>
          <a:noFill/>
          <a:ln w="9525">
            <a:noFill/>
          </a:ln>
        </p:spPr>
        <p:txBody>
          <a:bodyPr>
            <a:spAutoFit/>
          </a:bodyPr>
          <a:p>
            <a:pPr eaLnBrk="0" hangingPunct="0">
              <a:lnSpc>
                <a:spcPct val="120000"/>
              </a:lnSpc>
            </a:pPr>
            <a:r>
              <a:rPr lang="en-US" altLang="zh-CN" sz="3200" b="1" dirty="0">
                <a:solidFill>
                  <a:schemeClr val="hlink"/>
                </a:solidFill>
                <a:latin typeface="Tahoma" panose="020B0604030504040204" pitchFamily="34" charset="0"/>
              </a:rPr>
              <a:t>1.  </a:t>
            </a:r>
            <a:r>
              <a:rPr lang="zh-CN" altLang="en-US" sz="3200" b="1" dirty="0">
                <a:latin typeface="华文新魏" pitchFamily="2" charset="-122"/>
                <a:ea typeface="华文新魏" pitchFamily="2" charset="-122"/>
              </a:rPr>
              <a:t>亮度增强</a:t>
            </a:r>
            <a:endParaRPr lang="zh-CN" altLang="en-US" sz="3200" b="1" dirty="0">
              <a:latin typeface="华文新魏" pitchFamily="2" charset="-122"/>
              <a:ea typeface="华文新魏"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Text Box 4"/>
          <p:cNvSpPr txBox="1"/>
          <p:nvPr/>
        </p:nvSpPr>
        <p:spPr>
          <a:xfrm>
            <a:off x="1194753" y="599123"/>
            <a:ext cx="8569325" cy="4816475"/>
          </a:xfrm>
          <a:prstGeom prst="rect">
            <a:avLst/>
          </a:prstGeom>
          <a:noFill/>
          <a:ln w="9525">
            <a:noFill/>
          </a:ln>
        </p:spPr>
        <p:txBody>
          <a:bodyPr>
            <a:spAutoFit/>
          </a:bodyPr>
          <a:p>
            <a:pPr eaLnBrk="0" hangingPunct="0">
              <a:lnSpc>
                <a:spcPct val="120000"/>
              </a:lnSpc>
            </a:pPr>
            <a:r>
              <a:rPr lang="en-US" altLang="zh-CN" sz="3200" b="1" dirty="0">
                <a:solidFill>
                  <a:schemeClr val="hlink"/>
                </a:solidFill>
                <a:latin typeface="Tahoma" panose="020B0604030504040204" pitchFamily="34" charset="0"/>
              </a:rPr>
              <a:t>2.  </a:t>
            </a:r>
            <a:r>
              <a:rPr lang="zh-CN" altLang="en-US" sz="3200" b="1" dirty="0">
                <a:latin typeface="华文新魏" pitchFamily="2" charset="-122"/>
                <a:ea typeface="华文新魏" pitchFamily="2" charset="-122"/>
              </a:rPr>
              <a:t>色调增强</a:t>
            </a:r>
            <a:endParaRPr lang="zh-CN" altLang="en-US" sz="3200" b="1" dirty="0">
              <a:latin typeface="华文新魏" pitchFamily="2" charset="-122"/>
              <a:ea typeface="华文新魏" pitchFamily="2" charset="-122"/>
            </a:endParaRPr>
          </a:p>
          <a:p>
            <a:pPr eaLnBrk="0" hangingPunct="0">
              <a:lnSpc>
                <a:spcPct val="140000"/>
              </a:lnSpc>
            </a:pPr>
            <a:r>
              <a:rPr lang="en-US" altLang="zh-CN" sz="2400" b="1" dirty="0">
                <a:solidFill>
                  <a:schemeClr val="hlink"/>
                </a:solidFill>
                <a:latin typeface="Tahoma" panose="020B0604030504040204" pitchFamily="34" charset="0"/>
              </a:rPr>
              <a:t>       </a:t>
            </a:r>
            <a:r>
              <a:rPr lang="en-US" altLang="zh-CN" sz="2400" b="1" dirty="0">
                <a:solidFill>
                  <a:schemeClr val="hlink"/>
                </a:solidFill>
                <a:latin typeface="Tahoma" panose="020B0604030504040204" pitchFamily="34" charset="0"/>
                <a:sym typeface="+mn-ea"/>
              </a:rPr>
              <a:t>◆</a:t>
            </a:r>
            <a:r>
              <a:rPr lang="zh-CN" altLang="en-US" sz="2400" b="1" dirty="0">
                <a:latin typeface="黑体" panose="02010609060101010101" pitchFamily="2" charset="-122"/>
                <a:ea typeface="黑体" panose="02010609060101010101" pitchFamily="2" charset="-122"/>
              </a:rPr>
              <a:t>色调增强是通过增加颜色间的差异来达到图像增强的目的，一般可以通过对彩色图像每个点的色度值加上或减去一个常数来实现。 </a:t>
            </a:r>
            <a:endParaRPr lang="zh-CN" altLang="en-US" sz="2400" b="1" dirty="0">
              <a:latin typeface="黑体" panose="02010609060101010101" pitchFamily="2" charset="-122"/>
              <a:ea typeface="黑体" panose="02010609060101010101" pitchFamily="2" charset="-122"/>
            </a:endParaRPr>
          </a:p>
          <a:p>
            <a:pPr marR="0" defTabSz="914400" eaLnBrk="0" hangingPunct="0">
              <a:lnSpc>
                <a:spcPct val="140000"/>
              </a:lnSpc>
              <a:buClrTx/>
              <a:buSzTx/>
              <a:buFontTx/>
              <a:buNone/>
              <a:defRPr/>
            </a:pPr>
            <a:r>
              <a:rPr lang="en-US" altLang="zh-CN" sz="2400" b="1" dirty="0">
                <a:solidFill>
                  <a:schemeClr val="hlink"/>
                </a:solidFill>
                <a:latin typeface="黑体" panose="02010609060101010101" pitchFamily="2" charset="-122"/>
                <a:ea typeface="黑体" panose="02010609060101010101" pitchFamily="2" charset="-122"/>
              </a:rPr>
              <a:t>    </a:t>
            </a:r>
            <a:r>
              <a:rPr kumimoji="1" lang="en-US" altLang="zh-CN" sz="2400" b="1" noProof="0">
                <a:solidFill>
                  <a:schemeClr val="hlink"/>
                </a:solidFill>
                <a:latin typeface="Tahoma" panose="020B0604030504040204" pitchFamily="34" charset="0"/>
                <a:ea typeface="宋体" panose="02010600030101010101" pitchFamily="2" charset="-122"/>
                <a:sym typeface="+mn-ea"/>
              </a:rPr>
              <a:t>  </a:t>
            </a:r>
            <a:r>
              <a:rPr lang="en-US" altLang="zh-CN" sz="2400" b="1" dirty="0">
                <a:solidFill>
                  <a:schemeClr val="hlink"/>
                </a:solidFill>
                <a:latin typeface="Tahoma" panose="020B0604030504040204" pitchFamily="34" charset="0"/>
                <a:sym typeface="+mn-ea"/>
              </a:rPr>
              <a:t>◆</a:t>
            </a:r>
            <a:r>
              <a:rPr kumimoji="1" lang="zh-CN" altLang="en-US" sz="2400" b="1" noProof="0">
                <a:solidFill>
                  <a:srgbClr val="003366"/>
                </a:solidFill>
                <a:effectLst>
                  <a:outerShdw blurRad="38100" dist="38100" dir="2700000" algn="tl">
                    <a:srgbClr val="C0C0C0"/>
                  </a:outerShdw>
                </a:effectLst>
                <a:latin typeface="黑体" panose="02010609060101010101" pitchFamily="2" charset="-122"/>
                <a:ea typeface="黑体" panose="02010609060101010101" pitchFamily="2" charset="-122"/>
                <a:sym typeface="+mn-ea"/>
              </a:rPr>
              <a:t>由于彩色图像的色度分量是一个角度值，因此对色度分量加上或减去一个常数，相当于图像上所有点的颜色都沿着下图的彩色环逆时针或顺时针旋转一定的角度。</a:t>
            </a:r>
            <a:endParaRPr kumimoji="1" lang="zh-CN" altLang="en-US" sz="2400" b="1" kern="1200" cap="none" spc="0" normalizeH="0" baseline="0" noProof="0">
              <a:solidFill>
                <a:srgbClr val="003366"/>
              </a:solidFill>
              <a:effectLst>
                <a:outerShdw blurRad="38100" dist="38100" dir="2700000" algn="tl">
                  <a:srgbClr val="C0C0C0"/>
                </a:outerShdw>
              </a:effectLst>
              <a:latin typeface="黑体" panose="02010609060101010101" pitchFamily="2" charset="-122"/>
              <a:ea typeface="黑体" panose="02010609060101010101" pitchFamily="2" charset="-122"/>
              <a:cs typeface="+mn-cs"/>
            </a:endParaRPr>
          </a:p>
          <a:p>
            <a:pPr marR="0" defTabSz="914400" eaLnBrk="0" hangingPunct="0">
              <a:lnSpc>
                <a:spcPct val="140000"/>
              </a:lnSpc>
              <a:buClrTx/>
              <a:buSzTx/>
              <a:buFontTx/>
              <a:buNone/>
              <a:defRPr/>
            </a:pPr>
            <a:r>
              <a:rPr kumimoji="1" lang="en-US" altLang="zh-CN" sz="2400" noProof="0">
                <a:latin typeface="黑体" panose="02010609060101010101" pitchFamily="2" charset="-122"/>
                <a:ea typeface="黑体" panose="02010609060101010101" pitchFamily="2" charset="-122"/>
                <a:sym typeface="+mn-ea"/>
              </a:rPr>
              <a:t>    </a:t>
            </a:r>
            <a:r>
              <a:rPr lang="en-US" altLang="zh-CN" sz="2400" b="1" dirty="0">
                <a:solidFill>
                  <a:schemeClr val="hlink"/>
                </a:solidFill>
                <a:latin typeface="Tahoma" panose="020B0604030504040204" pitchFamily="34" charset="0"/>
                <a:sym typeface="+mn-ea"/>
              </a:rPr>
              <a:t>◆</a:t>
            </a:r>
            <a:r>
              <a:rPr kumimoji="1" lang="zh-CN" altLang="en-US" sz="2400" b="1" noProof="0">
                <a:latin typeface="黑体" panose="02010609060101010101" pitchFamily="2" charset="-122"/>
                <a:ea typeface="黑体" panose="02010609060101010101" pitchFamily="2" charset="-122"/>
                <a:sym typeface="+mn-ea"/>
              </a:rPr>
              <a:t>由于彩色处理色相分量图像的操作必须考虑灰度级的</a:t>
            </a:r>
            <a:r>
              <a:rPr kumimoji="1" lang="zh-CN" altLang="en-US" sz="2400" b="1" noProof="0">
                <a:latin typeface="Times New Roman" panose="02020603050405020304"/>
                <a:ea typeface="黑体" panose="02010609060101010101" pitchFamily="2" charset="-122"/>
                <a:sym typeface="+mn-ea"/>
              </a:rPr>
              <a:t>“</a:t>
            </a:r>
            <a:r>
              <a:rPr kumimoji="1" lang="zh-CN" altLang="en-US" sz="2400" b="1" noProof="0">
                <a:latin typeface="黑体" panose="02010609060101010101" pitchFamily="2" charset="-122"/>
                <a:ea typeface="黑体" panose="02010609060101010101" pitchFamily="2" charset="-122"/>
                <a:sym typeface="+mn-ea"/>
              </a:rPr>
              <a:t>周期性</a:t>
            </a:r>
            <a:r>
              <a:rPr kumimoji="1" lang="zh-CN" altLang="en-US" sz="2400" b="1" noProof="0">
                <a:latin typeface="Times New Roman" panose="02020603050405020304"/>
                <a:ea typeface="黑体" panose="02010609060101010101" pitchFamily="2" charset="-122"/>
                <a:sym typeface="+mn-ea"/>
              </a:rPr>
              <a:t>”</a:t>
            </a:r>
            <a:r>
              <a:rPr kumimoji="1" lang="zh-CN" altLang="en-US" sz="2400" b="1" noProof="0">
                <a:latin typeface="黑体" panose="02010609060101010101" pitchFamily="2" charset="-122"/>
                <a:ea typeface="黑体" panose="02010609060101010101" pitchFamily="2" charset="-122"/>
                <a:sym typeface="+mn-ea"/>
              </a:rPr>
              <a:t>，即对色调值加上</a:t>
            </a:r>
            <a:r>
              <a:rPr kumimoji="1" lang="en-US" altLang="zh-CN" sz="2400" b="1" noProof="0">
                <a:latin typeface="黑体" panose="02010609060101010101" pitchFamily="2" charset="-122"/>
                <a:ea typeface="黑体" panose="02010609060101010101" pitchFamily="2" charset="-122"/>
                <a:sym typeface="+mn-ea"/>
              </a:rPr>
              <a:t>120°</a:t>
            </a:r>
            <a:r>
              <a:rPr kumimoji="1" lang="zh-CN" altLang="en-US" sz="2400" b="1" noProof="0">
                <a:latin typeface="黑体" panose="02010609060101010101" pitchFamily="2" charset="-122"/>
                <a:ea typeface="黑体" panose="02010609060101010101" pitchFamily="2" charset="-122"/>
                <a:sym typeface="+mn-ea"/>
              </a:rPr>
              <a:t>和加上</a:t>
            </a:r>
            <a:r>
              <a:rPr kumimoji="1" lang="en-US" altLang="zh-CN" sz="2400" b="1" noProof="0">
                <a:latin typeface="黑体" panose="02010609060101010101" pitchFamily="2" charset="-122"/>
                <a:ea typeface="黑体" panose="02010609060101010101" pitchFamily="2" charset="-122"/>
                <a:sym typeface="+mn-ea"/>
              </a:rPr>
              <a:t>480°</a:t>
            </a:r>
            <a:r>
              <a:rPr kumimoji="1" lang="zh-CN" altLang="en-US" sz="2400" b="1" noProof="0">
                <a:latin typeface="黑体" panose="02010609060101010101" pitchFamily="2" charset="-122"/>
                <a:ea typeface="黑体" panose="02010609060101010101" pitchFamily="2" charset="-122"/>
                <a:sym typeface="+mn-ea"/>
              </a:rPr>
              <a:t>是相同的。</a:t>
            </a:r>
            <a:r>
              <a:rPr kumimoji="1" lang="zh-CN" altLang="en-US" sz="2400" noProof="0">
                <a:latin typeface="黑体" panose="02010609060101010101" pitchFamily="2" charset="-122"/>
                <a:ea typeface="黑体" panose="02010609060101010101" pitchFamily="2" charset="-122"/>
                <a:sym typeface="+mn-ea"/>
              </a:rPr>
              <a:t> </a:t>
            </a:r>
            <a:endParaRPr lang="zh-CN" altLang="en-US" sz="2400" dirty="0">
              <a:latin typeface="黑体" panose="02010609060101010101" pitchFamily="2" charset="-122"/>
              <a:ea typeface="黑体" panose="02010609060101010101" pitchFamily="2" charset="-122"/>
            </a:endParaRPr>
          </a:p>
        </p:txBody>
      </p:sp>
      <p:grpSp>
        <p:nvGrpSpPr>
          <p:cNvPr id="95235" name="Group 6"/>
          <p:cNvGrpSpPr/>
          <p:nvPr/>
        </p:nvGrpSpPr>
        <p:grpSpPr>
          <a:xfrm>
            <a:off x="8779510" y="4449445"/>
            <a:ext cx="2767330" cy="2071370"/>
            <a:chOff x="5721" y="5638"/>
            <a:chExt cx="3305" cy="2451"/>
          </a:xfrm>
        </p:grpSpPr>
        <p:grpSp>
          <p:nvGrpSpPr>
            <p:cNvPr id="95237" name="Group 7"/>
            <p:cNvGrpSpPr/>
            <p:nvPr/>
          </p:nvGrpSpPr>
          <p:grpSpPr>
            <a:xfrm>
              <a:off x="6387" y="5771"/>
              <a:ext cx="1980" cy="2025"/>
              <a:chOff x="7197" y="10781"/>
              <a:chExt cx="1980" cy="2025"/>
            </a:xfrm>
          </p:grpSpPr>
          <p:sp>
            <p:nvSpPr>
              <p:cNvPr id="95245" name="Oval 8"/>
              <p:cNvSpPr/>
              <p:nvPr/>
            </p:nvSpPr>
            <p:spPr>
              <a:xfrm>
                <a:off x="7197" y="10781"/>
                <a:ext cx="1980" cy="2025"/>
              </a:xfrm>
              <a:prstGeom prst="ellipse">
                <a:avLst/>
              </a:prstGeom>
              <a:noFill/>
              <a:ln w="12700" cap="flat" cmpd="sng">
                <a:solidFill>
                  <a:srgbClr val="000000"/>
                </a:solidFill>
                <a:prstDash val="solid"/>
                <a:headEnd type="none" w="med" len="med"/>
                <a:tailEnd type="none" w="med" len="med"/>
              </a:ln>
            </p:spPr>
            <p:txBody>
              <a:bodyPr/>
              <a:p>
                <a:endParaRPr lang="zh-CN" altLang="en-US" dirty="0">
                  <a:latin typeface="Tahoma" panose="020B0604030504040204" pitchFamily="34" charset="0"/>
                </a:endParaRPr>
              </a:p>
            </p:txBody>
          </p:sp>
          <p:sp>
            <p:nvSpPr>
              <p:cNvPr id="95246" name="Oval 9"/>
              <p:cNvSpPr/>
              <p:nvPr/>
            </p:nvSpPr>
            <p:spPr>
              <a:xfrm>
                <a:off x="7707" y="11306"/>
                <a:ext cx="975" cy="975"/>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Tahoma" panose="020B0604030504040204" pitchFamily="34" charset="0"/>
                </a:endParaRPr>
              </a:p>
            </p:txBody>
          </p:sp>
          <p:sp>
            <p:nvSpPr>
              <p:cNvPr id="95247" name="Text Box 10"/>
              <p:cNvSpPr txBox="1"/>
              <p:nvPr/>
            </p:nvSpPr>
            <p:spPr>
              <a:xfrm>
                <a:off x="7617" y="12266"/>
                <a:ext cx="180" cy="156"/>
              </a:xfrm>
              <a:prstGeom prst="rect">
                <a:avLst/>
              </a:prstGeom>
              <a:solidFill>
                <a:srgbClr val="FFFFFF"/>
              </a:solidFill>
              <a:ln w="9525">
                <a:noFill/>
              </a:ln>
            </p:spPr>
            <p:txBody>
              <a:bodyPr/>
              <a:p>
                <a:pPr algn="just" eaLnBrk="0" hangingPunct="0"/>
                <a:endParaRPr lang="zh-CN" altLang="en-US" sz="1000" dirty="0">
                  <a:latin typeface="Times New Roman" panose="02020603050405020304" pitchFamily="18" charset="0"/>
                </a:endParaRPr>
              </a:p>
            </p:txBody>
          </p:sp>
          <p:sp>
            <p:nvSpPr>
              <p:cNvPr id="95248" name="Text Box 11"/>
              <p:cNvSpPr txBox="1"/>
              <p:nvPr/>
            </p:nvSpPr>
            <p:spPr>
              <a:xfrm>
                <a:off x="8547" y="11618"/>
                <a:ext cx="180" cy="156"/>
              </a:xfrm>
              <a:prstGeom prst="rect">
                <a:avLst/>
              </a:prstGeom>
              <a:solidFill>
                <a:srgbClr val="FFFFFF"/>
              </a:solidFill>
              <a:ln w="9525">
                <a:noFill/>
              </a:ln>
            </p:spPr>
            <p:txBody>
              <a:bodyPr/>
              <a:p>
                <a:pPr algn="just" eaLnBrk="0" hangingPunct="0"/>
                <a:endParaRPr lang="zh-CN" altLang="en-US" sz="1000" dirty="0">
                  <a:latin typeface="Times New Roman" panose="02020603050405020304" pitchFamily="18" charset="0"/>
                </a:endParaRPr>
              </a:p>
            </p:txBody>
          </p:sp>
          <p:sp>
            <p:nvSpPr>
              <p:cNvPr id="95249" name="Line 12"/>
              <p:cNvSpPr/>
              <p:nvPr/>
            </p:nvSpPr>
            <p:spPr>
              <a:xfrm flipV="1">
                <a:off x="8418" y="11545"/>
                <a:ext cx="692" cy="238"/>
              </a:xfrm>
              <a:prstGeom prst="line">
                <a:avLst/>
              </a:prstGeom>
              <a:ln w="9525" cap="flat" cmpd="sng">
                <a:solidFill>
                  <a:srgbClr val="000000"/>
                </a:solidFill>
                <a:prstDash val="solid"/>
                <a:headEnd type="none" w="med" len="med"/>
                <a:tailEnd type="triangle" w="med" len="med"/>
              </a:ln>
            </p:spPr>
          </p:sp>
          <p:sp>
            <p:nvSpPr>
              <p:cNvPr id="95250" name="Line 13"/>
              <p:cNvSpPr/>
              <p:nvPr/>
            </p:nvSpPr>
            <p:spPr>
              <a:xfrm flipV="1">
                <a:off x="8457" y="12206"/>
                <a:ext cx="26" cy="8"/>
              </a:xfrm>
              <a:prstGeom prst="line">
                <a:avLst/>
              </a:prstGeom>
              <a:ln w="9525" cap="flat" cmpd="sng">
                <a:solidFill>
                  <a:srgbClr val="000000"/>
                </a:solidFill>
                <a:prstDash val="solid"/>
                <a:headEnd type="none" w="med" len="med"/>
                <a:tailEnd type="arrow" w="sm" len="sm"/>
              </a:ln>
            </p:spPr>
          </p:sp>
          <p:sp>
            <p:nvSpPr>
              <p:cNvPr id="95251" name="Line 14"/>
              <p:cNvSpPr/>
              <p:nvPr/>
            </p:nvSpPr>
            <p:spPr>
              <a:xfrm>
                <a:off x="7917" y="11402"/>
                <a:ext cx="0" cy="0"/>
              </a:xfrm>
              <a:prstGeom prst="line">
                <a:avLst/>
              </a:prstGeom>
              <a:ln w="9525" cap="flat" cmpd="sng">
                <a:solidFill>
                  <a:srgbClr val="000000"/>
                </a:solidFill>
                <a:prstDash val="solid"/>
                <a:headEnd type="none" w="med" len="med"/>
                <a:tailEnd type="triangle" w="med" len="med"/>
              </a:ln>
            </p:spPr>
          </p:sp>
          <p:sp>
            <p:nvSpPr>
              <p:cNvPr id="95252" name="Text Box 15"/>
              <p:cNvSpPr txBox="1"/>
              <p:nvPr/>
            </p:nvSpPr>
            <p:spPr>
              <a:xfrm>
                <a:off x="7637" y="11868"/>
                <a:ext cx="180" cy="156"/>
              </a:xfrm>
              <a:prstGeom prst="rect">
                <a:avLst/>
              </a:prstGeom>
              <a:solidFill>
                <a:srgbClr val="FFFFFF"/>
              </a:solidFill>
              <a:ln w="9525">
                <a:noFill/>
              </a:ln>
            </p:spPr>
            <p:txBody>
              <a:bodyPr/>
              <a:p>
                <a:pPr algn="just" eaLnBrk="0" hangingPunct="0"/>
                <a:endParaRPr lang="zh-CN" altLang="en-US" sz="1000" dirty="0">
                  <a:latin typeface="Times New Roman" panose="02020603050405020304" pitchFamily="18" charset="0"/>
                </a:endParaRPr>
              </a:p>
            </p:txBody>
          </p:sp>
          <p:sp>
            <p:nvSpPr>
              <p:cNvPr id="95253" name="Line 16"/>
              <p:cNvSpPr/>
              <p:nvPr/>
            </p:nvSpPr>
            <p:spPr>
              <a:xfrm flipH="1">
                <a:off x="7953" y="11334"/>
                <a:ext cx="61" cy="23"/>
              </a:xfrm>
              <a:prstGeom prst="line">
                <a:avLst/>
              </a:prstGeom>
              <a:ln w="9525" cap="flat" cmpd="sng">
                <a:solidFill>
                  <a:srgbClr val="000000"/>
                </a:solidFill>
                <a:prstDash val="solid"/>
                <a:headEnd type="none" w="med" len="med"/>
                <a:tailEnd type="arrow" w="sm" len="sm"/>
              </a:ln>
            </p:spPr>
          </p:sp>
          <p:sp>
            <p:nvSpPr>
              <p:cNvPr id="95254" name="Line 17"/>
              <p:cNvSpPr/>
              <p:nvPr/>
            </p:nvSpPr>
            <p:spPr>
              <a:xfrm flipH="1">
                <a:off x="7308" y="11870"/>
                <a:ext cx="693" cy="236"/>
              </a:xfrm>
              <a:prstGeom prst="line">
                <a:avLst/>
              </a:prstGeom>
              <a:ln w="9525" cap="flat" cmpd="sng">
                <a:solidFill>
                  <a:srgbClr val="000000"/>
                </a:solidFill>
                <a:prstDash val="solid"/>
                <a:headEnd type="none" w="med" len="med"/>
                <a:tailEnd type="triangle" w="med" len="med"/>
              </a:ln>
            </p:spPr>
          </p:sp>
        </p:grpSp>
        <p:sp>
          <p:nvSpPr>
            <p:cNvPr id="95238" name="Text Box 18"/>
            <p:cNvSpPr txBox="1"/>
            <p:nvPr/>
          </p:nvSpPr>
          <p:spPr>
            <a:xfrm>
              <a:off x="7242" y="6702"/>
              <a:ext cx="540" cy="312"/>
            </a:xfrm>
            <a:prstGeom prst="rect">
              <a:avLst/>
            </a:prstGeom>
            <a:solidFill>
              <a:srgbClr val="FFFFFF">
                <a:alpha val="0"/>
              </a:srgbClr>
            </a:solidFill>
            <a:ln w="9525">
              <a:noFill/>
            </a:ln>
          </p:spPr>
          <p:txBody>
            <a:bodyPr lIns="0" tIns="0" rIns="0" bIns="0"/>
            <a:p>
              <a:pPr algn="ctr" eaLnBrk="0" hangingPunct="0">
                <a:lnSpc>
                  <a:spcPct val="80000"/>
                </a:lnSpc>
              </a:pPr>
              <a:r>
                <a:rPr lang="zh-CN" altLang="en-US" b="1" dirty="0">
                  <a:latin typeface="宋体" panose="02010600030101010101" pitchFamily="2" charset="-122"/>
                </a:rPr>
                <a:t>互补</a:t>
              </a:r>
              <a:endParaRPr lang="zh-CN" altLang="en-US" b="1" dirty="0">
                <a:latin typeface="宋体" panose="02010600030101010101" pitchFamily="2" charset="-122"/>
              </a:endParaRPr>
            </a:p>
          </p:txBody>
        </p:sp>
        <p:sp>
          <p:nvSpPr>
            <p:cNvPr id="95239" name="Text Box 19"/>
            <p:cNvSpPr txBox="1"/>
            <p:nvPr/>
          </p:nvSpPr>
          <p:spPr>
            <a:xfrm>
              <a:off x="8176" y="6532"/>
              <a:ext cx="850" cy="468"/>
            </a:xfrm>
            <a:prstGeom prst="rect">
              <a:avLst/>
            </a:prstGeom>
            <a:solidFill>
              <a:srgbClr val="FFFFFF">
                <a:alpha val="50195"/>
              </a:srgbClr>
            </a:solidFill>
            <a:ln w="9525" cap="flat" cmpd="sng">
              <a:solidFill>
                <a:srgbClr val="FFFFFF"/>
              </a:solidFill>
              <a:prstDash val="solid"/>
              <a:miter/>
              <a:headEnd type="none" w="med" len="med"/>
              <a:tailEnd type="none" w="med" len="med"/>
            </a:ln>
          </p:spPr>
          <p:txBody>
            <a:bodyPr/>
            <a:p>
              <a:pPr algn="just" eaLnBrk="0" hangingPunct="0"/>
              <a:r>
                <a:rPr lang="zh-CN" altLang="en-US" sz="1600" dirty="0">
                  <a:latin typeface="黑体" panose="02010609060101010101" pitchFamily="2" charset="-122"/>
                  <a:ea typeface="黑体" panose="02010609060101010101" pitchFamily="2" charset="-122"/>
                </a:rPr>
                <a:t> 。</a:t>
              </a:r>
              <a:r>
                <a:rPr lang="zh-CN" altLang="en-US" b="1" dirty="0">
                  <a:latin typeface="宋体" panose="02010600030101010101" pitchFamily="2" charset="-122"/>
                </a:rPr>
                <a:t>红色</a:t>
              </a:r>
              <a:endParaRPr lang="zh-CN" altLang="en-US" b="1" dirty="0">
                <a:latin typeface="宋体" panose="02010600030101010101" pitchFamily="2" charset="-122"/>
              </a:endParaRPr>
            </a:p>
          </p:txBody>
        </p:sp>
        <p:sp>
          <p:nvSpPr>
            <p:cNvPr id="95240" name="Text Box 20"/>
            <p:cNvSpPr txBox="1"/>
            <p:nvPr/>
          </p:nvSpPr>
          <p:spPr>
            <a:xfrm>
              <a:off x="5721" y="6538"/>
              <a:ext cx="913" cy="468"/>
            </a:xfrm>
            <a:prstGeom prst="rect">
              <a:avLst/>
            </a:prstGeom>
            <a:solidFill>
              <a:srgbClr val="FFFFFF">
                <a:alpha val="50195"/>
              </a:srgbClr>
            </a:solidFill>
            <a:ln w="9525" cap="flat" cmpd="sng">
              <a:solidFill>
                <a:srgbClr val="FFFFFF"/>
              </a:solidFill>
              <a:prstDash val="solid"/>
              <a:miter/>
              <a:headEnd type="none" w="med" len="med"/>
              <a:tailEnd type="none" w="med" len="med"/>
            </a:ln>
          </p:spPr>
          <p:txBody>
            <a:bodyPr/>
            <a:p>
              <a:pPr algn="just" eaLnBrk="0" hangingPunct="0"/>
              <a:r>
                <a:rPr lang="zh-CN" altLang="en-US" sz="1600" dirty="0">
                  <a:latin typeface="黑体" panose="02010609060101010101" pitchFamily="2" charset="-122"/>
                  <a:ea typeface="黑体" panose="02010609060101010101" pitchFamily="2" charset="-122"/>
                </a:rPr>
                <a:t> </a:t>
              </a:r>
              <a:r>
                <a:rPr lang="zh-CN" altLang="en-US" b="1" dirty="0">
                  <a:latin typeface="宋体" panose="02010600030101010101" pitchFamily="2" charset="-122"/>
                </a:rPr>
                <a:t>青色</a:t>
              </a:r>
              <a:r>
                <a:rPr lang="zh-CN" altLang="en-US" sz="1600" dirty="0">
                  <a:latin typeface="黑体" panose="02010609060101010101" pitchFamily="2" charset="-122"/>
                  <a:ea typeface="黑体" panose="02010609060101010101" pitchFamily="2" charset="-122"/>
                </a:rPr>
                <a:t> 。</a:t>
              </a:r>
              <a:endParaRPr lang="zh-CN" altLang="en-US" sz="1600" dirty="0">
                <a:latin typeface="黑体" panose="02010609060101010101" pitchFamily="2" charset="-122"/>
                <a:ea typeface="黑体" panose="02010609060101010101" pitchFamily="2" charset="-122"/>
              </a:endParaRPr>
            </a:p>
          </p:txBody>
        </p:sp>
        <p:sp>
          <p:nvSpPr>
            <p:cNvPr id="95241" name="Text Box 21"/>
            <p:cNvSpPr txBox="1"/>
            <p:nvPr/>
          </p:nvSpPr>
          <p:spPr>
            <a:xfrm>
              <a:off x="7728" y="7371"/>
              <a:ext cx="1196" cy="468"/>
            </a:xfrm>
            <a:prstGeom prst="rect">
              <a:avLst/>
            </a:prstGeom>
            <a:solidFill>
              <a:srgbClr val="FFFFFF">
                <a:alpha val="50195"/>
              </a:srgbClr>
            </a:solidFill>
            <a:ln w="9525" cap="flat" cmpd="sng">
              <a:solidFill>
                <a:srgbClr val="FFFFFF"/>
              </a:solidFill>
              <a:prstDash val="solid"/>
              <a:miter/>
              <a:headEnd type="none" w="med" len="med"/>
              <a:tailEnd type="none" w="med" len="med"/>
            </a:ln>
          </p:spPr>
          <p:txBody>
            <a:bodyPr/>
            <a:p>
              <a:pPr algn="just" eaLnBrk="0" hangingPunct="0"/>
              <a:r>
                <a:rPr lang="zh-CN" altLang="en-US" sz="1600" dirty="0">
                  <a:latin typeface="黑体" panose="02010609060101010101" pitchFamily="2" charset="-122"/>
                  <a:ea typeface="黑体" panose="02010609060101010101" pitchFamily="2" charset="-122"/>
                </a:rPr>
                <a:t>   。 </a:t>
              </a:r>
              <a:endParaRPr lang="zh-CN" altLang="en-US" sz="1600" dirty="0">
                <a:latin typeface="黑体" panose="02010609060101010101" pitchFamily="2" charset="-122"/>
                <a:ea typeface="黑体" panose="02010609060101010101" pitchFamily="2" charset="-122"/>
              </a:endParaRPr>
            </a:p>
            <a:p>
              <a:pPr algn="just" eaLnBrk="0" hangingPunct="0"/>
              <a:r>
                <a:rPr lang="zh-CN" altLang="en-US" sz="1600" dirty="0">
                  <a:latin typeface="黑体" panose="02010609060101010101" pitchFamily="2" charset="-122"/>
                  <a:ea typeface="黑体" panose="02010609060101010101" pitchFamily="2" charset="-122"/>
                </a:rPr>
                <a:t>   </a:t>
              </a:r>
              <a:r>
                <a:rPr lang="zh-CN" altLang="en-US" b="1" dirty="0">
                  <a:latin typeface="宋体" panose="02010600030101010101" pitchFamily="2" charset="-122"/>
                </a:rPr>
                <a:t>品红</a:t>
              </a:r>
              <a:endParaRPr lang="zh-CN" altLang="en-US" b="1" dirty="0">
                <a:latin typeface="宋体" panose="02010600030101010101" pitchFamily="2" charset="-122"/>
              </a:endParaRPr>
            </a:p>
          </p:txBody>
        </p:sp>
        <p:sp>
          <p:nvSpPr>
            <p:cNvPr id="95242" name="Text Box 22"/>
            <p:cNvSpPr txBox="1"/>
            <p:nvPr/>
          </p:nvSpPr>
          <p:spPr>
            <a:xfrm>
              <a:off x="6237" y="5638"/>
              <a:ext cx="913" cy="468"/>
            </a:xfrm>
            <a:prstGeom prst="rect">
              <a:avLst/>
            </a:prstGeom>
            <a:solidFill>
              <a:srgbClr val="FFFFFF">
                <a:alpha val="50195"/>
              </a:srgbClr>
            </a:solidFill>
            <a:ln w="9525" cap="flat" cmpd="sng">
              <a:solidFill>
                <a:srgbClr val="FFFFFF"/>
              </a:solidFill>
              <a:prstDash val="solid"/>
              <a:miter/>
              <a:headEnd type="none" w="med" len="med"/>
              <a:tailEnd type="none" w="med" len="med"/>
            </a:ln>
          </p:spPr>
          <p:txBody>
            <a:bodyPr/>
            <a:p>
              <a:pPr algn="just" eaLnBrk="0" hangingPunct="0"/>
              <a:endParaRPr lang="zh-CN" altLang="en-US" sz="1600" dirty="0">
                <a:latin typeface="黑体" panose="02010609060101010101" pitchFamily="2" charset="-122"/>
                <a:ea typeface="黑体" panose="02010609060101010101" pitchFamily="2" charset="-122"/>
              </a:endParaRPr>
            </a:p>
            <a:p>
              <a:pPr algn="just" eaLnBrk="0" hangingPunct="0"/>
              <a:r>
                <a:rPr lang="zh-CN" altLang="en-US" sz="1600" dirty="0">
                  <a:latin typeface="黑体" panose="02010609060101010101" pitchFamily="2" charset="-122"/>
                  <a:ea typeface="黑体" panose="02010609060101010101" pitchFamily="2" charset="-122"/>
                </a:rPr>
                <a:t> </a:t>
              </a:r>
              <a:r>
                <a:rPr lang="zh-CN" altLang="en-US" b="1" dirty="0">
                  <a:latin typeface="宋体" panose="02010600030101010101" pitchFamily="2" charset="-122"/>
                </a:rPr>
                <a:t>绿色</a:t>
              </a:r>
              <a:r>
                <a:rPr lang="zh-CN" altLang="en-US" sz="1600" dirty="0">
                  <a:latin typeface="黑体" panose="02010609060101010101" pitchFamily="2" charset="-122"/>
                  <a:ea typeface="黑体" panose="02010609060101010101" pitchFamily="2" charset="-122"/>
                </a:rPr>
                <a:t> 。</a:t>
              </a:r>
              <a:endParaRPr lang="zh-CN" altLang="en-US" sz="1600" dirty="0">
                <a:latin typeface="黑体" panose="02010609060101010101" pitchFamily="2" charset="-122"/>
                <a:ea typeface="黑体" panose="02010609060101010101" pitchFamily="2" charset="-122"/>
              </a:endParaRPr>
            </a:p>
          </p:txBody>
        </p:sp>
        <p:sp>
          <p:nvSpPr>
            <p:cNvPr id="95243" name="Text Box 23"/>
            <p:cNvSpPr txBox="1"/>
            <p:nvPr/>
          </p:nvSpPr>
          <p:spPr>
            <a:xfrm>
              <a:off x="7716" y="5666"/>
              <a:ext cx="913" cy="468"/>
            </a:xfrm>
            <a:prstGeom prst="rect">
              <a:avLst/>
            </a:prstGeom>
            <a:solidFill>
              <a:srgbClr val="FFFFFF">
                <a:alpha val="50195"/>
              </a:srgbClr>
            </a:solidFill>
            <a:ln w="9525" cap="flat" cmpd="sng">
              <a:solidFill>
                <a:srgbClr val="FFFFFF"/>
              </a:solidFill>
              <a:prstDash val="solid"/>
              <a:miter/>
              <a:headEnd type="none" w="med" len="med"/>
              <a:tailEnd type="none" w="med" len="med"/>
            </a:ln>
          </p:spPr>
          <p:txBody>
            <a:bodyPr/>
            <a:p>
              <a:pPr algn="just" eaLnBrk="0" hangingPunct="0"/>
              <a:endParaRPr lang="zh-CN" altLang="en-US" sz="1600" dirty="0">
                <a:latin typeface="黑体" panose="02010609060101010101" pitchFamily="2" charset="-122"/>
                <a:ea typeface="黑体" panose="02010609060101010101" pitchFamily="2" charset="-122"/>
              </a:endParaRPr>
            </a:p>
            <a:p>
              <a:pPr algn="just" eaLnBrk="0" hangingPunct="0"/>
              <a:r>
                <a:rPr lang="zh-CN" altLang="en-US" sz="1600" dirty="0">
                  <a:latin typeface="黑体" panose="02010609060101010101" pitchFamily="2" charset="-122"/>
                  <a:ea typeface="黑体" panose="02010609060101010101" pitchFamily="2" charset="-122"/>
                </a:rPr>
                <a:t>   。 </a:t>
              </a:r>
              <a:r>
                <a:rPr lang="zh-CN" altLang="en-US" b="1" dirty="0">
                  <a:latin typeface="宋体" panose="02010600030101010101" pitchFamily="2" charset="-122"/>
                </a:rPr>
                <a:t>黄色</a:t>
              </a:r>
              <a:endParaRPr lang="zh-CN" altLang="en-US" b="1" dirty="0">
                <a:latin typeface="宋体" panose="02010600030101010101" pitchFamily="2" charset="-122"/>
              </a:endParaRPr>
            </a:p>
          </p:txBody>
        </p:sp>
        <p:sp>
          <p:nvSpPr>
            <p:cNvPr id="95244" name="Text Box 24"/>
            <p:cNvSpPr txBox="1"/>
            <p:nvPr/>
          </p:nvSpPr>
          <p:spPr>
            <a:xfrm>
              <a:off x="6486" y="7465"/>
              <a:ext cx="799" cy="624"/>
            </a:xfrm>
            <a:prstGeom prst="rect">
              <a:avLst/>
            </a:prstGeom>
            <a:solidFill>
              <a:srgbClr val="FFFFFF">
                <a:alpha val="50195"/>
              </a:srgbClr>
            </a:solidFill>
            <a:ln w="9525" cap="flat" cmpd="sng">
              <a:solidFill>
                <a:srgbClr val="FFFFFF"/>
              </a:solidFill>
              <a:prstDash val="solid"/>
              <a:miter/>
              <a:headEnd type="none" w="med" len="med"/>
              <a:tailEnd type="none" w="med" len="med"/>
            </a:ln>
          </p:spPr>
          <p:txBody>
            <a:bodyPr/>
            <a:p>
              <a:pPr algn="just" eaLnBrk="0" hangingPunct="0">
                <a:lnSpc>
                  <a:spcPct val="72000"/>
                </a:lnSpc>
              </a:pPr>
              <a:r>
                <a:rPr lang="zh-CN" altLang="en-US" sz="1600" dirty="0">
                  <a:latin typeface="黑体" panose="02010609060101010101" pitchFamily="2" charset="-122"/>
                  <a:ea typeface="黑体" panose="02010609060101010101" pitchFamily="2" charset="-122"/>
                </a:rPr>
                <a:t>  。</a:t>
              </a:r>
              <a:endParaRPr lang="zh-CN" altLang="en-US" sz="1600" dirty="0">
                <a:latin typeface="黑体" panose="02010609060101010101" pitchFamily="2" charset="-122"/>
                <a:ea typeface="黑体" panose="02010609060101010101" pitchFamily="2" charset="-122"/>
              </a:endParaRPr>
            </a:p>
            <a:p>
              <a:pPr algn="ctr" eaLnBrk="0" hangingPunct="0">
                <a:lnSpc>
                  <a:spcPct val="80000"/>
                </a:lnSpc>
              </a:pPr>
              <a:r>
                <a:rPr lang="zh-CN" altLang="en-US" b="1" dirty="0">
                  <a:latin typeface="宋体" panose="02010600030101010101" pitchFamily="2" charset="-122"/>
                </a:rPr>
                <a:t>蓝色</a:t>
              </a:r>
              <a:endParaRPr lang="zh-CN" altLang="en-US" b="1" dirty="0">
                <a:latin typeface="宋体" panose="02010600030101010101" pitchFamily="2"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4"/>
          <p:cNvSpPr/>
          <p:nvPr/>
        </p:nvSpPr>
        <p:spPr>
          <a:xfrm>
            <a:off x="1919288" y="4176713"/>
            <a:ext cx="8497887" cy="1353185"/>
          </a:xfrm>
          <a:prstGeom prst="rect">
            <a:avLst/>
          </a:prstGeom>
          <a:noFill/>
          <a:ln w="9525">
            <a:noFill/>
          </a:ln>
        </p:spPr>
        <p:txBody>
          <a:bodyPr>
            <a:spAutoFit/>
          </a:bodyPr>
          <a:p>
            <a:r>
              <a:rPr lang="zh-CN" altLang="en-US" sz="2400" b="1" dirty="0">
                <a:latin typeface="黑体" panose="02010609060101010101" pitchFamily="2" charset="-122"/>
                <a:ea typeface="黑体" panose="02010609060101010101" pitchFamily="2" charset="-122"/>
              </a:rPr>
              <a:t>    原图像        （</a:t>
            </a:r>
            <a:r>
              <a:rPr lang="en-US" altLang="zh-CN" sz="2400" b="1" dirty="0">
                <a:latin typeface="黑体" panose="02010609060101010101" pitchFamily="2" charset="-122"/>
                <a:ea typeface="黑体" panose="02010609060101010101" pitchFamily="2" charset="-122"/>
              </a:rPr>
              <a:t>a）</a:t>
            </a:r>
            <a:r>
              <a:rPr lang="zh-CN" altLang="en-US" sz="2400" b="1" dirty="0">
                <a:latin typeface="黑体" panose="02010609060101010101" pitchFamily="2" charset="-122"/>
                <a:ea typeface="黑体" panose="02010609060101010101" pitchFamily="2" charset="-122"/>
              </a:rPr>
              <a:t>色度值加上    （</a:t>
            </a:r>
            <a:r>
              <a:rPr lang="en-US" altLang="zh-CN" sz="2400" b="1" dirty="0">
                <a:latin typeface="黑体" panose="02010609060101010101" pitchFamily="2" charset="-122"/>
                <a:ea typeface="黑体" panose="02010609060101010101" pitchFamily="2" charset="-122"/>
              </a:rPr>
              <a:t>b）</a:t>
            </a:r>
            <a:r>
              <a:rPr lang="zh-CN" altLang="en-US" sz="2400" b="1" dirty="0">
                <a:latin typeface="黑体" panose="02010609060101010101" pitchFamily="2" charset="-122"/>
                <a:ea typeface="黑体" panose="02010609060101010101" pitchFamily="2" charset="-122"/>
              </a:rPr>
              <a:t>色度值减去</a:t>
            </a:r>
            <a:r>
              <a:rPr lang="zh-CN" altLang="en-US" sz="2400" dirty="0">
                <a:latin typeface="黑体" panose="02010609060101010101" pitchFamily="2" charset="-122"/>
                <a:ea typeface="黑体" panose="02010609060101010101" pitchFamily="2" charset="-122"/>
              </a:rPr>
              <a:t> </a:t>
            </a:r>
            <a:endParaRPr lang="en-US" altLang="zh-CN" sz="2400" b="1" dirty="0">
              <a:latin typeface="黑体" panose="02010609060101010101" pitchFamily="2" charset="-122"/>
              <a:ea typeface="黑体" panose="02010609060101010101" pitchFamily="2" charset="-122"/>
            </a:endParaRPr>
          </a:p>
          <a:p>
            <a:r>
              <a:rPr lang="en-US" altLang="zh-CN" sz="2400" b="1" dirty="0">
                <a:latin typeface="黑体" panose="02010609060101010101" pitchFamily="2" charset="-122"/>
                <a:ea typeface="黑体" panose="02010609060101010101" pitchFamily="2" charset="-122"/>
              </a:rPr>
              <a:t>                      120°</a:t>
            </a:r>
            <a:r>
              <a:rPr lang="zh-CN" altLang="en-US" sz="2400" b="1" dirty="0">
                <a:latin typeface="黑体" panose="02010609060101010101" pitchFamily="2" charset="-122"/>
                <a:ea typeface="黑体" panose="02010609060101010101" pitchFamily="2" charset="-122"/>
              </a:rPr>
              <a:t>的图像         </a:t>
            </a:r>
            <a:r>
              <a:rPr lang="en-US" altLang="zh-CN" sz="2400" b="1" dirty="0">
                <a:latin typeface="黑体" panose="02010609060101010101" pitchFamily="2" charset="-122"/>
                <a:ea typeface="黑体" panose="02010609060101010101" pitchFamily="2" charset="-122"/>
              </a:rPr>
              <a:t>120°</a:t>
            </a:r>
            <a:r>
              <a:rPr lang="zh-CN" altLang="en-US" sz="2400" b="1" dirty="0">
                <a:latin typeface="黑体" panose="02010609060101010101" pitchFamily="2" charset="-122"/>
                <a:ea typeface="黑体" panose="02010609060101010101" pitchFamily="2" charset="-122"/>
              </a:rPr>
              <a:t>的图像</a:t>
            </a:r>
            <a:endParaRPr lang="en-US" altLang="zh-CN" sz="2400" b="1" dirty="0">
              <a:latin typeface="黑体" panose="02010609060101010101" pitchFamily="2" charset="-122"/>
              <a:ea typeface="黑体" panose="02010609060101010101" pitchFamily="2" charset="-122"/>
            </a:endParaRPr>
          </a:p>
          <a:p>
            <a:pPr algn="ctr"/>
            <a:endParaRPr lang="zh-CN" altLang="en-US" sz="1000" b="1" dirty="0">
              <a:latin typeface="黑体" panose="02010609060101010101" pitchFamily="2" charset="-122"/>
              <a:ea typeface="黑体" panose="02010609060101010101" pitchFamily="2" charset="-122"/>
            </a:endParaRPr>
          </a:p>
          <a:p>
            <a:pPr algn="ctr"/>
            <a:r>
              <a:rPr lang="zh-CN" altLang="en-US" sz="2400" b="1" dirty="0">
                <a:latin typeface="黑体" panose="02010609060101010101" pitchFamily="2" charset="-122"/>
                <a:ea typeface="黑体" panose="02010609060101010101" pitchFamily="2" charset="-122"/>
              </a:rPr>
              <a:t>图</a:t>
            </a:r>
            <a:r>
              <a:rPr lang="en-US" altLang="zh-CN" sz="2400" b="1" dirty="0">
                <a:latin typeface="黑体" panose="02010609060101010101" pitchFamily="2" charset="-122"/>
                <a:ea typeface="黑体" panose="02010609060101010101" pitchFamily="2" charset="-122"/>
              </a:rPr>
              <a:t>11.16  </a:t>
            </a:r>
            <a:r>
              <a:rPr lang="zh-CN" altLang="en-US" sz="2400" b="1" dirty="0">
                <a:latin typeface="黑体" panose="02010609060101010101" pitchFamily="2" charset="-122"/>
                <a:ea typeface="黑体" panose="02010609060101010101" pitchFamily="2" charset="-122"/>
              </a:rPr>
              <a:t>真彩色图像的色度增强实例 </a:t>
            </a:r>
            <a:endParaRPr lang="zh-CN" altLang="en-US" sz="2400" b="1" dirty="0">
              <a:latin typeface="黑体" panose="02010609060101010101" pitchFamily="2" charset="-122"/>
              <a:ea typeface="黑体" panose="02010609060101010101" pitchFamily="2" charset="-122"/>
            </a:endParaRPr>
          </a:p>
        </p:txBody>
      </p:sp>
      <p:pic>
        <p:nvPicPr>
          <p:cNvPr id="96259" name="Picture 5" descr="9"/>
          <p:cNvPicPr>
            <a:picLocks noChangeAspect="1"/>
          </p:cNvPicPr>
          <p:nvPr/>
        </p:nvPicPr>
        <p:blipFill>
          <a:blip r:embed="rId1"/>
          <a:stretch>
            <a:fillRect/>
          </a:stretch>
        </p:blipFill>
        <p:spPr>
          <a:xfrm>
            <a:off x="4681538" y="1800225"/>
            <a:ext cx="2709862" cy="2187575"/>
          </a:xfrm>
          <a:prstGeom prst="rect">
            <a:avLst/>
          </a:prstGeom>
          <a:noFill/>
          <a:ln w="9525">
            <a:noFill/>
          </a:ln>
        </p:spPr>
      </p:pic>
      <p:pic>
        <p:nvPicPr>
          <p:cNvPr id="96260" name="Picture 6" descr="9"/>
          <p:cNvPicPr>
            <a:picLocks noChangeAspect="1"/>
          </p:cNvPicPr>
          <p:nvPr/>
        </p:nvPicPr>
        <p:blipFill>
          <a:blip r:embed="rId2"/>
          <a:stretch>
            <a:fillRect/>
          </a:stretch>
        </p:blipFill>
        <p:spPr>
          <a:xfrm>
            <a:off x="7562850" y="1766888"/>
            <a:ext cx="2709863" cy="2187575"/>
          </a:xfrm>
          <a:prstGeom prst="rect">
            <a:avLst/>
          </a:prstGeom>
          <a:noFill/>
          <a:ln w="9525">
            <a:noFill/>
          </a:ln>
        </p:spPr>
      </p:pic>
      <p:sp>
        <p:nvSpPr>
          <p:cNvPr id="96261" name="Text Box 8"/>
          <p:cNvSpPr txBox="1"/>
          <p:nvPr/>
        </p:nvSpPr>
        <p:spPr>
          <a:xfrm>
            <a:off x="1919288" y="1008063"/>
            <a:ext cx="8569325" cy="607695"/>
          </a:xfrm>
          <a:prstGeom prst="rect">
            <a:avLst/>
          </a:prstGeom>
          <a:noFill/>
          <a:ln w="9525">
            <a:noFill/>
          </a:ln>
        </p:spPr>
        <p:txBody>
          <a:bodyPr>
            <a:spAutoFit/>
          </a:bodyPr>
          <a:p>
            <a:pPr eaLnBrk="0" hangingPunct="0">
              <a:lnSpc>
                <a:spcPct val="120000"/>
              </a:lnSpc>
            </a:pPr>
            <a:r>
              <a:rPr lang="en-US" altLang="zh-CN" sz="2800" b="1" dirty="0">
                <a:solidFill>
                  <a:schemeClr val="hlink"/>
                </a:solidFill>
                <a:latin typeface="Tahoma" panose="020B0604030504040204" pitchFamily="34" charset="0"/>
              </a:rPr>
              <a:t>2.  </a:t>
            </a:r>
            <a:r>
              <a:rPr lang="zh-CN" altLang="en-US" sz="2800" b="1" dirty="0">
                <a:latin typeface="黑体" panose="02010609060101010101" pitchFamily="2" charset="-122"/>
                <a:ea typeface="黑体" panose="02010609060101010101" pitchFamily="2" charset="-122"/>
              </a:rPr>
              <a:t>色调增强</a:t>
            </a:r>
            <a:endParaRPr lang="zh-CN" altLang="en-US" sz="2800" b="1" dirty="0">
              <a:latin typeface="黑体" panose="02010609060101010101" pitchFamily="2" charset="-122"/>
              <a:ea typeface="黑体" panose="02010609060101010101" pitchFamily="2" charset="-122"/>
            </a:endParaRPr>
          </a:p>
        </p:txBody>
      </p:sp>
      <p:pic>
        <p:nvPicPr>
          <p:cNvPr id="96262" name="Picture 9" descr="9"/>
          <p:cNvPicPr>
            <a:picLocks noChangeAspect="1"/>
          </p:cNvPicPr>
          <p:nvPr/>
        </p:nvPicPr>
        <p:blipFill>
          <a:blip r:embed="rId3"/>
          <a:stretch>
            <a:fillRect/>
          </a:stretch>
        </p:blipFill>
        <p:spPr>
          <a:xfrm>
            <a:off x="1847850" y="1800225"/>
            <a:ext cx="2692400" cy="2189163"/>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4436" name="Text Box 4"/>
          <p:cNvSpPr txBox="1">
            <a:spLocks noChangeArrowheads="1"/>
          </p:cNvSpPr>
          <p:nvPr/>
        </p:nvSpPr>
        <p:spPr bwMode="auto">
          <a:xfrm>
            <a:off x="1366838" y="1157923"/>
            <a:ext cx="8569325" cy="3913505"/>
          </a:xfrm>
          <a:prstGeom prst="rect">
            <a:avLst/>
          </a:prstGeom>
          <a:noFill/>
          <a:ln w="9525" cap="sq">
            <a:noFill/>
            <a:miter lim="800000"/>
          </a:ln>
          <a:effectLst/>
        </p:spPr>
        <p:txBody>
          <a:bodyPr>
            <a:spAutoFit/>
          </a:bodyPr>
          <a:lstStyle/>
          <a:p>
            <a:pPr marR="0" defTabSz="914400" eaLnBrk="0" hangingPunct="0">
              <a:lnSpc>
                <a:spcPct val="120000"/>
              </a:lnSpc>
              <a:buClrTx/>
              <a:buSzTx/>
              <a:buFontTx/>
              <a:buNone/>
              <a:defRPr/>
            </a:pPr>
            <a:r>
              <a:rPr kumimoji="1" lang="en-US" altLang="zh-CN" sz="3200" b="1" kern="1200" cap="none" spc="0" normalizeH="0" baseline="0" noProof="0">
                <a:solidFill>
                  <a:schemeClr val="hlink"/>
                </a:solidFill>
                <a:latin typeface="Tahoma" panose="020B0604030504040204" pitchFamily="34" charset="0"/>
                <a:ea typeface="宋体" panose="02010600030101010101" pitchFamily="2" charset="-122"/>
                <a:cs typeface="+mn-cs"/>
              </a:rPr>
              <a:t>3.  </a:t>
            </a:r>
            <a:r>
              <a:rPr kumimoji="1" lang="zh-CN" altLang="en-US" sz="3200" b="1" kern="1200" cap="none" spc="0" normalizeH="0" baseline="0" noProof="0">
                <a:latin typeface="华文新魏" pitchFamily="2" charset="-122"/>
                <a:ea typeface="华文新魏" pitchFamily="2" charset="-122"/>
                <a:cs typeface="+mn-cs"/>
              </a:rPr>
              <a:t>饱和度增强</a:t>
            </a:r>
            <a:endParaRPr kumimoji="1" lang="zh-CN" altLang="en-US" sz="3200" b="1" kern="1200" cap="none" spc="0" normalizeH="0" baseline="0" noProof="0">
              <a:latin typeface="华文新魏" pitchFamily="2" charset="-122"/>
              <a:ea typeface="华文新魏" pitchFamily="2" charset="-122"/>
              <a:cs typeface="+mn-cs"/>
            </a:endParaRPr>
          </a:p>
          <a:p>
            <a:pPr marR="0" defTabSz="914400" eaLnBrk="0" hangingPunct="0">
              <a:lnSpc>
                <a:spcPct val="150000"/>
              </a:lnSpc>
              <a:buClrTx/>
              <a:buSzTx/>
              <a:buFontTx/>
              <a:buNone/>
              <a:defRPr/>
            </a:pPr>
            <a:r>
              <a:rPr kumimoji="1" lang="en-US" altLang="zh-CN" sz="2800" b="1" kern="1200" cap="none" spc="0" normalizeH="0" baseline="0" noProof="0">
                <a:solidFill>
                  <a:schemeClr val="hlink"/>
                </a:solidFill>
                <a:latin typeface="Tahoma" panose="020B0604030504040204" pitchFamily="34" charset="0"/>
                <a:ea typeface="宋体" panose="02010600030101010101" pitchFamily="2" charset="-122"/>
                <a:cs typeface="+mn-cs"/>
              </a:rPr>
              <a:t>       </a:t>
            </a:r>
            <a:r>
              <a:rPr lang="en-US" altLang="zh-CN" sz="2800" b="1" dirty="0">
                <a:solidFill>
                  <a:schemeClr val="hlink"/>
                </a:solidFill>
                <a:latin typeface="Tahoma" panose="020B0604030504040204" pitchFamily="34" charset="0"/>
                <a:sym typeface="+mn-ea"/>
              </a:rPr>
              <a:t>◆</a:t>
            </a:r>
            <a:r>
              <a:rPr kumimoji="1" lang="zh-CN" altLang="en-US" sz="2800" b="1" kern="1200" cap="none" spc="0" normalizeH="0" baseline="0" noProof="0">
                <a:solidFill>
                  <a:srgbClr val="003366"/>
                </a:solidFill>
                <a:effectLst>
                  <a:outerShdw blurRad="38100" dist="38100" dir="2700000" algn="tl">
                    <a:srgbClr val="C0C0C0"/>
                  </a:outerShdw>
                </a:effectLst>
                <a:latin typeface="黑体" panose="02010609060101010101" pitchFamily="2" charset="-122"/>
                <a:ea typeface="黑体" panose="02010609060101010101" pitchFamily="2" charset="-122"/>
                <a:cs typeface="+mn-cs"/>
              </a:rPr>
              <a:t>饱和度增强可以使彩色图像的颜色更为鲜明。</a:t>
            </a:r>
            <a:r>
              <a:rPr kumimoji="1" lang="zh-CN" altLang="en-US" sz="2800" kern="1200" cap="none" spc="0" normalizeH="0" baseline="0" noProof="0">
                <a:latin typeface="黑体" panose="02010609060101010101" pitchFamily="2" charset="-122"/>
                <a:ea typeface="黑体" panose="02010609060101010101" pitchFamily="2" charset="-122"/>
                <a:cs typeface="+mn-cs"/>
              </a:rPr>
              <a:t> </a:t>
            </a:r>
            <a:endParaRPr kumimoji="1" lang="zh-CN" altLang="en-US" sz="2800" b="1" kern="1200" cap="none" spc="0" normalizeH="0" baseline="0" noProof="0">
              <a:latin typeface="黑体" panose="02010609060101010101" pitchFamily="2" charset="-122"/>
              <a:ea typeface="黑体" panose="02010609060101010101" pitchFamily="2" charset="-122"/>
              <a:cs typeface="+mn-cs"/>
            </a:endParaRPr>
          </a:p>
          <a:p>
            <a:pPr marR="0" defTabSz="914400" eaLnBrk="0" hangingPunct="0">
              <a:lnSpc>
                <a:spcPct val="150000"/>
              </a:lnSpc>
              <a:buClrTx/>
              <a:buSzTx/>
              <a:buFontTx/>
              <a:buNone/>
              <a:defRPr/>
            </a:pPr>
            <a:r>
              <a:rPr kumimoji="1" lang="en-US" altLang="zh-CN" sz="2800" b="1" kern="1200" cap="none" spc="0" normalizeH="0" baseline="0" noProof="0">
                <a:solidFill>
                  <a:schemeClr val="hlink"/>
                </a:solidFill>
                <a:latin typeface="黑体" panose="02010609060101010101" pitchFamily="2" charset="-122"/>
                <a:ea typeface="黑体" panose="02010609060101010101" pitchFamily="2" charset="-122"/>
                <a:cs typeface="+mn-cs"/>
              </a:rPr>
              <a:t>    </a:t>
            </a:r>
            <a:r>
              <a:rPr lang="en-US" altLang="zh-CN" sz="2800" b="1" dirty="0">
                <a:solidFill>
                  <a:schemeClr val="hlink"/>
                </a:solidFill>
                <a:latin typeface="Tahoma" panose="020B0604030504040204" pitchFamily="34" charset="0"/>
                <a:sym typeface="+mn-ea"/>
              </a:rPr>
              <a:t>◆</a:t>
            </a:r>
            <a:r>
              <a:rPr kumimoji="1" lang="zh-CN" altLang="en-US" sz="2800" b="1" kern="1200" cap="none" spc="0" normalizeH="0" baseline="0" noProof="0">
                <a:latin typeface="黑体" panose="02010609060101010101" pitchFamily="2" charset="-122"/>
                <a:ea typeface="黑体" panose="02010609060101010101" pitchFamily="2" charset="-122"/>
                <a:cs typeface="+mn-cs"/>
              </a:rPr>
              <a:t>饱和度增强可以通过对彩色图像每个点的饱和度值乘以一个大于</a:t>
            </a:r>
            <a:r>
              <a:rPr kumimoji="1" lang="en-US" altLang="zh-CN" sz="2800" b="1" kern="1200" cap="none" spc="0" normalizeH="0" baseline="0" noProof="0">
                <a:latin typeface="黑体" panose="02010609060101010101" pitchFamily="2" charset="-122"/>
                <a:ea typeface="黑体" panose="02010609060101010101" pitchFamily="2" charset="-122"/>
                <a:cs typeface="+mn-cs"/>
              </a:rPr>
              <a:t>1 </a:t>
            </a:r>
            <a:r>
              <a:rPr kumimoji="1" lang="zh-CN" altLang="en-US" sz="2800" b="1" kern="1200" cap="none" spc="0" normalizeH="0" baseline="0" noProof="0">
                <a:latin typeface="黑体" panose="02010609060101010101" pitchFamily="2" charset="-122"/>
                <a:ea typeface="黑体" panose="02010609060101010101" pitchFamily="2" charset="-122"/>
                <a:cs typeface="+mn-cs"/>
              </a:rPr>
              <a:t>的常数来实现；反之，如果对彩色图像每个点的饱和度值乘以小于</a:t>
            </a:r>
            <a:r>
              <a:rPr kumimoji="1" lang="en-US" altLang="zh-CN" sz="2800" b="1" kern="1200" cap="none" spc="0" normalizeH="0" baseline="0" noProof="0">
                <a:latin typeface="黑体" panose="02010609060101010101" pitchFamily="2" charset="-122"/>
                <a:ea typeface="黑体" panose="02010609060101010101" pitchFamily="2" charset="-122"/>
                <a:cs typeface="+mn-cs"/>
              </a:rPr>
              <a:t>1 </a:t>
            </a:r>
            <a:r>
              <a:rPr kumimoji="1" lang="zh-CN" altLang="en-US" sz="2800" b="1" kern="1200" cap="none" spc="0" normalizeH="0" baseline="0" noProof="0">
                <a:latin typeface="黑体" panose="02010609060101010101" pitchFamily="2" charset="-122"/>
                <a:ea typeface="黑体" panose="02010609060101010101" pitchFamily="2" charset="-122"/>
                <a:cs typeface="+mn-cs"/>
              </a:rPr>
              <a:t>的常数，则会减弱原图像颜色的鲜明程度。</a:t>
            </a:r>
            <a:r>
              <a:rPr kumimoji="1" lang="zh-CN" altLang="en-US" sz="2800" kern="1200" cap="none" spc="0" normalizeH="0" baseline="0" noProof="0">
                <a:latin typeface="黑体" panose="02010609060101010101" pitchFamily="2" charset="-122"/>
                <a:ea typeface="黑体" panose="02010609060101010101" pitchFamily="2" charset="-122"/>
                <a:cs typeface="+mn-cs"/>
              </a:rPr>
              <a:t> </a:t>
            </a:r>
            <a:endParaRPr kumimoji="1" lang="zh-CN" altLang="en-US" sz="2800" kern="1200" cap="none" spc="0" normalizeH="0" baseline="0" noProof="0">
              <a:latin typeface="黑体" panose="02010609060101010101" pitchFamily="2" charset="-122"/>
              <a:ea typeface="黑体" panose="02010609060101010101" pitchFamily="2"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4"/>
          <p:cNvSpPr/>
          <p:nvPr/>
        </p:nvSpPr>
        <p:spPr>
          <a:xfrm>
            <a:off x="1824038" y="4321175"/>
            <a:ext cx="8664575" cy="1353185"/>
          </a:xfrm>
          <a:prstGeom prst="rect">
            <a:avLst/>
          </a:prstGeom>
          <a:noFill/>
          <a:ln w="9525">
            <a:noFill/>
          </a:ln>
        </p:spPr>
        <p:txBody>
          <a:bodyPr>
            <a:spAutoFit/>
          </a:bodyPr>
          <a:p>
            <a:r>
              <a:rPr lang="zh-CN" altLang="en-US" sz="2200" b="1" dirty="0">
                <a:latin typeface="黑体" panose="02010609060101010101" pitchFamily="2" charset="-122"/>
                <a:ea typeface="黑体" panose="02010609060101010101" pitchFamily="2" charset="-122"/>
              </a:rPr>
              <a:t>       </a:t>
            </a:r>
            <a:r>
              <a:rPr lang="zh-CN" altLang="en-US" sz="2400" b="1" dirty="0">
                <a:latin typeface="黑体" panose="02010609060101010101" pitchFamily="2" charset="-122"/>
                <a:ea typeface="黑体" panose="02010609060101010101" pitchFamily="2" charset="-122"/>
              </a:rPr>
              <a:t>原图像</a:t>
            </a:r>
            <a:r>
              <a:rPr lang="en-US" altLang="zh-CN" sz="2400" b="1" dirty="0">
                <a:latin typeface="黑体" panose="02010609060101010101" pitchFamily="2" charset="-122"/>
                <a:ea typeface="黑体" panose="02010609060101010101" pitchFamily="2" charset="-122"/>
              </a:rPr>
              <a:t>       </a:t>
            </a:r>
            <a:r>
              <a:rPr lang="zh-CN" altLang="en-US" sz="2400" b="1" dirty="0">
                <a:latin typeface="黑体" panose="02010609060101010101" pitchFamily="2" charset="-122"/>
                <a:ea typeface="黑体" panose="02010609060101010101" pitchFamily="2" charset="-122"/>
              </a:rPr>
              <a:t>（</a:t>
            </a:r>
            <a:r>
              <a:rPr lang="en-US" altLang="zh-CN" sz="2400" b="1" dirty="0">
                <a:latin typeface="黑体" panose="02010609060101010101" pitchFamily="2" charset="-122"/>
                <a:ea typeface="黑体" panose="02010609060101010101" pitchFamily="2" charset="-122"/>
              </a:rPr>
              <a:t>a）</a:t>
            </a:r>
            <a:r>
              <a:rPr lang="zh-CN" altLang="en-US" sz="2400" b="1" dirty="0">
                <a:latin typeface="黑体" panose="02010609060101010101" pitchFamily="2" charset="-122"/>
                <a:ea typeface="黑体" panose="02010609060101010101" pitchFamily="2" charset="-122"/>
              </a:rPr>
              <a:t>饱和度值乘   （</a:t>
            </a:r>
            <a:r>
              <a:rPr lang="en-US" altLang="zh-CN" sz="2400" b="1" dirty="0">
                <a:latin typeface="黑体" panose="02010609060101010101" pitchFamily="2" charset="-122"/>
                <a:ea typeface="黑体" panose="02010609060101010101" pitchFamily="2" charset="-122"/>
              </a:rPr>
              <a:t>b）</a:t>
            </a:r>
            <a:r>
              <a:rPr lang="zh-CN" altLang="en-US" sz="2400" b="1" dirty="0">
                <a:latin typeface="黑体" panose="02010609060101010101" pitchFamily="2" charset="-122"/>
                <a:ea typeface="黑体" panose="02010609060101010101" pitchFamily="2" charset="-122"/>
              </a:rPr>
              <a:t>饱和度值乘</a:t>
            </a:r>
            <a:endParaRPr lang="zh-CN" altLang="en-US" sz="2400" b="1" dirty="0">
              <a:latin typeface="黑体" panose="02010609060101010101" pitchFamily="2" charset="-122"/>
              <a:ea typeface="黑体" panose="02010609060101010101" pitchFamily="2" charset="-122"/>
            </a:endParaRPr>
          </a:p>
          <a:p>
            <a:r>
              <a:rPr lang="zh-CN" altLang="en-US" sz="2400" b="1" dirty="0">
                <a:latin typeface="黑体" panose="02010609060101010101" pitchFamily="2" charset="-122"/>
                <a:ea typeface="黑体" panose="02010609060101010101" pitchFamily="2" charset="-122"/>
              </a:rPr>
              <a:t>                         以</a:t>
            </a:r>
            <a:r>
              <a:rPr lang="en-US" altLang="zh-CN" sz="2400" b="1" dirty="0">
                <a:latin typeface="黑体" panose="02010609060101010101" pitchFamily="2" charset="-122"/>
                <a:ea typeface="黑体" panose="02010609060101010101" pitchFamily="2" charset="-122"/>
              </a:rPr>
              <a:t>3</a:t>
            </a:r>
            <a:r>
              <a:rPr lang="zh-CN" altLang="en-US" sz="2400" b="1" dirty="0">
                <a:latin typeface="黑体" panose="02010609060101010101" pitchFamily="2" charset="-122"/>
                <a:ea typeface="黑体" panose="02010609060101010101" pitchFamily="2" charset="-122"/>
              </a:rPr>
              <a:t>的图像</a:t>
            </a:r>
            <a:r>
              <a:rPr lang="en-US" altLang="zh-CN" sz="2400" dirty="0">
                <a:latin typeface="黑体" panose="02010609060101010101" pitchFamily="2" charset="-122"/>
                <a:ea typeface="黑体" panose="02010609060101010101" pitchFamily="2" charset="-122"/>
              </a:rPr>
              <a:t>        </a:t>
            </a:r>
            <a:r>
              <a:rPr lang="zh-CN" altLang="en-US" sz="2400" b="1" dirty="0">
                <a:latin typeface="黑体" panose="02010609060101010101" pitchFamily="2" charset="-122"/>
                <a:ea typeface="黑体" panose="02010609060101010101" pitchFamily="2" charset="-122"/>
              </a:rPr>
              <a:t>以</a:t>
            </a:r>
            <a:r>
              <a:rPr lang="en-US" altLang="zh-CN" sz="2400" b="1" dirty="0">
                <a:latin typeface="黑体" panose="02010609060101010101" pitchFamily="2" charset="-122"/>
                <a:ea typeface="黑体" panose="02010609060101010101" pitchFamily="2" charset="-122"/>
              </a:rPr>
              <a:t>0.3</a:t>
            </a:r>
            <a:r>
              <a:rPr lang="zh-CN" altLang="en-US" sz="2400" b="1" dirty="0">
                <a:latin typeface="黑体" panose="02010609060101010101" pitchFamily="2" charset="-122"/>
                <a:ea typeface="黑体" panose="02010609060101010101" pitchFamily="2" charset="-122"/>
              </a:rPr>
              <a:t>的图像</a:t>
            </a:r>
            <a:endParaRPr lang="en-US" altLang="zh-CN" sz="2400" b="1" dirty="0">
              <a:latin typeface="黑体" panose="02010609060101010101" pitchFamily="2" charset="-122"/>
              <a:ea typeface="黑体" panose="02010609060101010101" pitchFamily="2" charset="-122"/>
            </a:endParaRPr>
          </a:p>
          <a:p>
            <a:pPr eaLnBrk="0" hangingPunct="0"/>
            <a:endParaRPr lang="zh-CN" altLang="en-US" sz="1000" b="1" dirty="0">
              <a:latin typeface="黑体" panose="02010609060101010101" pitchFamily="2" charset="-122"/>
              <a:ea typeface="黑体" panose="02010609060101010101" pitchFamily="2" charset="-122"/>
            </a:endParaRPr>
          </a:p>
          <a:p>
            <a:pPr eaLnBrk="0" hangingPunct="0"/>
            <a:r>
              <a:rPr lang="zh-CN" altLang="en-US" sz="2400" b="1" dirty="0">
                <a:latin typeface="黑体" panose="02010609060101010101" pitchFamily="2" charset="-122"/>
                <a:ea typeface="黑体" panose="02010609060101010101" pitchFamily="2" charset="-122"/>
              </a:rPr>
              <a:t>         图</a:t>
            </a:r>
            <a:r>
              <a:rPr lang="en-US" altLang="zh-CN" sz="2400" b="1" dirty="0">
                <a:latin typeface="黑体" panose="02010609060101010101" pitchFamily="2" charset="-122"/>
                <a:ea typeface="黑体" panose="02010609060101010101" pitchFamily="2" charset="-122"/>
              </a:rPr>
              <a:t>11.17  </a:t>
            </a:r>
            <a:r>
              <a:rPr lang="zh-CN" altLang="en-US" sz="2400" b="1" dirty="0">
                <a:latin typeface="黑体" panose="02010609060101010101" pitchFamily="2" charset="-122"/>
                <a:ea typeface="黑体" panose="02010609060101010101" pitchFamily="2" charset="-122"/>
              </a:rPr>
              <a:t>真彩色图像的饱和度增强实例 </a:t>
            </a:r>
            <a:endParaRPr lang="zh-CN" altLang="en-US" sz="2400" b="1" dirty="0">
              <a:latin typeface="黑体" panose="02010609060101010101" pitchFamily="2" charset="-122"/>
              <a:ea typeface="黑体" panose="02010609060101010101" pitchFamily="2" charset="-122"/>
            </a:endParaRPr>
          </a:p>
        </p:txBody>
      </p:sp>
      <p:pic>
        <p:nvPicPr>
          <p:cNvPr id="98307" name="Picture 5" descr="9"/>
          <p:cNvPicPr>
            <a:picLocks noChangeAspect="1"/>
          </p:cNvPicPr>
          <p:nvPr/>
        </p:nvPicPr>
        <p:blipFill>
          <a:blip r:embed="rId1"/>
          <a:stretch>
            <a:fillRect/>
          </a:stretch>
        </p:blipFill>
        <p:spPr>
          <a:xfrm>
            <a:off x="4783138" y="1944688"/>
            <a:ext cx="2681287" cy="2165350"/>
          </a:xfrm>
          <a:prstGeom prst="rect">
            <a:avLst/>
          </a:prstGeom>
          <a:noFill/>
          <a:ln w="9525">
            <a:noFill/>
          </a:ln>
        </p:spPr>
      </p:pic>
      <p:pic>
        <p:nvPicPr>
          <p:cNvPr id="98308" name="Picture 6" descr="9"/>
          <p:cNvPicPr>
            <a:picLocks noChangeAspect="1"/>
          </p:cNvPicPr>
          <p:nvPr/>
        </p:nvPicPr>
        <p:blipFill>
          <a:blip r:embed="rId2"/>
          <a:stretch>
            <a:fillRect/>
          </a:stretch>
        </p:blipFill>
        <p:spPr>
          <a:xfrm>
            <a:off x="7588250" y="1944688"/>
            <a:ext cx="2684463" cy="2168525"/>
          </a:xfrm>
          <a:prstGeom prst="rect">
            <a:avLst/>
          </a:prstGeom>
          <a:noFill/>
          <a:ln w="9525">
            <a:noFill/>
          </a:ln>
        </p:spPr>
      </p:pic>
      <p:sp>
        <p:nvSpPr>
          <p:cNvPr id="98309" name="Text Box 8"/>
          <p:cNvSpPr txBox="1"/>
          <p:nvPr/>
        </p:nvSpPr>
        <p:spPr>
          <a:xfrm>
            <a:off x="1919288" y="981075"/>
            <a:ext cx="8569325" cy="681990"/>
          </a:xfrm>
          <a:prstGeom prst="rect">
            <a:avLst/>
          </a:prstGeom>
          <a:noFill/>
          <a:ln w="9525">
            <a:noFill/>
          </a:ln>
        </p:spPr>
        <p:txBody>
          <a:bodyPr>
            <a:spAutoFit/>
          </a:bodyPr>
          <a:p>
            <a:pPr eaLnBrk="0" hangingPunct="0">
              <a:lnSpc>
                <a:spcPct val="120000"/>
              </a:lnSpc>
            </a:pPr>
            <a:r>
              <a:rPr lang="en-US" altLang="zh-CN" sz="3200" b="1" dirty="0">
                <a:solidFill>
                  <a:schemeClr val="hlink"/>
                </a:solidFill>
                <a:latin typeface="Tahoma" panose="020B0604030504040204" pitchFamily="34" charset="0"/>
              </a:rPr>
              <a:t>3.  </a:t>
            </a:r>
            <a:r>
              <a:rPr lang="zh-CN" altLang="en-US" sz="3200" b="1" dirty="0">
                <a:latin typeface="华文新魏" pitchFamily="2" charset="-122"/>
                <a:ea typeface="华文新魏" pitchFamily="2" charset="-122"/>
              </a:rPr>
              <a:t>饱和度增强</a:t>
            </a:r>
            <a:endParaRPr lang="zh-CN" altLang="en-US" sz="3200" b="1" dirty="0">
              <a:latin typeface="华文新魏" pitchFamily="2" charset="-122"/>
              <a:ea typeface="华文新魏" pitchFamily="2" charset="-122"/>
            </a:endParaRPr>
          </a:p>
        </p:txBody>
      </p:sp>
      <p:pic>
        <p:nvPicPr>
          <p:cNvPr id="98310" name="Picture 9" descr="9"/>
          <p:cNvPicPr>
            <a:picLocks noChangeAspect="1"/>
          </p:cNvPicPr>
          <p:nvPr/>
        </p:nvPicPr>
        <p:blipFill>
          <a:blip r:embed="rId3"/>
          <a:stretch>
            <a:fillRect/>
          </a:stretch>
        </p:blipFill>
        <p:spPr>
          <a:xfrm>
            <a:off x="1990725" y="1944688"/>
            <a:ext cx="2667000" cy="216852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感谢</a:t>
            </a:r>
            <a:r>
              <a:rPr lang="zh-CN" altLang="zh-CN"/>
              <a:t>观看！</a:t>
            </a:r>
            <a:endParaRPr lang="zh-CN" altLang="zh-CN"/>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1024</Words>
  <Application>WPS 演示</Application>
  <PresentationFormat>宽屏</PresentationFormat>
  <Paragraphs>63</Paragraphs>
  <Slides>9</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宋体</vt:lpstr>
      <vt:lpstr>Wingdings</vt:lpstr>
      <vt:lpstr>微软雅黑</vt:lpstr>
      <vt:lpstr>Wingdings</vt:lpstr>
      <vt:lpstr>Tahoma</vt:lpstr>
      <vt:lpstr>黑体</vt:lpstr>
      <vt:lpstr>华文新魏</vt:lpstr>
      <vt:lpstr>华文中宋</vt:lpstr>
      <vt:lpstr>Times New Roman</vt:lpstr>
      <vt:lpstr>Times New Roman</vt:lpstr>
      <vt:lpstr>Arial Unicode MS</vt:lpstr>
      <vt:lpstr>Calibri</vt:lpstr>
      <vt:lpstr>Office 主题​​</vt:lpstr>
      <vt:lpstr>真彩色增强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碌人甲</cp:lastModifiedBy>
  <cp:revision>152</cp:revision>
  <dcterms:created xsi:type="dcterms:W3CDTF">2019-06-19T02:08:00Z</dcterms:created>
  <dcterms:modified xsi:type="dcterms:W3CDTF">2021-05-09T12:03:02Z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899FA294F0C94857AB78D43C4FC73C7C</vt:lpwstr>
  </property>
</Properties>
</file>