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0018713" cy="688975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Žan Kresnik" initials="Ž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10EF"/>
    <a:srgbClr val="0099FF"/>
    <a:srgbClr val="66CCFF"/>
    <a:srgbClr val="6699FF"/>
    <a:srgbClr val="0066FF"/>
    <a:srgbClr val="869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rednji slog 2 – poudarek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Srednji slog 1 – poudarek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Srednji slog 3 – poudarek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0" autoAdjust="0"/>
    <p:restoredTop sz="94896" autoAdjust="0"/>
  </p:normalViewPr>
  <p:slideViewPr>
    <p:cSldViewPr snapToGrid="0">
      <p:cViewPr varScale="1">
        <p:scale>
          <a:sx n="61" d="100"/>
          <a:sy n="61" d="100"/>
        </p:scale>
        <p:origin x="102" y="10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l-SI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l-SI">
                <a:latin typeface="Georgia" panose="02040502050405020303" pitchFamily="18" charset="0"/>
              </a:rPr>
              <a:t>Vrednost</a:t>
            </a:r>
            <a:r>
              <a:rPr lang="sl-SI" baseline="0">
                <a:latin typeface="Georgia" panose="02040502050405020303" pitchFamily="18" charset="0"/>
              </a:rPr>
              <a:t> integrala v odvisnosti od logaritma števila poskusov.</a:t>
            </a:r>
            <a:endParaRPr lang="sl-SI">
              <a:latin typeface="Georgia" panose="02040502050405020303" pitchFamily="18" charset="0"/>
            </a:endParaRPr>
          </a:p>
        </c:rich>
      </c:tx>
      <c:layout>
        <c:manualLayout>
          <c:xMode val="edge"/>
          <c:yMode val="edge"/>
          <c:x val="0.14258313322639687"/>
          <c:y val="3.20320320320320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l-SI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Datoteka!$D$2:$D$17</c:f>
              <c:numCache>
                <c:formatCode>General</c:formatCode>
                <c:ptCount val="16"/>
                <c:pt idx="0">
                  <c:v>0.3010299956639812</c:v>
                </c:pt>
                <c:pt idx="1">
                  <c:v>0.6020599913279624</c:v>
                </c:pt>
                <c:pt idx="2">
                  <c:v>0.90308998699194354</c:v>
                </c:pt>
                <c:pt idx="3">
                  <c:v>1.2041199826559248</c:v>
                </c:pt>
                <c:pt idx="4">
                  <c:v>1.505149978319906</c:v>
                </c:pt>
                <c:pt idx="5">
                  <c:v>1.8061799739838871</c:v>
                </c:pt>
                <c:pt idx="6">
                  <c:v>2.1072099696478683</c:v>
                </c:pt>
                <c:pt idx="7">
                  <c:v>2.4082399653118496</c:v>
                </c:pt>
                <c:pt idx="8">
                  <c:v>2.7092699609758308</c:v>
                </c:pt>
                <c:pt idx="9">
                  <c:v>3.0102999566398121</c:v>
                </c:pt>
                <c:pt idx="10">
                  <c:v>3.3113299523037933</c:v>
                </c:pt>
                <c:pt idx="11">
                  <c:v>3.6123599479677742</c:v>
                </c:pt>
                <c:pt idx="12">
                  <c:v>3.9133899436317554</c:v>
                </c:pt>
                <c:pt idx="13">
                  <c:v>4.2144199392957367</c:v>
                </c:pt>
                <c:pt idx="14">
                  <c:v>4.5154499349597179</c:v>
                </c:pt>
                <c:pt idx="15">
                  <c:v>4.8164799306236992</c:v>
                </c:pt>
              </c:numCache>
            </c:numRef>
          </c:xVal>
          <c:yVal>
            <c:numRef>
              <c:f>Datoteka!$B$2:$B$17</c:f>
              <c:numCache>
                <c:formatCode>General</c:formatCode>
                <c:ptCount val="16"/>
                <c:pt idx="0">
                  <c:v>2.6860360000000001</c:v>
                </c:pt>
                <c:pt idx="1">
                  <c:v>2.355054</c:v>
                </c:pt>
                <c:pt idx="2">
                  <c:v>1.738048</c:v>
                </c:pt>
                <c:pt idx="3">
                  <c:v>1.961263</c:v>
                </c:pt>
                <c:pt idx="4">
                  <c:v>1.668005</c:v>
                </c:pt>
                <c:pt idx="5">
                  <c:v>1.3551280000000001</c:v>
                </c:pt>
                <c:pt idx="6">
                  <c:v>1.2954969999999999</c:v>
                </c:pt>
                <c:pt idx="7">
                  <c:v>1.3305830000000001</c:v>
                </c:pt>
                <c:pt idx="8">
                  <c:v>1.1750670000000001</c:v>
                </c:pt>
                <c:pt idx="9">
                  <c:v>1.1916690000000001</c:v>
                </c:pt>
                <c:pt idx="10">
                  <c:v>1.2260949999999999</c:v>
                </c:pt>
                <c:pt idx="11">
                  <c:v>1.1917230000000001</c:v>
                </c:pt>
                <c:pt idx="12">
                  <c:v>1.1976500000000001</c:v>
                </c:pt>
                <c:pt idx="13">
                  <c:v>1.195322</c:v>
                </c:pt>
                <c:pt idx="14">
                  <c:v>1.1878610000000001</c:v>
                </c:pt>
                <c:pt idx="15">
                  <c:v>1.1974739999999999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402-4C1C-900D-6821B2F35E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2231264"/>
        <c:axId val="1042232512"/>
      </c:scatterChart>
      <c:valAx>
        <c:axId val="1042231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l-SI">
                    <a:latin typeface="Georgia" panose="02040502050405020303" pitchFamily="18" charset="0"/>
                  </a:rPr>
                  <a:t>log(število</a:t>
                </a:r>
                <a:r>
                  <a:rPr lang="sl-SI" baseline="0">
                    <a:latin typeface="Georgia" panose="02040502050405020303" pitchFamily="18" charset="0"/>
                  </a:rPr>
                  <a:t> poskusov)</a:t>
                </a:r>
                <a:endParaRPr lang="sl-SI">
                  <a:latin typeface="Georgia" panose="02040502050405020303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l-SI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l-SI"/>
          </a:p>
        </c:txPr>
        <c:crossAx val="1042232512"/>
        <c:crosses val="autoZero"/>
        <c:crossBetween val="midCat"/>
      </c:valAx>
      <c:valAx>
        <c:axId val="104223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l-SI">
                    <a:latin typeface="Georgia" panose="02040502050405020303" pitchFamily="18" charset="0"/>
                  </a:rPr>
                  <a:t>Vrednost integrala</a:t>
                </a:r>
              </a:p>
            </c:rich>
          </c:tx>
          <c:layout>
            <c:manualLayout>
              <c:xMode val="edge"/>
              <c:yMode val="edge"/>
              <c:x val="2.5958702064896755E-2"/>
              <c:y val="0.341688126955021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l-SI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l-SI"/>
          </a:p>
        </c:txPr>
        <c:crossAx val="1042231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sl-SI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l-SI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l-SI">
                <a:latin typeface="Georgia" panose="02040502050405020303" pitchFamily="18" charset="0"/>
              </a:rPr>
              <a:t>Logaritem</a:t>
            </a:r>
            <a:r>
              <a:rPr lang="sl-SI" baseline="0">
                <a:latin typeface="Georgia" panose="02040502050405020303" pitchFamily="18" charset="0"/>
              </a:rPr>
              <a:t> standardne napake v odvisnosti od logaritma števila poskusov.</a:t>
            </a:r>
            <a:endParaRPr lang="sl-SI">
              <a:latin typeface="Georgia" panose="02040502050405020303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l-SI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Datoteka!$D$2:$D$17</c:f>
              <c:numCache>
                <c:formatCode>General</c:formatCode>
                <c:ptCount val="16"/>
                <c:pt idx="0">
                  <c:v>0.3010299956639812</c:v>
                </c:pt>
                <c:pt idx="1">
                  <c:v>0.6020599913279624</c:v>
                </c:pt>
                <c:pt idx="2">
                  <c:v>0.90308998699194354</c:v>
                </c:pt>
                <c:pt idx="3">
                  <c:v>1.2041199826559248</c:v>
                </c:pt>
                <c:pt idx="4">
                  <c:v>1.505149978319906</c:v>
                </c:pt>
                <c:pt idx="5">
                  <c:v>1.8061799739838871</c:v>
                </c:pt>
                <c:pt idx="6">
                  <c:v>2.1072099696478683</c:v>
                </c:pt>
                <c:pt idx="7">
                  <c:v>2.4082399653118496</c:v>
                </c:pt>
                <c:pt idx="8">
                  <c:v>2.7092699609758308</c:v>
                </c:pt>
                <c:pt idx="9">
                  <c:v>3.0102999566398121</c:v>
                </c:pt>
                <c:pt idx="10">
                  <c:v>3.3113299523037933</c:v>
                </c:pt>
                <c:pt idx="11">
                  <c:v>3.6123599479677742</c:v>
                </c:pt>
                <c:pt idx="12">
                  <c:v>3.9133899436317554</c:v>
                </c:pt>
                <c:pt idx="13">
                  <c:v>4.2144199392957367</c:v>
                </c:pt>
                <c:pt idx="14">
                  <c:v>4.5154499349597179</c:v>
                </c:pt>
                <c:pt idx="15">
                  <c:v>4.8164799306236992</c:v>
                </c:pt>
              </c:numCache>
            </c:numRef>
          </c:xVal>
          <c:yVal>
            <c:numRef>
              <c:f>Datoteka!$E$2:$E$17</c:f>
              <c:numCache>
                <c:formatCode>General</c:formatCode>
                <c:ptCount val="16"/>
                <c:pt idx="0">
                  <c:v>0.22242849306078466</c:v>
                </c:pt>
                <c:pt idx="1">
                  <c:v>-4.4280989304020815E-2</c:v>
                </c:pt>
                <c:pt idx="2">
                  <c:v>-0.22440192938073178</c:v>
                </c:pt>
                <c:pt idx="3">
                  <c:v>-0.35764134575702378</c:v>
                </c:pt>
                <c:pt idx="4">
                  <c:v>-0.4892204804828475</c:v>
                </c:pt>
                <c:pt idx="5">
                  <c:v>-0.65496756486502961</c:v>
                </c:pt>
                <c:pt idx="6">
                  <c:v>-0.80530254378234289</c:v>
                </c:pt>
                <c:pt idx="7">
                  <c:v>-0.94505771113837411</c:v>
                </c:pt>
                <c:pt idx="8">
                  <c:v>-1.1236031653296163</c:v>
                </c:pt>
                <c:pt idx="9">
                  <c:v>-1.2792537617993163</c:v>
                </c:pt>
                <c:pt idx="10">
                  <c:v>-1.4248121550723389</c:v>
                </c:pt>
                <c:pt idx="11">
                  <c:v>-1.577278874028442</c:v>
                </c:pt>
                <c:pt idx="12">
                  <c:v>-1.722665887784016</c:v>
                </c:pt>
                <c:pt idx="13">
                  <c:v>-1.8734140720456618</c:v>
                </c:pt>
                <c:pt idx="14">
                  <c:v>-2.0241547745324331</c:v>
                </c:pt>
                <c:pt idx="15">
                  <c:v>-2.1736659943777799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F9D-4AD5-8032-23E9152C6A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3274992"/>
        <c:axId val="1043274576"/>
      </c:scatterChart>
      <c:valAx>
        <c:axId val="1043274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l-SI">
                    <a:latin typeface="Georgia" panose="02040502050405020303" pitchFamily="18" charset="0"/>
                  </a:rPr>
                  <a:t>log(število</a:t>
                </a:r>
                <a:r>
                  <a:rPr lang="sl-SI" baseline="0">
                    <a:latin typeface="Georgia" panose="02040502050405020303" pitchFamily="18" charset="0"/>
                  </a:rPr>
                  <a:t> poskusov)</a:t>
                </a:r>
                <a:endParaRPr lang="sl-SI">
                  <a:latin typeface="Georgia" panose="02040502050405020303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l-SI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l-SI"/>
          </a:p>
        </c:txPr>
        <c:crossAx val="1043274576"/>
        <c:crosses val="autoZero"/>
        <c:crossBetween val="midCat"/>
      </c:valAx>
      <c:valAx>
        <c:axId val="104327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l-SI">
                    <a:latin typeface="Georgia" panose="02040502050405020303" pitchFamily="18" charset="0"/>
                  </a:rPr>
                  <a:t>log(standardna</a:t>
                </a:r>
                <a:r>
                  <a:rPr lang="sl-SI" baseline="0">
                    <a:latin typeface="Georgia" panose="02040502050405020303" pitchFamily="18" charset="0"/>
                  </a:rPr>
                  <a:t> napaka)</a:t>
                </a:r>
                <a:endParaRPr lang="sl-SI">
                  <a:latin typeface="Georgia" panose="02040502050405020303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l-SI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l-SI"/>
          </a:p>
        </c:txPr>
        <c:crossAx val="10432749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sl-S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442" cy="34448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sl-SI"/>
          </a:p>
        </p:txBody>
      </p:sp>
      <p:sp>
        <p:nvSpPr>
          <p:cNvPr id="3" name="Ograda datuma 2"/>
          <p:cNvSpPr>
            <a:spLocks noGrp="1"/>
          </p:cNvSpPr>
          <p:nvPr>
            <p:ph type="dt" sz="quarter" idx="1"/>
          </p:nvPr>
        </p:nvSpPr>
        <p:spPr>
          <a:xfrm>
            <a:off x="5674952" y="0"/>
            <a:ext cx="4341442" cy="34448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6ADADB11-F38F-4995-97B8-0BDFC4904FE3}" type="datetimeFigureOut">
              <a:rPr lang="sl-SI" smtClean="0"/>
              <a:t>10. 06. 2022</a:t>
            </a:fld>
            <a:endParaRPr lang="sl-SI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2"/>
          </p:nvPr>
        </p:nvSpPr>
        <p:spPr>
          <a:xfrm>
            <a:off x="0" y="6544067"/>
            <a:ext cx="4341442" cy="344488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3"/>
          </p:nvPr>
        </p:nvSpPr>
        <p:spPr>
          <a:xfrm>
            <a:off x="5674952" y="6544067"/>
            <a:ext cx="4341442" cy="344488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5242B24F-347F-4921-B52D-4D87EB59B03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04626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5675313" y="0"/>
            <a:ext cx="4341812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9086E-4ACC-4139-BA97-765EE8E753A0}" type="datetimeFigureOut">
              <a:rPr lang="sl-SI" smtClean="0"/>
              <a:t>10. 06. 2022</a:t>
            </a:fld>
            <a:endParaRPr lang="sl-SI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2943225" y="862013"/>
            <a:ext cx="4132263" cy="2324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1001713" y="3316288"/>
            <a:ext cx="8015287" cy="2713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6543675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5675313" y="6543675"/>
            <a:ext cx="4341812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CD083-20A2-47FB-8F88-FCAED6272F7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54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bg>
      <p:bgPr>
        <a:gradFill flip="none" rotWithShape="1">
          <a:gsLst>
            <a:gs pos="0">
              <a:schemeClr val="accent1">
                <a:lumMod val="75000"/>
              </a:schemeClr>
            </a:gs>
            <a:gs pos="54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l-SI" dirty="0"/>
              <a:t>Uredite slog naslova matrice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dirty="0"/>
              <a:t>Uredite slog podnaslova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3169-2718-4692-AB66-9BA6509237FD}" type="datetimeFigureOut">
              <a:rPr lang="sl-SI" smtClean="0"/>
              <a:t>10. 06. 2022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D544-F3EA-4F84-A277-FC23605949C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8168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3169-2718-4692-AB66-9BA6509237FD}" type="datetimeFigureOut">
              <a:rPr lang="sl-SI" smtClean="0"/>
              <a:t>10. 06. 2022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D544-F3EA-4F84-A277-FC23605949C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8162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3169-2718-4692-AB66-9BA6509237FD}" type="datetimeFigureOut">
              <a:rPr lang="sl-SI" smtClean="0"/>
              <a:t>10. 06. 2022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D544-F3EA-4F84-A277-FC23605949C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6163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avokotnik 7"/>
          <p:cNvSpPr/>
          <p:nvPr userDrawn="1"/>
        </p:nvSpPr>
        <p:spPr>
          <a:xfrm>
            <a:off x="0" y="0"/>
            <a:ext cx="664143" cy="6858000"/>
          </a:xfrm>
          <a:prstGeom prst="rect">
            <a:avLst/>
          </a:prstGeom>
          <a:gradFill>
            <a:gsLst>
              <a:gs pos="36000">
                <a:schemeClr val="accent1">
                  <a:lumMod val="75000"/>
                </a:schemeClr>
              </a:gs>
              <a:gs pos="73000">
                <a:schemeClr val="accent1">
                  <a:lumMod val="60000"/>
                  <a:lumOff val="40000"/>
                </a:schemeClr>
              </a:gs>
              <a:gs pos="88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b="1" cap="none" spc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Pravokotnik 6"/>
          <p:cNvSpPr/>
          <p:nvPr userDrawn="1"/>
        </p:nvSpPr>
        <p:spPr>
          <a:xfrm>
            <a:off x="664142" y="835400"/>
            <a:ext cx="11527857" cy="19250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39000">
                <a:schemeClr val="accent1">
                  <a:lumMod val="75000"/>
                </a:schemeClr>
              </a:gs>
              <a:gs pos="74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0" name="Pravokotnik 9"/>
          <p:cNvSpPr/>
          <p:nvPr userDrawn="1"/>
        </p:nvSpPr>
        <p:spPr>
          <a:xfrm>
            <a:off x="664143" y="1027906"/>
            <a:ext cx="11527857" cy="58432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9" name="Pravokotnik 8"/>
          <p:cNvSpPr/>
          <p:nvPr userDrawn="1"/>
        </p:nvSpPr>
        <p:spPr>
          <a:xfrm>
            <a:off x="664143" y="1"/>
            <a:ext cx="11527857" cy="835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64143" y="0"/>
            <a:ext cx="10515600" cy="835399"/>
          </a:xfrm>
        </p:spPr>
        <p:txBody>
          <a:bodyPr>
            <a:normAutofit/>
          </a:bodyPr>
          <a:lstStyle>
            <a:lvl1pPr>
              <a:defRPr sz="3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sl-SI" dirty="0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135781"/>
            <a:ext cx="10515600" cy="492368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sl-SI" dirty="0"/>
              <a:t>Uredite sloge besedila matrice</a:t>
            </a:r>
          </a:p>
          <a:p>
            <a:pPr lvl="1"/>
            <a:r>
              <a:rPr lang="sl-SI" dirty="0"/>
              <a:t>Druga raven</a:t>
            </a:r>
          </a:p>
          <a:p>
            <a:pPr lvl="2"/>
            <a:r>
              <a:rPr lang="sl-SI" dirty="0"/>
              <a:t>Tretja raven</a:t>
            </a:r>
          </a:p>
          <a:p>
            <a:pPr lvl="3"/>
            <a:r>
              <a:rPr lang="sl-SI" dirty="0"/>
              <a:t>Četrta raven</a:t>
            </a:r>
          </a:p>
          <a:p>
            <a:pPr lvl="4"/>
            <a:r>
              <a:rPr lang="sl-SI" dirty="0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3169-2718-4692-AB66-9BA6509237FD}" type="datetimeFigureOut">
              <a:rPr lang="sl-SI" smtClean="0"/>
              <a:t>10. 06. 2022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D544-F3EA-4F84-A277-FC23605949C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6739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3169-2718-4692-AB66-9BA6509237FD}" type="datetimeFigureOut">
              <a:rPr lang="sl-SI" smtClean="0"/>
              <a:t>10. 06. 2022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D544-F3EA-4F84-A277-FC23605949C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5837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3169-2718-4692-AB66-9BA6509237FD}" type="datetimeFigureOut">
              <a:rPr lang="sl-SI" smtClean="0"/>
              <a:t>10. 06. 2022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D544-F3EA-4F84-A277-FC23605949C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0159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3169-2718-4692-AB66-9BA6509237FD}" type="datetimeFigureOut">
              <a:rPr lang="sl-SI" smtClean="0"/>
              <a:t>10. 06. 2022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D544-F3EA-4F84-A277-FC23605949C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158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3169-2718-4692-AB66-9BA6509237FD}" type="datetimeFigureOut">
              <a:rPr lang="sl-SI" smtClean="0"/>
              <a:t>10. 06. 2022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D544-F3EA-4F84-A277-FC23605949C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894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3169-2718-4692-AB66-9BA6509237FD}" type="datetimeFigureOut">
              <a:rPr lang="sl-SI" smtClean="0"/>
              <a:t>10. 06. 2022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D544-F3EA-4F84-A277-FC23605949C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6213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3169-2718-4692-AB66-9BA6509237FD}" type="datetimeFigureOut">
              <a:rPr lang="sl-SI" smtClean="0"/>
              <a:t>10. 06. 2022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D544-F3EA-4F84-A277-FC23605949C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929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3169-2718-4692-AB66-9BA6509237FD}" type="datetimeFigureOut">
              <a:rPr lang="sl-SI" smtClean="0"/>
              <a:t>10. 06. 2022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D544-F3EA-4F84-A277-FC23605949C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3719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E3169-2718-4692-AB66-9BA6509237FD}" type="datetimeFigureOut">
              <a:rPr lang="sl-SI" smtClean="0"/>
              <a:t>10. 06. 2022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FD544-F3EA-4F84-A277-FC23605949C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7988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651573" y="3023904"/>
            <a:ext cx="9163405" cy="1125133"/>
          </a:xfrm>
        </p:spPr>
        <p:txBody>
          <a:bodyPr>
            <a:normAutofit/>
          </a:bodyPr>
          <a:lstStyle/>
          <a:p>
            <a:r>
              <a:rPr lang="sl-SI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Numerična integracija po metodi Monte </a:t>
            </a:r>
            <a:r>
              <a:rPr lang="sl-SI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Carlo</a:t>
            </a:r>
            <a:endParaRPr lang="sl-SI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oljeZBesedilom 3"/>
          <p:cNvSpPr txBox="1"/>
          <p:nvPr/>
        </p:nvSpPr>
        <p:spPr>
          <a:xfrm>
            <a:off x="3357799" y="1197258"/>
            <a:ext cx="5612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Univerza v Ljubljani</a:t>
            </a:r>
          </a:p>
          <a:p>
            <a:pPr algn="ctr"/>
            <a:r>
              <a:rPr lang="sl-SI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Naravoslovnotehniška fakulteta</a:t>
            </a:r>
          </a:p>
        </p:txBody>
      </p:sp>
      <p:pic>
        <p:nvPicPr>
          <p:cNvPr id="7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4" t="33018" r="33812" b="6952"/>
          <a:stretch/>
        </p:blipFill>
        <p:spPr bwMode="auto">
          <a:xfrm>
            <a:off x="5796670" y="111407"/>
            <a:ext cx="692150" cy="10858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PoljeZBesedilom 7"/>
          <p:cNvSpPr txBox="1"/>
          <p:nvPr/>
        </p:nvSpPr>
        <p:spPr>
          <a:xfrm>
            <a:off x="3170458" y="6125866"/>
            <a:ext cx="5944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Doslovče, junij 2022</a:t>
            </a:r>
          </a:p>
        </p:txBody>
      </p:sp>
      <p:sp>
        <p:nvSpPr>
          <p:cNvPr id="9" name="Naslov 1"/>
          <p:cNvSpPr txBox="1">
            <a:spLocks/>
          </p:cNvSpPr>
          <p:nvPr/>
        </p:nvSpPr>
        <p:spPr>
          <a:xfrm>
            <a:off x="3708660" y="2116564"/>
            <a:ext cx="5049230" cy="7078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sl-SI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Predstavitev pri predmetu računalniški praktikum:</a:t>
            </a:r>
            <a:r>
              <a:rPr lang="sl-SI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</a:p>
        </p:txBody>
      </p:sp>
      <p:sp>
        <p:nvSpPr>
          <p:cNvPr id="15" name="Pravokotnik 14"/>
          <p:cNvSpPr/>
          <p:nvPr/>
        </p:nvSpPr>
        <p:spPr>
          <a:xfrm>
            <a:off x="3922776" y="4348491"/>
            <a:ext cx="44805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l-S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pripravil:</a:t>
            </a:r>
          </a:p>
          <a:p>
            <a:pPr algn="ctr"/>
            <a:r>
              <a:rPr lang="sl-SI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Matej Zupančič </a:t>
            </a:r>
          </a:p>
          <a:p>
            <a:pPr algn="ctr"/>
            <a:r>
              <a:rPr lang="sl-S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Vpisna številka: 29010349</a:t>
            </a:r>
          </a:p>
          <a:p>
            <a:pPr algn="ctr"/>
            <a:r>
              <a:rPr lang="sl-S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Mentor: </a:t>
            </a:r>
            <a:r>
              <a:rPr lang="sl-SI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dr. Goran Kugler</a:t>
            </a:r>
          </a:p>
        </p:txBody>
      </p:sp>
    </p:spTree>
    <p:extLst>
      <p:ext uri="{BB962C8B-B14F-4D97-AF65-F5344CB8AC3E}">
        <p14:creationId xmlns:p14="http://schemas.microsoft.com/office/powerpoint/2010/main" val="188136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BC4B541-6B2F-7D44-9028-03DA1799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Krajši povzetek postopka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40970796-3BF2-D99B-E2F8-DB03CB3930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l-SI" dirty="0"/>
                  <a:t>Monte </a:t>
                </a:r>
                <a:r>
                  <a:rPr lang="sl-SI" dirty="0" err="1"/>
                  <a:t>Carlo</a:t>
                </a:r>
                <a:r>
                  <a:rPr lang="sl-SI" dirty="0"/>
                  <a:t> metode – večje število naključnih števil za dobro aproksimacijo rezultata</a:t>
                </a:r>
              </a:p>
              <a:p>
                <a:r>
                  <a:rPr lang="sl-SI" dirty="0"/>
                  <a:t>Pri nas – za </a:t>
                </a:r>
                <a:r>
                  <a:rPr lang="sl-SI" dirty="0" err="1"/>
                  <a:t>neuteženo</a:t>
                </a:r>
                <a:r>
                  <a:rPr lang="sl-SI" dirty="0"/>
                  <a:t> računanje enodimenzionalnih določenih integralov </a:t>
                </a:r>
              </a:p>
              <a:p>
                <a:r>
                  <a:rPr lang="sl-SI" dirty="0"/>
                  <a:t>Običajen postopek – delitev integracijskega intervala na enake </a:t>
                </a:r>
                <a:r>
                  <a:rPr lang="sl-SI" dirty="0" err="1"/>
                  <a:t>podintervale</a:t>
                </a:r>
                <a:endParaRPr lang="sl-SI" dirty="0"/>
              </a:p>
              <a:p>
                <a:r>
                  <a:rPr lang="sl-SI" dirty="0"/>
                  <a:t>Monte </a:t>
                </a:r>
                <a:r>
                  <a:rPr lang="sl-SI" dirty="0" err="1"/>
                  <a:t>Carlo</a:t>
                </a:r>
                <a:r>
                  <a:rPr lang="sl-SI" dirty="0"/>
                  <a:t> – naključne izbire mej </a:t>
                </a:r>
                <a:r>
                  <a:rPr lang="sl-SI" dirty="0" err="1"/>
                  <a:t>podintervalov</a:t>
                </a:r>
                <a:r>
                  <a:rPr lang="sl-SI" dirty="0"/>
                  <a:t> po  enakomerni porazdelitvi</a:t>
                </a:r>
              </a:p>
              <a:p>
                <a:r>
                  <a:rPr lang="sl-SI" dirty="0"/>
                  <a:t>Rezultat: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sl-SI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l-SI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sl-SI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r>
                          <a:rPr lang="sl-SI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sl-SI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l-SI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l-SI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  <m:r>
                      <a:rPr lang="sl-SI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f>
                      <m:fPr>
                        <m:ctrlPr>
                          <a:rPr lang="sl-SI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sl-SI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sl-SI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sl-SI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r>
                      <a:rPr lang="sl-SI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sl-SI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l-SI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sl-SI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 = 1</m:t>
                        </m:r>
                      </m:sub>
                      <m:sup>
                        <m:r>
                          <a:rPr lang="sl-SI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sl-SI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sl-SI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l-SI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l-SI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l-SI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sl-SI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sl-SI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sl-SI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sl-SI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– </m:t>
                    </m:r>
                    <m:r>
                      <a:rPr lang="sl-SI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sl-SI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 &lt; </m:t>
                    </m:r>
                    <m:r>
                      <a:rPr lang="sl-SI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sl-SI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&gt;</m:t>
                    </m:r>
                  </m:oMath>
                </a14:m>
                <a:endParaRPr lang="sl-SI" dirty="0"/>
              </a:p>
              <a:p>
                <a:r>
                  <a:rPr lang="sl-SI" dirty="0"/>
                  <a:t>Standardna napaka: </a:t>
                </a:r>
                <a14:m>
                  <m:oMath xmlns:m="http://schemas.openxmlformats.org/officeDocument/2006/math">
                    <m:r>
                      <a:rPr lang="sl-SI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𝑠𝑛</m:t>
                    </m:r>
                    <m:r>
                      <a:rPr lang="sl-SI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≈</m:t>
                    </m:r>
                    <m:d>
                      <m:dPr>
                        <m:ctrlPr>
                          <a:rPr lang="sl-SI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l-SI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sl-SI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sl-SI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ad>
                      <m:radPr>
                        <m:degHide m:val="on"/>
                        <m:ctrlPr>
                          <a:rPr lang="sl-SI" i="1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sl-SI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l-SI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sSup>
                              <m:sSupPr>
                                <m:ctrlPr>
                                  <a:rPr lang="sl-SI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l-SI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sl-SI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sl-SI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&gt;−</m:t>
                            </m:r>
                            <m:sSup>
                              <m:sSupPr>
                                <m:ctrlPr>
                                  <a:rPr lang="sl-SI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sl-SI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l-SI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&lt;</m:t>
                                    </m:r>
                                    <m:r>
                                      <a:rPr lang="sl-SI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  <m:r>
                                      <a:rPr lang="sl-SI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&gt;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sl-SI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sl-SI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sl-SI" dirty="0"/>
                  <a:t>, </a:t>
                </a:r>
                <a14:m>
                  <m:oMath xmlns:m="http://schemas.openxmlformats.org/officeDocument/2006/math">
                    <m:r>
                      <a:rPr lang="sl-SI" i="1"/>
                      <m:t>&lt;</m:t>
                    </m:r>
                    <m:sSup>
                      <m:sSupPr>
                        <m:ctrlPr>
                          <a:rPr lang="sl-SI" i="1"/>
                        </m:ctrlPr>
                      </m:sSupPr>
                      <m:e>
                        <m:r>
                          <a:rPr lang="sl-SI" i="1"/>
                          <m:t>𝑓</m:t>
                        </m:r>
                      </m:e>
                      <m:sup>
                        <m:r>
                          <a:rPr lang="sl-SI" i="1"/>
                          <m:t>2</m:t>
                        </m:r>
                      </m:sup>
                    </m:sSup>
                    <m:r>
                      <a:rPr lang="sl-SI" i="1"/>
                      <m:t>&gt; =</m:t>
                    </m:r>
                    <m:f>
                      <m:fPr>
                        <m:ctrlPr>
                          <a:rPr lang="sl-SI" i="1"/>
                        </m:ctrlPr>
                      </m:fPr>
                      <m:num>
                        <m:r>
                          <a:rPr lang="sl-SI" i="1"/>
                          <m:t>1</m:t>
                        </m:r>
                      </m:num>
                      <m:den>
                        <m:r>
                          <a:rPr lang="sl-SI" i="1"/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sl-SI" i="1"/>
                        </m:ctrlPr>
                      </m:naryPr>
                      <m:sub>
                        <m:r>
                          <a:rPr lang="sl-SI" i="1"/>
                          <m:t>𝑗</m:t>
                        </m:r>
                        <m:r>
                          <a:rPr lang="sl-SI" i="1"/>
                          <m:t>=1</m:t>
                        </m:r>
                      </m:sub>
                      <m:sup>
                        <m:r>
                          <a:rPr lang="sl-SI" i="1"/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sl-SI" i="1"/>
                            </m:ctrlPr>
                          </m:sSupPr>
                          <m:e>
                            <m:r>
                              <a:rPr lang="sl-SI" i="1"/>
                              <m:t>𝑓</m:t>
                            </m:r>
                          </m:e>
                          <m:sup>
                            <m:r>
                              <a:rPr lang="sl-SI" i="1"/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sl-SI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sl-SI" i="1"/>
                                </m:ctrlPr>
                              </m:sSubPr>
                              <m:e>
                                <m:r>
                                  <a:rPr lang="sl-SI" i="1"/>
                                  <m:t>𝑥</m:t>
                                </m:r>
                              </m:e>
                              <m:sub>
                                <m:r>
                                  <a:rPr lang="sl-SI" i="1"/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sl-SI" dirty="0"/>
              </a:p>
            </p:txBody>
          </p:sp>
        </mc:Choice>
        <mc:Fallback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40970796-3BF2-D99B-E2F8-DB03CB3930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70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24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3B4DA0B-BA31-BEAF-7D76-16AB6F883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Rezultati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1FF3D31A-15A7-1AB9-6B02-247DAA4DF3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l-SI" dirty="0"/>
                  <a:t>Funkcija za testiranje algoritma: </a:t>
                </a:r>
                <a14:m>
                  <m:oMath xmlns:m="http://schemas.openxmlformats.org/officeDocument/2006/math">
                    <m:r>
                      <a:rPr lang="sl-SI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sl-SI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l-SI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sl-SI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sl-SI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𝑎𝑟</m:t>
                        </m:r>
                        <m:r>
                          <a:rPr lang="sl-SI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sl-SI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𝑠h</m:t>
                        </m:r>
                        <m:d>
                          <m:dPr>
                            <m:ctrlPr>
                              <a:rPr lang="sl-SI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l-SI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sPre>
                              <m:sPrePr>
                                <m:ctrlPr>
                                  <a:rPr lang="sl-SI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PrePr>
                              <m:sub/>
                              <m:sup>
                                <m:f>
                                  <m:fPr>
                                    <m:ctrlPr>
                                      <a:rPr lang="sl-SI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l-SI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sl-SI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  <m:e>
                                <m:r>
                                  <a:rPr lang="sl-SI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+</m:t>
                                </m:r>
                              </m:e>
                            </m:sPre>
                            <m:r>
                              <a:rPr lang="sl-SI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sl-SI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𝑠𝑖𝑛</m:t>
                            </m:r>
                            <m:d>
                              <m:dPr>
                                <m:ctrlPr>
                                  <a:rPr lang="sl-SI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sl-SI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l-SI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sl-SI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sl-SI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sl-SI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d>
                            <m:r>
                              <a:rPr lang="sl-SI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sl-SI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𝑐𝑜𝑠</m:t>
                            </m:r>
                            <m:d>
                              <m:dPr>
                                <m:ctrlPr>
                                  <a:rPr lang="sl-SI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l-SI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sl-SI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sl-SI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sl-SI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l-SI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sl-SI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sl-SI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l-SI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sl-SI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sl-SI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sl-SI" dirty="0"/>
                  <a:t> na </a:t>
                </a:r>
                <a:br>
                  <a:rPr lang="sl-SI" i="1" dirty="0"/>
                </a:br>
                <a14:m>
                  <m:oMath xmlns:m="http://schemas.openxmlformats.org/officeDocument/2006/math">
                    <m:r>
                      <a:rPr lang="sl-SI" i="1"/>
                      <m:t>𝑥</m:t>
                    </m:r>
                    <m:r>
                      <a:rPr lang="sl-SI"/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sl-SI" i="1"/>
                        </m:ctrlPr>
                      </m:dPr>
                      <m:e>
                        <m:r>
                          <a:rPr lang="sl-SI" i="1"/>
                          <m:t>0,4</m:t>
                        </m:r>
                      </m:e>
                    </m:d>
                  </m:oMath>
                </a14:m>
                <a:endParaRPr lang="sl-SI" i="1" dirty="0"/>
              </a:p>
              <a:p>
                <a:r>
                  <a:rPr lang="sl-SI" dirty="0"/>
                  <a:t>Integral f(x) lepo konvergira k vrednosti 1,20 pri večjem številu poskusov (glej spodnji graf)</a:t>
                </a:r>
              </a:p>
            </p:txBody>
          </p:sp>
        </mc:Choice>
        <mc:Fallback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1FF3D31A-15A7-1AB9-6B02-247DAA4DF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71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afikon 3">
            <a:extLst>
              <a:ext uri="{FF2B5EF4-FFF2-40B4-BE49-F238E27FC236}">
                <a16:creationId xmlns:a16="http://schemas.microsoft.com/office/drawing/2014/main" id="{B60BF9F8-1705-EEAB-DB95-11D6512CE8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970302"/>
              </p:ext>
            </p:extLst>
          </p:nvPr>
        </p:nvGraphicFramePr>
        <p:xfrm>
          <a:off x="2860970" y="3429000"/>
          <a:ext cx="5744845" cy="3171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6181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E0C43A3-5D5B-816A-72B3-D75CEA783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Rezultati (2)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5373EC8-9943-2AD7-0BAE-C8B8339A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Spodnji graf kaže tudi zmanjšanje standardne napake pri večjem številu poskusov.</a:t>
            </a:r>
          </a:p>
          <a:p>
            <a:pPr marL="0" indent="0">
              <a:buNone/>
            </a:pPr>
            <a:endParaRPr lang="sl-SI" dirty="0"/>
          </a:p>
        </p:txBody>
      </p:sp>
      <p:graphicFrame>
        <p:nvGraphicFramePr>
          <p:cNvPr id="4" name="Grafikon 3">
            <a:extLst>
              <a:ext uri="{FF2B5EF4-FFF2-40B4-BE49-F238E27FC236}">
                <a16:creationId xmlns:a16="http://schemas.microsoft.com/office/drawing/2014/main" id="{93A0F188-0DD0-5318-601E-9136A1F2D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7548185"/>
              </p:ext>
            </p:extLst>
          </p:nvPr>
        </p:nvGraphicFramePr>
        <p:xfrm>
          <a:off x="1844565" y="2035810"/>
          <a:ext cx="8103475" cy="4324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862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7F12F2E-11B2-E172-9210-5131C799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/>
              <a:t>Hvala za pozornost!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256F050-661A-73D3-8F03-BC8EB1FB8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320507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2077</TotalTime>
  <Words>200</Words>
  <Application>Microsoft Office PowerPoint</Application>
  <PresentationFormat>Širokozaslonsko</PresentationFormat>
  <Paragraphs>28</Paragraphs>
  <Slides>5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6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Georgia</vt:lpstr>
      <vt:lpstr>Times New Roman</vt:lpstr>
      <vt:lpstr>Officeova tema</vt:lpstr>
      <vt:lpstr>PowerPointova predstavitev</vt:lpstr>
      <vt:lpstr>Krajši povzetek postopka</vt:lpstr>
      <vt:lpstr>Rezultati</vt:lpstr>
      <vt:lpstr>Rezultati (2)</vt:lpstr>
      <vt:lpstr>Hvala za pozornost!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Predstavitev</dc:title>
  <dc:creator>8470p</dc:creator>
  <cp:lastModifiedBy>Zupančič, Matej</cp:lastModifiedBy>
  <cp:revision>213</cp:revision>
  <cp:lastPrinted>2019-06-18T08:25:32Z</cp:lastPrinted>
  <dcterms:created xsi:type="dcterms:W3CDTF">2018-06-11T18:59:23Z</dcterms:created>
  <dcterms:modified xsi:type="dcterms:W3CDTF">2022-06-10T06:08:12Z</dcterms:modified>
</cp:coreProperties>
</file>