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8CA"/>
          </a:solidFill>
        </a:fill>
      </a:tcStyle>
    </a:wholeTbl>
    <a:band2H>
      <a:tcTxStyle b="def" i="def"/>
      <a:tcStyle>
        <a:tcBdr/>
        <a:fill>
          <a:solidFill>
            <a:srgbClr val="FA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0CD"/>
          </a:solidFill>
        </a:fill>
      </a:tcStyle>
    </a:wholeTbl>
    <a:band2H>
      <a:tcTxStyle b="def" i="def"/>
      <a:tcStyle>
        <a:tcBdr/>
        <a:fill>
          <a:solidFill>
            <a:srgbClr val="ED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FD9"/>
          </a:solidFill>
        </a:fill>
      </a:tcStyle>
    </a:wholeTbl>
    <a:band2H>
      <a:tcTxStyle b="def" i="def"/>
      <a:tcStyle>
        <a:tcBdr/>
        <a:fill>
          <a:solidFill>
            <a:srgbClr val="EEF0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3" name="Shape 113"/>
          <p:cNvSpPr/>
          <p:nvPr>
            <p:ph type="sldImg"/>
          </p:nvPr>
        </p:nvSpPr>
        <p:spPr>
          <a:xfrm>
            <a:off x="1143000" y="685800"/>
            <a:ext cx="4572000" cy="3429000"/>
          </a:xfrm>
          <a:prstGeom prst="rect">
            <a:avLst/>
          </a:prstGeom>
        </p:spPr>
        <p:txBody>
          <a:bodyPr/>
          <a:lstStyle/>
          <a:p>
            <a:pPr/>
          </a:p>
        </p:txBody>
      </p:sp>
      <p:sp>
        <p:nvSpPr>
          <p:cNvPr id="114" name="Shape 1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3"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24" name="Rectangle 8"/>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25" name="Straight Connector 9"/>
          <p:cNvSpPr/>
          <p:nvPr/>
        </p:nvSpPr>
        <p:spPr>
          <a:xfrm>
            <a:off x="1193532" y="1737845"/>
            <a:ext cx="9966961" cy="2"/>
          </a:xfrm>
          <a:prstGeom prst="line">
            <a:avLst/>
          </a:prstGeom>
          <a:ln w="6350">
            <a:solidFill>
              <a:srgbClr val="808080"/>
            </a:solidFill>
          </a:ln>
        </p:spPr>
        <p:txBody>
          <a:bodyPr lIns="45718" tIns="45718" rIns="45718" bIns="45718"/>
          <a:lstStyle/>
          <a:p>
            <a:pPr/>
          </a:p>
        </p:txBody>
      </p:sp>
      <p:sp>
        <p:nvSpPr>
          <p:cNvPr id="26"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27" name="Body Level One…"/>
          <p:cNvSpPr txBox="1"/>
          <p:nvPr>
            <p:ph type="body" idx="1"/>
          </p:nvPr>
        </p:nvSpPr>
        <p:spPr>
          <a:xfrm>
            <a:off x="1097280" y="1845734"/>
            <a:ext cx="10058401" cy="4023360"/>
          </a:xfrm>
          <a:prstGeom prst="rect">
            <a:avLst/>
          </a:prstGeom>
        </p:spPr>
        <p:txBody>
          <a:bodyPr lIns="0" tIns="0" rIns="0" bIns="0"/>
          <a:lstStyle>
            <a:lvl1pPr marL="91438" indent="-91438">
              <a:buClr>
                <a:schemeClr val="accent1"/>
              </a:buClr>
              <a:buSzPct val="100000"/>
              <a:buFont typeface="Calibri"/>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Calibri"/>
              <a:buChar char="◦"/>
              <a:defRPr cap="none" spc="0" sz="2000">
                <a:solidFill>
                  <a:srgbClr val="404040"/>
                </a:solidFill>
                <a:latin typeface="+mn-lt"/>
                <a:ea typeface="+mn-ea"/>
                <a:cs typeface="+mn-cs"/>
                <a:sym typeface="Calibri"/>
              </a:defRPr>
            </a:lvl2pPr>
            <a:lvl3pPr marL="645304" indent="-261256">
              <a:buClr>
                <a:schemeClr val="accent1"/>
              </a:buClr>
              <a:buSzPct val="100000"/>
              <a:buFont typeface="Calibri"/>
              <a:buChar char="◦"/>
              <a:defRPr cap="none" spc="0" sz="2000">
                <a:solidFill>
                  <a:srgbClr val="404040"/>
                </a:solidFill>
                <a:latin typeface="+mn-lt"/>
                <a:ea typeface="+mn-ea"/>
                <a:cs typeface="+mn-cs"/>
                <a:sym typeface="Calibri"/>
              </a:defRPr>
            </a:lvl3pPr>
            <a:lvl4pPr marL="828185" indent="-261257">
              <a:buClr>
                <a:schemeClr val="accent1"/>
              </a:buClr>
              <a:buSzPct val="100000"/>
              <a:buFont typeface="Calibri"/>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Calibri"/>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5" name="Title Text"/>
          <p:cNvSpPr txBox="1"/>
          <p:nvPr>
            <p:ph type="title"/>
          </p:nvPr>
        </p:nvSpPr>
        <p:spPr>
          <a:prstGeom prst="rect">
            <a:avLst/>
          </a:prstGeom>
        </p:spPr>
        <p:txBody>
          <a:bodyPr/>
          <a:lstStyle/>
          <a:p>
            <a:pPr/>
            <a:r>
              <a:t>Title Text</a:t>
            </a:r>
          </a:p>
        </p:txBody>
      </p:sp>
      <p:sp>
        <p:nvSpPr>
          <p:cNvPr id="36" name="Body Level One…"/>
          <p:cNvSpPr txBox="1"/>
          <p:nvPr>
            <p:ph type="body" sz="quarter" idx="1"/>
          </p:nvPr>
        </p:nvSpPr>
        <p:spPr>
          <a:xfrm>
            <a:off x="1097280" y="4453128"/>
            <a:ext cx="10058401" cy="1143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xfrm>
            <a:off x="10979609" y="6528093"/>
            <a:ext cx="232875" cy="22851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45" name="Rectangle 8"/>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46" name="Straight Connector 9"/>
          <p:cNvSpPr/>
          <p:nvPr/>
        </p:nvSpPr>
        <p:spPr>
          <a:xfrm>
            <a:off x="1193532" y="1737845"/>
            <a:ext cx="9966960" cy="1"/>
          </a:xfrm>
          <a:prstGeom prst="line">
            <a:avLst/>
          </a:prstGeom>
          <a:ln w="6350">
            <a:solidFill>
              <a:srgbClr val="808080"/>
            </a:solidFill>
          </a:ln>
        </p:spPr>
        <p:txBody>
          <a:bodyPr lIns="45718" tIns="45718" rIns="45718" bIns="45718"/>
          <a:lstStyle/>
          <a:p>
            <a:pPr/>
          </a:p>
        </p:txBody>
      </p:sp>
      <p:sp>
        <p:nvSpPr>
          <p:cNvPr id="47"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48" name="Body Level One…"/>
          <p:cNvSpPr txBox="1"/>
          <p:nvPr>
            <p:ph type="body" sz="half" idx="1"/>
          </p:nvPr>
        </p:nvSpPr>
        <p:spPr>
          <a:xfrm>
            <a:off x="1097277" y="1845734"/>
            <a:ext cx="4937762" cy="4023360"/>
          </a:xfrm>
          <a:prstGeom prst="rect">
            <a:avLst/>
          </a:prstGeom>
        </p:spPr>
        <p:txBody>
          <a:bodyPr lIns="0" tIns="0" rIns="0" bIns="0"/>
          <a:lstStyle>
            <a:lvl1pPr marL="91438" indent="-91438">
              <a:buClr>
                <a:schemeClr val="accent1"/>
              </a:buClr>
              <a:buSzPct val="100000"/>
              <a:buFont typeface="Calibri"/>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Calibri"/>
              <a:buChar char="◦"/>
              <a:defRPr cap="none" spc="0" sz="2000">
                <a:solidFill>
                  <a:srgbClr val="404040"/>
                </a:solidFill>
                <a:latin typeface="+mn-lt"/>
                <a:ea typeface="+mn-ea"/>
                <a:cs typeface="+mn-cs"/>
                <a:sym typeface="Calibri"/>
              </a:defRPr>
            </a:lvl2pPr>
            <a:lvl3pPr marL="645304" indent="-261256">
              <a:buClr>
                <a:schemeClr val="accent1"/>
              </a:buClr>
              <a:buSzPct val="100000"/>
              <a:buFont typeface="Calibri"/>
              <a:buChar char="◦"/>
              <a:defRPr cap="none" spc="0" sz="2000">
                <a:solidFill>
                  <a:srgbClr val="404040"/>
                </a:solidFill>
                <a:latin typeface="+mn-lt"/>
                <a:ea typeface="+mn-ea"/>
                <a:cs typeface="+mn-cs"/>
                <a:sym typeface="Calibri"/>
              </a:defRPr>
            </a:lvl3pPr>
            <a:lvl4pPr marL="828185" indent="-261257">
              <a:buClr>
                <a:schemeClr val="accent1"/>
              </a:buClr>
              <a:buSzPct val="100000"/>
              <a:buFont typeface="Calibri"/>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Calibri"/>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xfrm>
            <a:off x="10979609" y="6528093"/>
            <a:ext cx="232875" cy="22851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6"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57" name="Rectangle 8"/>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58" name="Straight Connector 9"/>
          <p:cNvSpPr/>
          <p:nvPr/>
        </p:nvSpPr>
        <p:spPr>
          <a:xfrm>
            <a:off x="1193532" y="1737845"/>
            <a:ext cx="9966960" cy="1"/>
          </a:xfrm>
          <a:prstGeom prst="line">
            <a:avLst/>
          </a:prstGeom>
          <a:ln w="6350">
            <a:solidFill>
              <a:srgbClr val="808080"/>
            </a:solidFill>
          </a:ln>
        </p:spPr>
        <p:txBody>
          <a:bodyPr lIns="45718" tIns="45718" rIns="45718" bIns="45718"/>
          <a:lstStyle/>
          <a:p>
            <a:pPr/>
          </a:p>
        </p:txBody>
      </p:sp>
      <p:sp>
        <p:nvSpPr>
          <p:cNvPr id="59"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60" name="Body Level One…"/>
          <p:cNvSpPr txBox="1"/>
          <p:nvPr>
            <p:ph type="body" sz="quarter" idx="1"/>
          </p:nvPr>
        </p:nvSpPr>
        <p:spPr>
          <a:xfrm>
            <a:off x="1097280" y="1846052"/>
            <a:ext cx="4937760" cy="736284"/>
          </a:xfrm>
          <a:prstGeom prst="rect">
            <a:avLst/>
          </a:prstGeom>
        </p:spPr>
        <p:txBody>
          <a:bodyPr anchor="ctr"/>
          <a:lstStyle>
            <a:lvl1pPr>
              <a:defRPr spc="0" sz="2000">
                <a:latin typeface="+mn-lt"/>
                <a:ea typeface="+mn-ea"/>
                <a:cs typeface="+mn-cs"/>
                <a:sym typeface="Calibri"/>
              </a:defRPr>
            </a:lvl1pPr>
            <a:lvl2pPr>
              <a:defRPr spc="0" sz="2000">
                <a:latin typeface="+mn-lt"/>
                <a:ea typeface="+mn-ea"/>
                <a:cs typeface="+mn-cs"/>
                <a:sym typeface="Calibri"/>
              </a:defRPr>
            </a:lvl2pPr>
            <a:lvl3pPr>
              <a:defRPr spc="0" sz="2000">
                <a:latin typeface="+mn-lt"/>
                <a:ea typeface="+mn-ea"/>
                <a:cs typeface="+mn-cs"/>
                <a:sym typeface="Calibri"/>
              </a:defRPr>
            </a:lvl3pPr>
            <a:lvl4pPr>
              <a:defRPr spc="0" sz="2000">
                <a:latin typeface="+mn-lt"/>
                <a:ea typeface="+mn-ea"/>
                <a:cs typeface="+mn-cs"/>
                <a:sym typeface="Calibri"/>
              </a:defRPr>
            </a:lvl4pPr>
            <a:lvl5pPr>
              <a:defRPr spc="0" sz="20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6217920" y="1846052"/>
            <a:ext cx="4937762" cy="736284"/>
          </a:xfrm>
          <a:prstGeom prst="rect">
            <a:avLst/>
          </a:prstGeom>
        </p:spPr>
        <p:txBody>
          <a:bodyPr anchor="ctr"/>
          <a:lstStyle/>
          <a:p>
            <a:pPr marL="91438" indent="-91438">
              <a:buClr>
                <a:schemeClr val="accent1"/>
              </a:buClr>
              <a:buSzPct val="100000"/>
              <a:buFont typeface="Calibri"/>
              <a:buChar char=" "/>
              <a:defRPr cap="none" spc="0" sz="2000">
                <a:solidFill>
                  <a:srgbClr val="404040"/>
                </a:solidFill>
                <a:latin typeface="+mn-lt"/>
                <a:ea typeface="+mn-ea"/>
                <a:cs typeface="+mn-cs"/>
                <a:sym typeface="Calibri"/>
              </a:defRPr>
            </a:pPr>
          </a:p>
        </p:txBody>
      </p:sp>
      <p:sp>
        <p:nvSpPr>
          <p:cNvPr id="62" name="Slide Number"/>
          <p:cNvSpPr txBox="1"/>
          <p:nvPr>
            <p:ph type="sldNum" sz="quarter" idx="2"/>
          </p:nvPr>
        </p:nvSpPr>
        <p:spPr>
          <a:xfrm>
            <a:off x="10979609" y="6528093"/>
            <a:ext cx="232875" cy="22851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69" name="Rectangle 4"/>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p>
        </p:txBody>
      </p:sp>
      <p:sp>
        <p:nvSpPr>
          <p:cNvPr id="70" name="Rectangle 5"/>
          <p:cNvSpPr/>
          <p:nvPr/>
        </p:nvSpPr>
        <p:spPr>
          <a:xfrm>
            <a:off x="13" y="6334316"/>
            <a:ext cx="12188828" cy="64010"/>
          </a:xfrm>
          <a:prstGeom prst="rect">
            <a:avLst/>
          </a:prstGeom>
          <a:solidFill>
            <a:schemeClr val="accent1"/>
          </a:solidFill>
          <a:ln w="12700">
            <a:miter lim="400000"/>
          </a:ln>
        </p:spPr>
        <p:txBody>
          <a:bodyPr lIns="45718" tIns="45718" rIns="45718" bIns="45718"/>
          <a:lstStyle/>
          <a:p>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8" name="Rectangle 7"/>
          <p:cNvSpPr/>
          <p:nvPr/>
        </p:nvSpPr>
        <p:spPr>
          <a:xfrm>
            <a:off x="14" y="0"/>
            <a:ext cx="4050795" cy="6858000"/>
          </a:xfrm>
          <a:prstGeom prst="rect">
            <a:avLst/>
          </a:prstGeom>
          <a:solidFill>
            <a:schemeClr val="accent2"/>
          </a:solidFill>
          <a:ln w="12700">
            <a:miter lim="400000"/>
          </a:ln>
        </p:spPr>
        <p:txBody>
          <a:bodyPr lIns="45718" tIns="45718" rIns="45718" bIns="45718"/>
          <a:lstStyle/>
          <a:p>
            <a:pPr/>
          </a:p>
        </p:txBody>
      </p:sp>
      <p:sp>
        <p:nvSpPr>
          <p:cNvPr id="79" name="Rectangle 8"/>
          <p:cNvSpPr/>
          <p:nvPr/>
        </p:nvSpPr>
        <p:spPr>
          <a:xfrm>
            <a:off x="4040070" y="0"/>
            <a:ext cx="64010" cy="6858000"/>
          </a:xfrm>
          <a:prstGeom prst="rect">
            <a:avLst/>
          </a:prstGeom>
          <a:solidFill>
            <a:schemeClr val="accent1"/>
          </a:solidFill>
          <a:ln w="12700">
            <a:miter lim="400000"/>
          </a:ln>
        </p:spPr>
        <p:txBody>
          <a:bodyPr lIns="45718" tIns="45718" rIns="45718" bIns="45718"/>
          <a:lstStyle/>
          <a:p>
            <a:pPr/>
          </a:p>
        </p:txBody>
      </p:sp>
      <p:sp>
        <p:nvSpPr>
          <p:cNvPr id="80" name="Title Text"/>
          <p:cNvSpPr txBox="1"/>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81" name="Body Level One…"/>
          <p:cNvSpPr txBox="1"/>
          <p:nvPr>
            <p:ph type="body" idx="1"/>
          </p:nvPr>
        </p:nvSpPr>
        <p:spPr>
          <a:xfrm>
            <a:off x="4800600" y="731519"/>
            <a:ext cx="6492241" cy="5257802"/>
          </a:xfrm>
          <a:prstGeom prst="rect">
            <a:avLst/>
          </a:prstGeom>
        </p:spPr>
        <p:txBody>
          <a:bodyPr lIns="0" tIns="0" rIns="0" bIns="0"/>
          <a:lstStyle>
            <a:lvl1pPr marL="91438" indent="-91438">
              <a:buClr>
                <a:schemeClr val="accent1"/>
              </a:buClr>
              <a:buSzPct val="100000"/>
              <a:buFont typeface="Calibri"/>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Calibri"/>
              <a:buChar char="◦"/>
              <a:defRPr cap="none" spc="0" sz="2000">
                <a:solidFill>
                  <a:srgbClr val="404040"/>
                </a:solidFill>
                <a:latin typeface="+mn-lt"/>
                <a:ea typeface="+mn-ea"/>
                <a:cs typeface="+mn-cs"/>
                <a:sym typeface="Calibri"/>
              </a:defRPr>
            </a:lvl2pPr>
            <a:lvl3pPr marL="645304" indent="-261256">
              <a:buClr>
                <a:schemeClr val="accent1"/>
              </a:buClr>
              <a:buSzPct val="100000"/>
              <a:buFont typeface="Calibri"/>
              <a:buChar char="◦"/>
              <a:defRPr cap="none" spc="0" sz="2000">
                <a:solidFill>
                  <a:srgbClr val="404040"/>
                </a:solidFill>
                <a:latin typeface="+mn-lt"/>
                <a:ea typeface="+mn-ea"/>
                <a:cs typeface="+mn-cs"/>
                <a:sym typeface="Calibri"/>
              </a:defRPr>
            </a:lvl3pPr>
            <a:lvl4pPr marL="828185" indent="-261257">
              <a:buClr>
                <a:schemeClr val="accent1"/>
              </a:buClr>
              <a:buSzPct val="100000"/>
              <a:buFont typeface="Calibri"/>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Calibri"/>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82" name="Text Placeholder 3"/>
          <p:cNvSpPr/>
          <p:nvPr>
            <p:ph type="body" sz="quarter" idx="21"/>
          </p:nvPr>
        </p:nvSpPr>
        <p:spPr>
          <a:xfrm>
            <a:off x="457200" y="2926079"/>
            <a:ext cx="3200400" cy="3379125"/>
          </a:xfrm>
          <a:prstGeom prst="rect">
            <a:avLst/>
          </a:prstGeom>
        </p:spPr>
        <p:txBody>
          <a:bodyPr/>
          <a:lstStyle/>
          <a:p>
            <a:pPr marL="91438" indent="-91438">
              <a:buClr>
                <a:schemeClr val="accent1"/>
              </a:buClr>
              <a:buSzPct val="100000"/>
              <a:buFont typeface="Calibri"/>
              <a:buChar char=" "/>
              <a:defRPr cap="none" spc="0" sz="2000">
                <a:solidFill>
                  <a:srgbClr val="404040"/>
                </a:solidFill>
                <a:latin typeface="+mn-lt"/>
                <a:ea typeface="+mn-ea"/>
                <a:cs typeface="+mn-cs"/>
                <a:sym typeface="Calibri"/>
              </a:defRPr>
            </a:pPr>
          </a:p>
        </p:txBody>
      </p:sp>
      <p:sp>
        <p:nvSpPr>
          <p:cNvPr id="83" name="Slide Number"/>
          <p:cNvSpPr txBox="1"/>
          <p:nvPr>
            <p:ph type="sldNum" sz="quarter" idx="2"/>
          </p:nvPr>
        </p:nvSpPr>
        <p:spPr>
          <a:xfrm>
            <a:off x="10979609" y="6528093"/>
            <a:ext cx="232875" cy="228510"/>
          </a:xfrm>
          <a:prstGeom prst="rect">
            <a:avLst/>
          </a:prstGeom>
        </p:spPr>
        <p:txBody>
          <a:bodyPr/>
          <a:lstStyle>
            <a:lvl1pPr>
              <a:defRPr>
                <a:solidFill>
                  <a:srgbClr val="63705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0" name="Rectangle 7"/>
          <p:cNvSpPr/>
          <p:nvPr/>
        </p:nvSpPr>
        <p:spPr>
          <a:xfrm>
            <a:off x="0" y="4953000"/>
            <a:ext cx="12188825" cy="1905000"/>
          </a:xfrm>
          <a:prstGeom prst="rect">
            <a:avLst/>
          </a:prstGeom>
          <a:solidFill>
            <a:schemeClr val="accent2"/>
          </a:solidFill>
          <a:ln w="12700">
            <a:miter lim="400000"/>
          </a:ln>
        </p:spPr>
        <p:txBody>
          <a:bodyPr lIns="45718" tIns="45718" rIns="45718" bIns="45718"/>
          <a:lstStyle/>
          <a:p>
            <a:pPr/>
          </a:p>
        </p:txBody>
      </p:sp>
      <p:sp>
        <p:nvSpPr>
          <p:cNvPr id="91" name="Rectangle 8"/>
          <p:cNvSpPr/>
          <p:nvPr/>
        </p:nvSpPr>
        <p:spPr>
          <a:xfrm>
            <a:off x="13" y="4915075"/>
            <a:ext cx="12188828" cy="64010"/>
          </a:xfrm>
          <a:prstGeom prst="rect">
            <a:avLst/>
          </a:prstGeom>
          <a:solidFill>
            <a:schemeClr val="accent1"/>
          </a:solidFill>
          <a:ln w="12700">
            <a:miter lim="400000"/>
          </a:ln>
        </p:spPr>
        <p:txBody>
          <a:bodyPr lIns="45718" tIns="45718" rIns="45718" bIns="45718"/>
          <a:lstStyle/>
          <a:p>
            <a:pPr/>
          </a:p>
        </p:txBody>
      </p:sp>
      <p:sp>
        <p:nvSpPr>
          <p:cNvPr id="92" name="Title Text"/>
          <p:cNvSpPr txBox="1"/>
          <p:nvPr>
            <p:ph type="title"/>
          </p:nvPr>
        </p:nvSpPr>
        <p:spPr>
          <a:xfrm>
            <a:off x="1097280" y="5074920"/>
            <a:ext cx="10113265" cy="822962"/>
          </a:xfrm>
          <a:prstGeom prst="rect">
            <a:avLst/>
          </a:prstGeom>
        </p:spPr>
        <p:txBody>
          <a:bodyPr lIns="0" tIns="0" rIns="0" bIns="0"/>
          <a:lstStyle>
            <a:lvl1pPr>
              <a:defRPr sz="3600">
                <a:solidFill>
                  <a:srgbClr val="FFFFFF"/>
                </a:solidFill>
              </a:defRPr>
            </a:lvl1pPr>
          </a:lstStyle>
          <a:p>
            <a:pPr/>
            <a:r>
              <a:t>Title Text</a:t>
            </a:r>
          </a:p>
        </p:txBody>
      </p:sp>
      <p:sp>
        <p:nvSpPr>
          <p:cNvPr id="93" name="Picture Placeholder 2"/>
          <p:cNvSpPr/>
          <p:nvPr>
            <p:ph type="pic" idx="21"/>
          </p:nvPr>
        </p:nvSpPr>
        <p:spPr>
          <a:xfrm>
            <a:off x="13" y="0"/>
            <a:ext cx="12191988" cy="4915076"/>
          </a:xfrm>
          <a:prstGeom prst="rect">
            <a:avLst/>
          </a:prstGeom>
        </p:spPr>
        <p:txBody>
          <a:bodyPr lIns="91439" tIns="45719" rIns="91439" bIns="45719">
            <a:noAutofit/>
          </a:bodyPr>
          <a:lstStyle/>
          <a:p>
            <a:pPr/>
          </a:p>
        </p:txBody>
      </p:sp>
      <p:sp>
        <p:nvSpPr>
          <p:cNvPr id="94" name="Body Level One…"/>
          <p:cNvSpPr txBox="1"/>
          <p:nvPr>
            <p:ph type="body" sz="quarter" idx="1"/>
          </p:nvPr>
        </p:nvSpPr>
        <p:spPr>
          <a:xfrm>
            <a:off x="1097280" y="5907023"/>
            <a:ext cx="10113265" cy="594362"/>
          </a:xfrm>
          <a:prstGeom prst="rect">
            <a:avLst/>
          </a:prstGeom>
        </p:spPr>
        <p:txBody>
          <a:bodyPr lIns="0" tIns="0" rIns="0" bIns="0"/>
          <a:lstStyle>
            <a:lvl1pPr>
              <a:spcBef>
                <a:spcPts val="600"/>
              </a:spcBef>
              <a:defRPr cap="none" spc="0" sz="1500">
                <a:solidFill>
                  <a:srgbClr val="FFFFFF"/>
                </a:solidFill>
                <a:latin typeface="+mn-lt"/>
                <a:ea typeface="+mn-ea"/>
                <a:cs typeface="+mn-cs"/>
                <a:sym typeface="Calibri"/>
              </a:defRPr>
            </a:lvl1pPr>
            <a:lvl2pPr>
              <a:spcBef>
                <a:spcPts val="600"/>
              </a:spcBef>
              <a:defRPr cap="none" spc="0" sz="1500">
                <a:solidFill>
                  <a:srgbClr val="FFFFFF"/>
                </a:solidFill>
                <a:latin typeface="+mn-lt"/>
                <a:ea typeface="+mn-ea"/>
                <a:cs typeface="+mn-cs"/>
                <a:sym typeface="Calibri"/>
              </a:defRPr>
            </a:lvl2pPr>
            <a:lvl3pPr>
              <a:spcBef>
                <a:spcPts val="600"/>
              </a:spcBef>
              <a:defRPr cap="none" spc="0" sz="1500">
                <a:solidFill>
                  <a:srgbClr val="FFFFFF"/>
                </a:solidFill>
                <a:latin typeface="+mn-lt"/>
                <a:ea typeface="+mn-ea"/>
                <a:cs typeface="+mn-cs"/>
                <a:sym typeface="Calibri"/>
              </a:defRPr>
            </a:lvl3pPr>
            <a:lvl4pPr>
              <a:spcBef>
                <a:spcPts val="600"/>
              </a:spcBef>
              <a:defRPr cap="none" spc="0" sz="1500">
                <a:solidFill>
                  <a:srgbClr val="FFFFFF"/>
                </a:solidFill>
                <a:latin typeface="+mn-lt"/>
                <a:ea typeface="+mn-ea"/>
                <a:cs typeface="+mn-cs"/>
                <a:sym typeface="Calibri"/>
              </a:defRPr>
            </a:lvl4pPr>
            <a:lvl5pPr>
              <a:spcBef>
                <a:spcPts val="600"/>
              </a:spcBef>
              <a:defRPr cap="none" spc="0" sz="1500">
                <a:solidFill>
                  <a:srgbClr val="FFFFFF"/>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02"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103" name="Rectangle 8"/>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104" name="Straight Connector 9"/>
          <p:cNvSpPr/>
          <p:nvPr/>
        </p:nvSpPr>
        <p:spPr>
          <a:xfrm>
            <a:off x="1193532" y="1737845"/>
            <a:ext cx="9966960" cy="1"/>
          </a:xfrm>
          <a:prstGeom prst="line">
            <a:avLst/>
          </a:prstGeom>
          <a:ln w="6350">
            <a:solidFill>
              <a:srgbClr val="808080"/>
            </a:solidFill>
          </a:ln>
        </p:spPr>
        <p:txBody>
          <a:bodyPr lIns="45718" tIns="45718" rIns="45718" bIns="45718"/>
          <a:lstStyle/>
          <a:p>
            <a:pPr/>
          </a:p>
        </p:txBody>
      </p:sp>
      <p:sp>
        <p:nvSpPr>
          <p:cNvPr id="105"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106" name="Body Level One…"/>
          <p:cNvSpPr txBox="1"/>
          <p:nvPr>
            <p:ph type="body" idx="1"/>
          </p:nvPr>
        </p:nvSpPr>
        <p:spPr>
          <a:xfrm>
            <a:off x="1097280" y="1845734"/>
            <a:ext cx="10058401" cy="4023360"/>
          </a:xfrm>
          <a:prstGeom prst="rect">
            <a:avLst/>
          </a:prstGeom>
        </p:spPr>
        <p:txBody>
          <a:bodyPr lIns="0" tIns="0" rIns="0" bIns="0"/>
          <a:lstStyle>
            <a:lvl1pPr marL="91438" indent="-91438">
              <a:buClr>
                <a:schemeClr val="accent1"/>
              </a:buClr>
              <a:buSzPct val="100000"/>
              <a:buFont typeface="Calibri"/>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Calibri"/>
              <a:buChar char="◦"/>
              <a:defRPr cap="none" spc="0" sz="2000">
                <a:solidFill>
                  <a:srgbClr val="404040"/>
                </a:solidFill>
                <a:latin typeface="+mn-lt"/>
                <a:ea typeface="+mn-ea"/>
                <a:cs typeface="+mn-cs"/>
                <a:sym typeface="Calibri"/>
              </a:defRPr>
            </a:lvl2pPr>
            <a:lvl3pPr marL="645304" indent="-261256">
              <a:buClr>
                <a:schemeClr val="accent1"/>
              </a:buClr>
              <a:buSzPct val="100000"/>
              <a:buFont typeface="Calibri"/>
              <a:buChar char="◦"/>
              <a:defRPr cap="none" spc="0" sz="2000">
                <a:solidFill>
                  <a:srgbClr val="404040"/>
                </a:solidFill>
                <a:latin typeface="+mn-lt"/>
                <a:ea typeface="+mn-ea"/>
                <a:cs typeface="+mn-cs"/>
                <a:sym typeface="Calibri"/>
              </a:defRPr>
            </a:lvl3pPr>
            <a:lvl4pPr marL="828185" indent="-261257">
              <a:buClr>
                <a:schemeClr val="accent1"/>
              </a:buClr>
              <a:buSzPct val="100000"/>
              <a:buFont typeface="Calibri"/>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Calibri"/>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xfrm>
            <a:off x="10979609" y="6528093"/>
            <a:ext cx="232875" cy="22851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p>
        </p:txBody>
      </p:sp>
      <p:sp>
        <p:nvSpPr>
          <p:cNvPr id="3" name="Rectangle 7"/>
          <p:cNvSpPr/>
          <p:nvPr/>
        </p:nvSpPr>
        <p:spPr>
          <a:xfrm>
            <a:off x="13" y="6334316"/>
            <a:ext cx="12188828" cy="64010"/>
          </a:xfrm>
          <a:prstGeom prst="rect">
            <a:avLst/>
          </a:prstGeom>
          <a:solidFill>
            <a:schemeClr val="accent1"/>
          </a:solidFill>
          <a:ln w="12700">
            <a:miter lim="400000"/>
          </a:ln>
        </p:spPr>
        <p:txBody>
          <a:bodyPr lIns="45718" tIns="45718" rIns="45718" bIns="45718"/>
          <a:lstStyle/>
          <a:p>
            <a:pPr/>
          </a:p>
        </p:txBody>
      </p:sp>
      <p:sp>
        <p:nvSpPr>
          <p:cNvPr id="4" name="Title Text"/>
          <p:cNvSpPr txBox="1"/>
          <p:nvPr>
            <p:ph type="title"/>
          </p:nvPr>
        </p:nvSpPr>
        <p:spPr>
          <a:xfrm>
            <a:off x="1097280" y="758951"/>
            <a:ext cx="10058401" cy="35661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5" name="Body Level One…"/>
          <p:cNvSpPr txBox="1"/>
          <p:nvPr>
            <p:ph type="body" idx="1"/>
          </p:nvPr>
        </p:nvSpPr>
        <p:spPr>
          <a:xfrm>
            <a:off x="1100050" y="4455619"/>
            <a:ext cx="10058401" cy="11430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traight Connector 8"/>
          <p:cNvSpPr/>
          <p:nvPr/>
        </p:nvSpPr>
        <p:spPr>
          <a:xfrm>
            <a:off x="1207656" y="4343400"/>
            <a:ext cx="9875524" cy="0"/>
          </a:xfrm>
          <a:prstGeom prst="line">
            <a:avLst/>
          </a:prstGeom>
          <a:ln w="6350">
            <a:solidFill>
              <a:srgbClr val="808080"/>
            </a:solidFill>
          </a:ln>
        </p:spPr>
        <p:txBody>
          <a:bodyPr lIns="45718" tIns="45718" rIns="45718" bIns="45718"/>
          <a:lstStyle/>
          <a:p>
            <a:pPr/>
          </a:p>
        </p:txBody>
      </p:sp>
      <p:sp>
        <p:nvSpPr>
          <p:cNvPr id="7" name="Slide Number"/>
          <p:cNvSpPr txBox="1"/>
          <p:nvPr>
            <p:ph type="sldNum" sz="quarter" idx="2"/>
          </p:nvPr>
        </p:nvSpPr>
        <p:spPr>
          <a:xfrm>
            <a:off x="10979609" y="6528093"/>
            <a:ext cx="232875" cy="228510"/>
          </a:xfrm>
          <a:prstGeom prst="rect">
            <a:avLst/>
          </a:prstGeom>
          <a:ln w="12700">
            <a:miter lim="400000"/>
          </a:ln>
        </p:spPr>
        <p:txBody>
          <a:bodyPr wrap="none" lIns="45718" tIns="45718" rIns="45718" bIns="45718"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8000" u="none">
          <a:solidFill>
            <a:srgbClr val="262626"/>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200"/>
        </a:spcBef>
        <a:spcAft>
          <a:spcPts val="0"/>
        </a:spcAft>
        <a:buClrTx/>
        <a:buSzTx/>
        <a:buFontTx/>
        <a:buNone/>
        <a:tabLst/>
        <a:defRPr b="0" baseline="0" cap="all" i="0" spc="200" strike="noStrike" sz="2400" u="none">
          <a:solidFill>
            <a:srgbClr val="637052"/>
          </a:solidFill>
          <a:uFillTx/>
          <a:latin typeface="Calibri Light"/>
          <a:ea typeface="Calibri Light"/>
          <a:cs typeface="Calibri Light"/>
          <a:sym typeface="Calibri Light"/>
        </a:defRPr>
      </a:lvl1pPr>
      <a:lvl2pPr marL="0" marR="0" indent="0" algn="l" defTabSz="914400" rtl="0" latinLnBrk="0">
        <a:lnSpc>
          <a:spcPct val="90000"/>
        </a:lnSpc>
        <a:spcBef>
          <a:spcPts val="1200"/>
        </a:spcBef>
        <a:spcAft>
          <a:spcPts val="0"/>
        </a:spcAft>
        <a:buClrTx/>
        <a:buSzTx/>
        <a:buFontTx/>
        <a:buNone/>
        <a:tabLst/>
        <a:defRPr b="0" baseline="0" cap="all" i="0" spc="200" strike="noStrike" sz="2400" u="none">
          <a:solidFill>
            <a:srgbClr val="637052"/>
          </a:solidFill>
          <a:uFillTx/>
          <a:latin typeface="Calibri Light"/>
          <a:ea typeface="Calibri Light"/>
          <a:cs typeface="Calibri Light"/>
          <a:sym typeface="Calibri Light"/>
        </a:defRPr>
      </a:lvl2pPr>
      <a:lvl3pPr marL="0" marR="0" indent="0" algn="l" defTabSz="914400" rtl="0" latinLnBrk="0">
        <a:lnSpc>
          <a:spcPct val="90000"/>
        </a:lnSpc>
        <a:spcBef>
          <a:spcPts val="1200"/>
        </a:spcBef>
        <a:spcAft>
          <a:spcPts val="0"/>
        </a:spcAft>
        <a:buClrTx/>
        <a:buSzTx/>
        <a:buFontTx/>
        <a:buNone/>
        <a:tabLst/>
        <a:defRPr b="0" baseline="0" cap="all" i="0" spc="200" strike="noStrike" sz="2400" u="none">
          <a:solidFill>
            <a:srgbClr val="637052"/>
          </a:solidFill>
          <a:uFillTx/>
          <a:latin typeface="Calibri Light"/>
          <a:ea typeface="Calibri Light"/>
          <a:cs typeface="Calibri Light"/>
          <a:sym typeface="Calibri Light"/>
        </a:defRPr>
      </a:lvl3pPr>
      <a:lvl4pPr marL="0" marR="0" indent="0" algn="l" defTabSz="914400" rtl="0" latinLnBrk="0">
        <a:lnSpc>
          <a:spcPct val="90000"/>
        </a:lnSpc>
        <a:spcBef>
          <a:spcPts val="1200"/>
        </a:spcBef>
        <a:spcAft>
          <a:spcPts val="0"/>
        </a:spcAft>
        <a:buClrTx/>
        <a:buSzTx/>
        <a:buFontTx/>
        <a:buNone/>
        <a:tabLst/>
        <a:defRPr b="0" baseline="0" cap="all" i="0" spc="200" strike="noStrike" sz="2400" u="none">
          <a:solidFill>
            <a:srgbClr val="637052"/>
          </a:solidFill>
          <a:uFillTx/>
          <a:latin typeface="Calibri Light"/>
          <a:ea typeface="Calibri Light"/>
          <a:cs typeface="Calibri Light"/>
          <a:sym typeface="Calibri Light"/>
        </a:defRPr>
      </a:lvl4pPr>
      <a:lvl5pPr marL="0" marR="0" indent="0" algn="l" defTabSz="914400" rtl="0" latinLnBrk="0">
        <a:lnSpc>
          <a:spcPct val="90000"/>
        </a:lnSpc>
        <a:spcBef>
          <a:spcPts val="1200"/>
        </a:spcBef>
        <a:spcAft>
          <a:spcPts val="0"/>
        </a:spcAft>
        <a:buClrTx/>
        <a:buSzTx/>
        <a:buFontTx/>
        <a:buNone/>
        <a:tabLst/>
        <a:defRPr b="0" baseline="0" cap="all" i="0" spc="200" strike="noStrike" sz="2400" u="none">
          <a:solidFill>
            <a:srgbClr val="637052"/>
          </a:solidFill>
          <a:uFillTx/>
          <a:latin typeface="Calibri Light"/>
          <a:ea typeface="Calibri Light"/>
          <a:cs typeface="Calibri Light"/>
          <a:sym typeface="Calibri Light"/>
        </a:defRPr>
      </a:lvl5pPr>
      <a:lvl6pPr marL="12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solidFill>
            <a:srgbClr val="637052"/>
          </a:solidFill>
          <a:uFillTx/>
          <a:latin typeface="Calibri Light"/>
          <a:ea typeface="Calibri Light"/>
          <a:cs typeface="Calibri Light"/>
          <a:sym typeface="Calibri Light"/>
        </a:defRPr>
      </a:lvl6pPr>
      <a:lvl7pPr marL="14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solidFill>
            <a:srgbClr val="637052"/>
          </a:solidFill>
          <a:uFillTx/>
          <a:latin typeface="Calibri Light"/>
          <a:ea typeface="Calibri Light"/>
          <a:cs typeface="Calibri Light"/>
          <a:sym typeface="Calibri Light"/>
        </a:defRPr>
      </a:lvl7pPr>
      <a:lvl8pPr marL="16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solidFill>
            <a:srgbClr val="637052"/>
          </a:solidFill>
          <a:uFillTx/>
          <a:latin typeface="Calibri Light"/>
          <a:ea typeface="Calibri Light"/>
          <a:cs typeface="Calibri Light"/>
          <a:sym typeface="Calibri Light"/>
        </a:defRPr>
      </a:lvl8pPr>
      <a:lvl9pPr marL="18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solidFill>
            <a:srgbClr val="637052"/>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 Id="rId3" Type="http://schemas.openxmlformats.org/officeDocument/2006/relationships/image" Target="../media/image1.bm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ctrTitle"/>
          </p:nvPr>
        </p:nvSpPr>
        <p:spPr>
          <a:xfrm>
            <a:off x="1097280" y="758951"/>
            <a:ext cx="10058401" cy="3566162"/>
          </a:xfrm>
          <a:prstGeom prst="rect">
            <a:avLst/>
          </a:prstGeom>
        </p:spPr>
        <p:txBody>
          <a:bodyPr/>
          <a:lstStyle/>
          <a:p>
            <a:pPr>
              <a:defRPr spc="-100">
                <a:latin typeface="Times New Roman"/>
                <a:ea typeface="Times New Roman"/>
                <a:cs typeface="Times New Roman"/>
                <a:sym typeface="Times New Roman"/>
              </a:defRPr>
            </a:pPr>
            <a:br/>
            <a:r>
              <a:t>Celebrity faces Deep Fake Detection</a:t>
            </a:r>
          </a:p>
        </p:txBody>
      </p:sp>
      <p:sp>
        <p:nvSpPr>
          <p:cNvPr id="117" name="Subtitle 2"/>
          <p:cNvSpPr txBox="1"/>
          <p:nvPr>
            <p:ph type="subTitle" sz="quarter" idx="1"/>
          </p:nvPr>
        </p:nvSpPr>
        <p:spPr>
          <a:xfrm>
            <a:off x="1100050" y="4455619"/>
            <a:ext cx="10058401" cy="1143002"/>
          </a:xfrm>
          <a:prstGeom prst="rect">
            <a:avLst/>
          </a:prstGeom>
        </p:spPr>
        <p:txBody>
          <a:bodyPr/>
          <a:lstStyle/>
          <a:p>
            <a:pPr>
              <a:defRPr sz="2200">
                <a:latin typeface="Times New Roman"/>
                <a:ea typeface="Times New Roman"/>
                <a:cs typeface="Times New Roman"/>
                <a:sym typeface="Times New Roman"/>
              </a:defRPr>
            </a:pPr>
            <a:r>
              <a:t>Boya yashasvi naidu                                    M SAI SADEEP</a:t>
            </a:r>
          </a:p>
          <a:p>
            <a:pPr>
              <a:defRPr sz="2200">
                <a:latin typeface="Times New Roman"/>
                <a:ea typeface="Times New Roman"/>
                <a:cs typeface="Times New Roman"/>
                <a:sym typeface="Times New Roman"/>
              </a:defRPr>
            </a:pPr>
            <a:r>
              <a:t>       210962070                                                          210962072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extBox 3"/>
          <p:cNvSpPr txBox="1"/>
          <p:nvPr/>
        </p:nvSpPr>
        <p:spPr>
          <a:xfrm>
            <a:off x="283036" y="690880"/>
            <a:ext cx="11527964" cy="4699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lnSpc>
                <a:spcPct val="103000"/>
              </a:lnSpc>
              <a:defRPr b="1" i="1">
                <a:latin typeface="Times New Roman"/>
                <a:ea typeface="Times New Roman"/>
                <a:cs typeface="Times New Roman"/>
                <a:sym typeface="Times New Roman"/>
              </a:defRPr>
            </a:pPr>
          </a:p>
          <a:p>
            <a:pPr algn="just">
              <a:defRPr b="1" sz="2400">
                <a:latin typeface="Times New Roman"/>
                <a:ea typeface="Times New Roman"/>
                <a:cs typeface="Times New Roman"/>
                <a:sym typeface="Times New Roman"/>
              </a:defRPr>
            </a:pPr>
            <a:r>
              <a:t>B. Data Acquisition and Preprocessing: </a:t>
            </a:r>
          </a:p>
          <a:p>
            <a:pPr indent="75563" algn="just">
              <a:defRPr>
                <a:latin typeface="Times New Roman"/>
                <a:ea typeface="Times New Roman"/>
                <a:cs typeface="Times New Roman"/>
                <a:sym typeface="Times New Roman"/>
              </a:defRPr>
            </a:pPr>
            <a:r>
              <a:t> </a:t>
            </a: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Gathered data from various datasets including FaceForensic++ (FF), Deepfake Detection Challenge (DFDC), and Celeb-DF to create a new dataset for efficient real-time deepfake detection.</a:t>
            </a:r>
          </a:p>
          <a:p>
            <a:pPr lvl="1" indent="532765" algn="just">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Ensured a balanced dataset with 50% real and 50% fake videos to avoid training bias in the model.</a:t>
            </a:r>
          </a:p>
          <a:p>
            <a:pPr lvl="1" indent="532765" algn="just">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Preprocessed the DFDC dataset by removing audio-altered videos using a Python script, focusing solely on visual deepfake detection for this research.</a:t>
            </a:r>
          </a:p>
          <a:p>
            <a:pPr lvl="1" indent="532765" algn="just">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Selected specific numbers of videos from each dataset: 1500 real and 1500 fake videos from DFDC, 1000 real and 1000 fake videos from FF, and 500 real and 500 fake videos from Celeb-DF, resulting in a total dataset of 3000 real and 3000 fake videos, totaling 6000 videos overall.</a:t>
            </a:r>
          </a:p>
          <a:p>
            <a:pPr lvl="1" indent="532765" algn="just">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Used this diverse dataset to train and evaluate the deepfake detection model, aiming for accurate and real-time detection across different types of video content.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extBox 3"/>
          <p:cNvSpPr txBox="1"/>
          <p:nvPr/>
        </p:nvSpPr>
        <p:spPr>
          <a:xfrm>
            <a:off x="283036" y="690881"/>
            <a:ext cx="11527964" cy="51139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lnSpc>
                <a:spcPct val="103000"/>
              </a:lnSpc>
              <a:defRPr b="1" sz="2400">
                <a:latin typeface="Times New Roman"/>
                <a:ea typeface="Times New Roman"/>
                <a:cs typeface="Times New Roman"/>
                <a:sym typeface="Times New Roman"/>
              </a:defRPr>
            </a:pPr>
            <a:r>
              <a:t>C. Model Architecture:</a:t>
            </a:r>
          </a:p>
          <a:p>
            <a:pPr algn="just">
              <a:lnSpc>
                <a:spcPct val="103000"/>
              </a:lnSpc>
              <a:defRPr i="1">
                <a:latin typeface="Times New Roman"/>
                <a:ea typeface="Times New Roman"/>
                <a:cs typeface="Times New Roman"/>
                <a:sym typeface="Times New Roman"/>
              </a:defRPr>
            </a:pPr>
            <a:r>
              <a:t> </a:t>
            </a:r>
          </a:p>
          <a:p>
            <a:pPr lvl="1" marL="742950" indent="-285750" algn="just">
              <a:lnSpc>
                <a:spcPct val="103000"/>
              </a:lnSpc>
              <a:buClr>
                <a:schemeClr val="accent1"/>
              </a:buClr>
              <a:buSzPct val="100000"/>
              <a:buFont typeface="Arial"/>
              <a:buChar char="•"/>
              <a:defRPr sz="2200">
                <a:latin typeface="Times New Roman"/>
                <a:ea typeface="Times New Roman"/>
                <a:cs typeface="Times New Roman"/>
                <a:sym typeface="Times New Roman"/>
              </a:defRPr>
            </a:pPr>
            <a:r>
              <a:t>Our model employs a combination of Convolutional Neural Network (CNN) and Recurrent Neural Network (RNN), specifically Long Short-Term Memory (LSTM), for video classification tasks such as identifying deepfake versus pristine videos.</a:t>
            </a:r>
          </a:p>
          <a:p>
            <a:pPr lvl="1" marL="742950" indent="-285750" algn="just">
              <a:lnSpc>
                <a:spcPct val="103000"/>
              </a:lnSpc>
              <a:buClr>
                <a:schemeClr val="accent1"/>
              </a:buClr>
              <a:buSzPct val="100000"/>
              <a:buFont typeface="Arial"/>
              <a:buChar char="•"/>
              <a:defRPr sz="2200">
                <a:latin typeface="Times New Roman"/>
                <a:ea typeface="Times New Roman"/>
                <a:cs typeface="Times New Roman"/>
                <a:sym typeface="Times New Roman"/>
              </a:defRPr>
            </a:pPr>
          </a:p>
          <a:p>
            <a:pPr lvl="1" marL="742950" indent="-285750" algn="just">
              <a:lnSpc>
                <a:spcPct val="103000"/>
              </a:lnSpc>
              <a:buClr>
                <a:schemeClr val="accent1"/>
              </a:buClr>
              <a:buSzPct val="100000"/>
              <a:buFont typeface="Arial"/>
              <a:buChar char="•"/>
              <a:defRPr b="1" sz="2200">
                <a:latin typeface="Times New Roman"/>
                <a:ea typeface="Times New Roman"/>
                <a:cs typeface="Times New Roman"/>
                <a:sym typeface="Times New Roman"/>
              </a:defRPr>
            </a:pPr>
            <a:r>
              <a:t>ResNext Feature Extraction</a:t>
            </a:r>
            <a:r>
              <a:rPr b="0"/>
              <a:t>: To extract frame-level features, we utilize a pre-trained ResNext CNN model. ResNext is a variant of the Residual CNN architecture optimized for deep neural networks. For our experiments, we leverage the `resnext50_32x4d` model, which consists of 50 layers and dimensions of 32 x 4.</a:t>
            </a:r>
          </a:p>
          <a:p>
            <a:pPr lvl="1" marL="742950" indent="-285750" algn="just">
              <a:lnSpc>
                <a:spcPct val="103000"/>
              </a:lnSpc>
              <a:buClr>
                <a:schemeClr val="accent1"/>
              </a:buClr>
              <a:buSzPct val="100000"/>
              <a:buFont typeface="Arial"/>
              <a:buChar char="•"/>
              <a:defRPr sz="2200">
                <a:latin typeface="Times New Roman"/>
                <a:ea typeface="Times New Roman"/>
                <a:cs typeface="Times New Roman"/>
                <a:sym typeface="Times New Roman"/>
              </a:defRPr>
            </a:pPr>
          </a:p>
          <a:p>
            <a:pPr lvl="1" marL="742950" indent="-285750" algn="just">
              <a:lnSpc>
                <a:spcPct val="103000"/>
              </a:lnSpc>
              <a:buClr>
                <a:schemeClr val="accent1"/>
              </a:buClr>
              <a:buSzPct val="100000"/>
              <a:buFont typeface="Arial"/>
              <a:buChar char="•"/>
              <a:defRPr b="1" sz="2200">
                <a:latin typeface="Times New Roman"/>
                <a:ea typeface="Times New Roman"/>
                <a:cs typeface="Times New Roman"/>
                <a:sym typeface="Times New Roman"/>
              </a:defRPr>
            </a:pPr>
            <a:r>
              <a:t>Fine-tuning with Additional Layers</a:t>
            </a:r>
            <a:r>
              <a:rPr b="0"/>
              <a:t>: Instead of building the CNN from scratch, we fine-tune the pre-trained ResNext model by adding additional layers tailored to our classification task. These layers are adjusted to ensure proper convergence during gradient descent, including selecting an appropriate learning rate.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extBox 3"/>
          <p:cNvSpPr txBox="1"/>
          <p:nvPr/>
        </p:nvSpPr>
        <p:spPr>
          <a:xfrm>
            <a:off x="283036" y="690879"/>
            <a:ext cx="11527964" cy="54406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lnSpc>
                <a:spcPct val="103000"/>
              </a:lnSpc>
              <a:defRPr i="1">
                <a:latin typeface="Times New Roman"/>
                <a:ea typeface="Times New Roman"/>
                <a:cs typeface="Times New Roman"/>
                <a:sym typeface="Times New Roman"/>
              </a:defRPr>
            </a:pPr>
            <a:r>
              <a:t> </a:t>
            </a:r>
          </a:p>
          <a:p>
            <a:pPr lvl="1" marL="742950" indent="-285750" algn="just">
              <a:lnSpc>
                <a:spcPct val="103000"/>
              </a:lnSpc>
              <a:buClr>
                <a:schemeClr val="accent1"/>
              </a:buClr>
              <a:buSzPct val="100000"/>
              <a:buFont typeface="Arial"/>
              <a:buChar char="•"/>
              <a:defRPr b="1" sz="2200">
                <a:latin typeface="Times New Roman"/>
                <a:ea typeface="Times New Roman"/>
                <a:cs typeface="Times New Roman"/>
                <a:sym typeface="Times New Roman"/>
              </a:defRPr>
            </a:pPr>
            <a:r>
              <a:t>LSTM for Sequence Processing:</a:t>
            </a:r>
            <a:r>
              <a:rPr b="0"/>
              <a:t> The 2048-dimensional feature vectors extracted by the ResNext model serve as input to the LSTM network. We use a single-layer LSTM with 2048 latent dimensions and 2048 hidden units, incorporating a dropout probability of 0.4 to prevent overfitting. The LSTM processes frames sequentially, allowing for temporal analysis by comparing frames at different time steps within the video.</a:t>
            </a:r>
          </a:p>
          <a:p>
            <a:pPr lvl="1" indent="457200" algn="just">
              <a:lnSpc>
                <a:spcPct val="103000"/>
              </a:lnSpc>
              <a:defRPr sz="2200">
                <a:latin typeface="Times New Roman"/>
                <a:ea typeface="Times New Roman"/>
                <a:cs typeface="Times New Roman"/>
                <a:sym typeface="Times New Roman"/>
              </a:defRPr>
            </a:pPr>
          </a:p>
          <a:p>
            <a:pPr lvl="1" marL="742950" indent="-285750" algn="just">
              <a:lnSpc>
                <a:spcPct val="103000"/>
              </a:lnSpc>
              <a:buClr>
                <a:schemeClr val="accent1"/>
              </a:buClr>
              <a:buSzPct val="100000"/>
              <a:buFont typeface="Arial"/>
              <a:buChar char="•"/>
              <a:defRPr b="1" sz="2200">
                <a:latin typeface="Times New Roman"/>
                <a:ea typeface="Times New Roman"/>
                <a:cs typeface="Times New Roman"/>
                <a:sym typeface="Times New Roman"/>
              </a:defRPr>
            </a:pPr>
            <a:r>
              <a:t>Activation Functions and Output Layer:</a:t>
            </a:r>
            <a:r>
              <a:rPr b="0"/>
              <a:t>  The model includes a Leaky ReLU activation function for non-linearity. A linear layer with 2048 input features and 2 output features (for binary classification) enables the model to learn correlations between input and output. An adaptive average pooling layer with an output size of 1 is used to reshape the data for downstream processing.</a:t>
            </a:r>
          </a:p>
          <a:p>
            <a:pPr lvl="1" marL="742950" indent="-285750" algn="just">
              <a:lnSpc>
                <a:spcPct val="103000"/>
              </a:lnSpc>
              <a:buClr>
                <a:schemeClr val="accent1"/>
              </a:buClr>
              <a:buSzPct val="100000"/>
              <a:buFont typeface="Arial"/>
              <a:buChar char="•"/>
              <a:defRPr sz="2200">
                <a:latin typeface="Times New Roman"/>
                <a:ea typeface="Times New Roman"/>
                <a:cs typeface="Times New Roman"/>
                <a:sym typeface="Times New Roman"/>
              </a:defRPr>
            </a:pPr>
          </a:p>
          <a:p>
            <a:pPr lvl="1" marL="742950" indent="-285750" algn="just">
              <a:lnSpc>
                <a:spcPct val="103000"/>
              </a:lnSpc>
              <a:buClr>
                <a:schemeClr val="accent1"/>
              </a:buClr>
              <a:buSzPct val="100000"/>
              <a:buFont typeface="Arial"/>
              <a:buChar char="•"/>
              <a:defRPr b="1" sz="2200">
                <a:latin typeface="Times New Roman"/>
                <a:ea typeface="Times New Roman"/>
                <a:cs typeface="Times New Roman"/>
                <a:sym typeface="Times New Roman"/>
              </a:defRPr>
            </a:pPr>
            <a:r>
              <a:t>Batch Training and SoftMax Layer:</a:t>
            </a:r>
            <a:r>
              <a:rPr b="0"/>
              <a:t> Training is performed in batches of size 4 to optimize efficiency. A SoftMax layer is employed to compute class probabilities during prediction, providing a confidence score for the model's output.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extBox 3"/>
          <p:cNvSpPr txBox="1"/>
          <p:nvPr/>
        </p:nvSpPr>
        <p:spPr>
          <a:xfrm>
            <a:off x="283036" y="690880"/>
            <a:ext cx="11527964" cy="34152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lnSpc>
                <a:spcPct val="103000"/>
              </a:lnSpc>
              <a:defRPr b="1" sz="2400">
                <a:latin typeface="Times New Roman"/>
                <a:ea typeface="Times New Roman"/>
                <a:cs typeface="Times New Roman"/>
                <a:sym typeface="Times New Roman"/>
              </a:defRPr>
            </a:pPr>
            <a:r>
              <a:t>D. Hyperparameter Tuning:</a:t>
            </a:r>
          </a:p>
          <a:p>
            <a:pPr algn="just">
              <a:lnSpc>
                <a:spcPct val="103000"/>
              </a:lnSpc>
              <a:defRPr i="1">
                <a:latin typeface="Times New Roman"/>
                <a:ea typeface="Times New Roman"/>
                <a:cs typeface="Times New Roman"/>
                <a:sym typeface="Times New Roman"/>
              </a:defRPr>
            </a:pPr>
            <a:r>
              <a:t> </a:t>
            </a:r>
          </a:p>
          <a:p>
            <a:pPr lvl="1" marL="742950" indent="-285750" algn="just">
              <a:lnSpc>
                <a:spcPct val="103000"/>
              </a:lnSpc>
              <a:buClr>
                <a:schemeClr val="accent1"/>
              </a:buClr>
              <a:buSzPct val="100000"/>
              <a:buFont typeface="Arial"/>
              <a:buChar char="•"/>
              <a:defRPr sz="2200">
                <a:latin typeface="Times New Roman"/>
                <a:ea typeface="Times New Roman"/>
                <a:cs typeface="Times New Roman"/>
                <a:sym typeface="Times New Roman"/>
              </a:defRPr>
            </a:pPr>
            <a:r>
              <a:t>Hyperparameter tuning was conducted using the Adam optimizer with a learning rate of 1e-3 (0.001) and a weight decay of 1e-3 to optimize model convergence during training.</a:t>
            </a:r>
          </a:p>
          <a:p>
            <a:pPr lvl="1" indent="457200" algn="just">
              <a:lnSpc>
                <a:spcPct val="103000"/>
              </a:lnSpc>
              <a:defRPr sz="2200">
                <a:latin typeface="Times New Roman"/>
                <a:ea typeface="Times New Roman"/>
                <a:cs typeface="Times New Roman"/>
                <a:sym typeface="Times New Roman"/>
              </a:defRPr>
            </a:pPr>
          </a:p>
          <a:p>
            <a:pPr lvl="1" marL="742950" indent="-285750" algn="just">
              <a:lnSpc>
                <a:spcPct val="103000"/>
              </a:lnSpc>
              <a:buClr>
                <a:schemeClr val="accent1"/>
              </a:buClr>
              <a:buSzPct val="100000"/>
              <a:buFont typeface="Arial"/>
              <a:buChar char="•"/>
              <a:defRPr sz="2200">
                <a:latin typeface="Times New Roman"/>
                <a:ea typeface="Times New Roman"/>
                <a:cs typeface="Times New Roman"/>
                <a:sym typeface="Times New Roman"/>
              </a:defRPr>
            </a:pPr>
            <a:r>
              <a:t>The cross-entropy loss function was employed for this classification problem to measure model performance.</a:t>
            </a:r>
          </a:p>
          <a:p>
            <a:pPr lvl="1" indent="457200" algn="just">
              <a:lnSpc>
                <a:spcPct val="103000"/>
              </a:lnSpc>
              <a:defRPr sz="2200">
                <a:latin typeface="Times New Roman"/>
                <a:ea typeface="Times New Roman"/>
                <a:cs typeface="Times New Roman"/>
                <a:sym typeface="Times New Roman"/>
              </a:defRPr>
            </a:pPr>
          </a:p>
          <a:p>
            <a:pPr lvl="1" marL="742950" indent="-285750" algn="just">
              <a:lnSpc>
                <a:spcPct val="103000"/>
              </a:lnSpc>
              <a:buClr>
                <a:schemeClr val="accent1"/>
              </a:buClr>
              <a:buSzPct val="100000"/>
              <a:buFont typeface="Arial"/>
              <a:buChar char="•"/>
              <a:defRPr sz="2200">
                <a:latin typeface="Times New Roman"/>
                <a:ea typeface="Times New Roman"/>
                <a:cs typeface="Times New Roman"/>
                <a:sym typeface="Times New Roman"/>
              </a:defRPr>
            </a:pPr>
            <a:r>
              <a:t>Batch training was utilized with a batch size of 4, determined through experimentation to balance training efficiency and resource utilization in the development environment.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xfrm>
            <a:off x="1097280" y="804762"/>
            <a:ext cx="5974080" cy="702306"/>
          </a:xfrm>
          <a:prstGeom prst="rect">
            <a:avLst/>
          </a:prstGeom>
        </p:spPr>
        <p:txBody>
          <a:bodyPr/>
          <a:lstStyle>
            <a:lvl1pPr defTabSz="557783">
              <a:defRPr spc="-100" sz="2400">
                <a:solidFill>
                  <a:srgbClr val="000000"/>
                </a:solidFill>
                <a:latin typeface="Times New Roman"/>
                <a:ea typeface="Times New Roman"/>
                <a:cs typeface="Times New Roman"/>
                <a:sym typeface="Times New Roman"/>
              </a:defRPr>
            </a:lvl1pPr>
          </a:lstStyle>
          <a:p>
            <a:pPr/>
            <a:r>
              <a:t>DISCUSSION AND ANALYSIS OF RESULTS:</a:t>
            </a:r>
          </a:p>
        </p:txBody>
      </p:sp>
      <p:sp>
        <p:nvSpPr>
          <p:cNvPr id="153" name="Content Placeholder 2"/>
          <p:cNvSpPr txBox="1"/>
          <p:nvPr>
            <p:ph type="body" sz="quarter" idx="1"/>
          </p:nvPr>
        </p:nvSpPr>
        <p:spPr>
          <a:xfrm>
            <a:off x="2421077" y="1841961"/>
            <a:ext cx="2249661" cy="1255588"/>
          </a:xfrm>
          <a:prstGeom prst="rect">
            <a:avLst/>
          </a:prstGeom>
        </p:spPr>
        <p:txBody>
          <a:bodyPr/>
          <a:lstStyle/>
          <a:p>
            <a:pPr marL="0" indent="0" defTabSz="457200">
              <a:lnSpc>
                <a:spcPct val="100000"/>
              </a:lnSpc>
              <a:spcBef>
                <a:spcPts val="0"/>
              </a:spcBef>
              <a:buSzTx/>
              <a:buNone/>
              <a:defRPr sz="1800">
                <a:solidFill>
                  <a:srgbClr val="000000"/>
                </a:solidFill>
                <a:latin typeface="Times New Roman"/>
                <a:ea typeface="Times New Roman"/>
                <a:cs typeface="Times New Roman"/>
                <a:sym typeface="Times New Roman"/>
              </a:defRPr>
            </a:pPr>
            <a:r>
              <a:t>True positive =  450</a:t>
            </a:r>
          </a:p>
          <a:p>
            <a:pPr marL="0" indent="0" defTabSz="457200">
              <a:lnSpc>
                <a:spcPct val="100000"/>
              </a:lnSpc>
              <a:spcBef>
                <a:spcPts val="0"/>
              </a:spcBef>
              <a:buSzTx/>
              <a:buNone/>
              <a:defRPr sz="1800">
                <a:solidFill>
                  <a:srgbClr val="000000"/>
                </a:solidFill>
                <a:latin typeface="Times New Roman"/>
                <a:ea typeface="Times New Roman"/>
                <a:cs typeface="Times New Roman"/>
                <a:sym typeface="Times New Roman"/>
              </a:defRPr>
            </a:pPr>
            <a:r>
              <a:t>False positive =  151</a:t>
            </a:r>
          </a:p>
          <a:p>
            <a:pPr marL="0" indent="0" defTabSz="457200">
              <a:lnSpc>
                <a:spcPct val="100000"/>
              </a:lnSpc>
              <a:spcBef>
                <a:spcPts val="0"/>
              </a:spcBef>
              <a:buSzTx/>
              <a:buNone/>
              <a:defRPr sz="1800">
                <a:solidFill>
                  <a:srgbClr val="000000"/>
                </a:solidFill>
                <a:latin typeface="Times New Roman"/>
                <a:ea typeface="Times New Roman"/>
                <a:cs typeface="Times New Roman"/>
                <a:sym typeface="Times New Roman"/>
              </a:defRPr>
            </a:pPr>
            <a:r>
              <a:t>False negative =  115</a:t>
            </a:r>
          </a:p>
          <a:p>
            <a:pPr marL="0" indent="0" defTabSz="457200">
              <a:lnSpc>
                <a:spcPct val="100000"/>
              </a:lnSpc>
              <a:spcBef>
                <a:spcPts val="0"/>
              </a:spcBef>
              <a:buSzTx/>
              <a:buNone/>
              <a:defRPr sz="1800">
                <a:solidFill>
                  <a:srgbClr val="000000"/>
                </a:solidFill>
                <a:latin typeface="Times New Roman"/>
                <a:ea typeface="Times New Roman"/>
                <a:cs typeface="Times New Roman"/>
                <a:sym typeface="Times New Roman"/>
              </a:defRPr>
            </a:pPr>
            <a:r>
              <a:t>True negative =  570</a:t>
            </a:r>
          </a:p>
        </p:txBody>
      </p:sp>
      <p:pic>
        <p:nvPicPr>
          <p:cNvPr id="154" name="pasted-movie.png" descr="pasted-movie.png"/>
          <p:cNvPicPr>
            <a:picLocks noChangeAspect="1"/>
          </p:cNvPicPr>
          <p:nvPr/>
        </p:nvPicPr>
        <p:blipFill>
          <a:blip r:embed="rId2">
            <a:extLst/>
          </a:blip>
          <a:stretch>
            <a:fillRect/>
          </a:stretch>
        </p:blipFill>
        <p:spPr>
          <a:xfrm>
            <a:off x="7058087" y="1851746"/>
            <a:ext cx="4797546" cy="4010515"/>
          </a:xfrm>
          <a:prstGeom prst="rect">
            <a:avLst/>
          </a:prstGeom>
          <a:ln w="12700">
            <a:miter lim="400000"/>
          </a:ln>
        </p:spPr>
      </p:pic>
      <p:sp>
        <p:nvSpPr>
          <p:cNvPr id="155" name="Precision is the ratio of correctly classified real images (true positives) to the total number of images classified as real (true positives + false positives). In this case, the model is precise about 75% of the time it predicts a real image.…"/>
          <p:cNvSpPr txBox="1"/>
          <p:nvPr/>
        </p:nvSpPr>
        <p:spPr>
          <a:xfrm>
            <a:off x="1325325" y="3198488"/>
            <a:ext cx="4797548" cy="22926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1200"/>
              </a:spcBef>
              <a:defRPr b="1" sz="1600">
                <a:solidFill>
                  <a:srgbClr val="1F1F1F"/>
                </a:solidFill>
                <a:latin typeface="Times New Roman"/>
                <a:ea typeface="Times New Roman"/>
                <a:cs typeface="Times New Roman"/>
                <a:sym typeface="Times New Roman"/>
              </a:defRPr>
            </a:pPr>
            <a:r>
              <a:t>Precision</a:t>
            </a:r>
            <a:r>
              <a:rPr b="0"/>
              <a:t> is the ratio of correctly classified real images (true positives) to the total number of images classified as real (true positives + false positives). In this case, the model is precise about 75% of the time it predicts a real image.</a:t>
            </a:r>
            <a:endParaRPr>
              <a:latin typeface="Helvetica Neue"/>
              <a:ea typeface="Helvetica Neue"/>
              <a:cs typeface="Helvetica Neue"/>
              <a:sym typeface="Helvetica Neue"/>
            </a:endParaRPr>
          </a:p>
          <a:p>
            <a:pPr>
              <a:spcBef>
                <a:spcPts val="1200"/>
              </a:spcBef>
              <a:defRPr b="1" sz="1600">
                <a:solidFill>
                  <a:srgbClr val="1F1F1F"/>
                </a:solidFill>
                <a:latin typeface="Times New Roman"/>
                <a:ea typeface="Times New Roman"/>
                <a:cs typeface="Times New Roman"/>
                <a:sym typeface="Times New Roman"/>
              </a:defRPr>
            </a:pPr>
            <a:r>
              <a:t>Recall</a:t>
            </a:r>
            <a:r>
              <a:rPr b="0"/>
              <a:t> is the ratio of correctly classified real images (true positives) to the total number of actual real images (true positives + false negatives). Here, the model correctly identifies nearly 80% of the real images.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extBox 6"/>
          <p:cNvSpPr txBox="1"/>
          <p:nvPr/>
        </p:nvSpPr>
        <p:spPr>
          <a:xfrm>
            <a:off x="1489713" y="2597830"/>
            <a:ext cx="8619678" cy="23634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180472" indent="-180472">
              <a:buSzPct val="100000"/>
              <a:buChar char="•"/>
              <a:defRPr sz="2600">
                <a:latin typeface="Times New Roman"/>
                <a:ea typeface="Times New Roman"/>
                <a:cs typeface="Times New Roman"/>
                <a:sym typeface="Times New Roman"/>
              </a:defRPr>
            </a:lvl1pPr>
          </a:lstStyle>
          <a:p>
            <a:pPr/>
            <a:r>
              <a:t>The proposed model, combining feature extraction from a pre-trained ResNext CNN model with sequential analysis via LSTM, was evaluated on a dataset comprising 3000 real videos and 3000 deepfake videos. The model achieved an overall accuracy of 79.315% on the task of classifying videos as either deepfake or authentic.</a:t>
            </a:r>
          </a:p>
        </p:txBody>
      </p:sp>
      <p:sp>
        <p:nvSpPr>
          <p:cNvPr id="158" name="TextBox 8"/>
          <p:cNvSpPr txBox="1"/>
          <p:nvPr/>
        </p:nvSpPr>
        <p:spPr>
          <a:xfrm>
            <a:off x="873595" y="1084499"/>
            <a:ext cx="6004563" cy="764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4800">
                <a:latin typeface="Times New Roman"/>
                <a:ea typeface="Times New Roman"/>
                <a:cs typeface="Times New Roman"/>
                <a:sym typeface="Times New Roman"/>
              </a:defRPr>
            </a:lvl1pPr>
          </a:lstStyle>
          <a:p>
            <a:pPr/>
            <a:r>
              <a:t>CONCLUSION: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extBox 6"/>
          <p:cNvSpPr txBox="1"/>
          <p:nvPr/>
        </p:nvSpPr>
        <p:spPr>
          <a:xfrm>
            <a:off x="1472128" y="2087877"/>
            <a:ext cx="8619678" cy="36380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180472">
              <a:buSzPct val="100000"/>
              <a:buChar char="•"/>
              <a:defRPr>
                <a:latin typeface="Times New Roman"/>
                <a:ea typeface="Times New Roman"/>
                <a:cs typeface="Times New Roman"/>
                <a:sym typeface="Times New Roman"/>
              </a:defRPr>
            </a:pPr>
            <a:r>
              <a:t>[1]. Xin Yang, Seoungwon, Jinsub Yoon, and Hyoungseob Kim. ” DeepVision: Deepfakes Detection Using Human Eye Blinking Pattern International Journal of Electrical and Computer Engineering (IJECE) Vol. 9, No. 5, pp. 1207 1212, September 2019.</a:t>
            </a:r>
            <a:endParaRPr sz="2600"/>
          </a:p>
          <a:p>
            <a:pPr indent="276727">
              <a:defRPr>
                <a:latin typeface="Times New Roman"/>
                <a:ea typeface="Times New Roman"/>
                <a:cs typeface="Times New Roman"/>
                <a:sym typeface="Times New Roman"/>
              </a:defRPr>
            </a:pPr>
          </a:p>
          <a:p>
            <a:pPr marL="457200" indent="-180472">
              <a:buSzPct val="100000"/>
              <a:buChar char="•"/>
              <a:defRPr>
                <a:latin typeface="Times New Roman"/>
                <a:ea typeface="Times New Roman"/>
                <a:cs typeface="Times New Roman"/>
                <a:sym typeface="Times New Roman"/>
              </a:defRPr>
            </a:pPr>
            <a:r>
              <a:t>[2]. Irene Amerini, Roberta Marzario, Domenico Vitulano, Silvia Ruggeri, Matteo Barni Hyoungseob Kim. ” Deepfake Video Detection through Optical Flow Based CNN: 2019 IEEE International Conference on Computer Vision Workshop (ICCVW)</a:t>
            </a:r>
            <a:endParaRPr sz="2600"/>
          </a:p>
          <a:p>
            <a:pPr indent="276727">
              <a:defRPr>
                <a:latin typeface="Times New Roman"/>
                <a:ea typeface="Times New Roman"/>
                <a:cs typeface="Times New Roman"/>
                <a:sym typeface="Times New Roman"/>
              </a:defRPr>
            </a:pPr>
          </a:p>
          <a:p>
            <a:pPr marL="457200" indent="-180472">
              <a:buSzPct val="100000"/>
              <a:buChar char="•"/>
              <a:defRPr>
                <a:latin typeface="Times New Roman"/>
                <a:ea typeface="Times New Roman"/>
                <a:cs typeface="Times New Roman"/>
                <a:sym typeface="Times New Roman"/>
              </a:defRPr>
            </a:pPr>
            <a:r>
              <a:t>[3]. Yang, X., Li, Y., &amp; Lyu, S. (2019). Exposing deep fakes using inconsistent head poses. In 2019 IEEE International Conference on Acoustics, Speech and Signal Processing (ICASSP) (pp. 8261-8265). IEEE.</a:t>
            </a:r>
            <a:endParaRPr sz="2600"/>
          </a:p>
        </p:txBody>
      </p:sp>
      <p:sp>
        <p:nvSpPr>
          <p:cNvPr id="161" name="TextBox 8"/>
          <p:cNvSpPr txBox="1"/>
          <p:nvPr/>
        </p:nvSpPr>
        <p:spPr>
          <a:xfrm>
            <a:off x="873595" y="1084499"/>
            <a:ext cx="6004563" cy="764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4800">
                <a:latin typeface="Times New Roman"/>
                <a:ea typeface="Times New Roman"/>
                <a:cs typeface="Times New Roman"/>
                <a:sym typeface="Times New Roman"/>
              </a:defRPr>
            </a:lvl1pPr>
          </a:lstStyle>
          <a:p>
            <a:pPr/>
            <a:r>
              <a:t>References: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alpha val="82000"/>
          </a:srgbClr>
        </a:solidFill>
      </p:bgPr>
    </p:bg>
    <p:spTree>
      <p:nvGrpSpPr>
        <p:cNvPr id="1" name=""/>
        <p:cNvGrpSpPr/>
        <p:nvPr/>
      </p:nvGrpSpPr>
      <p:grpSpPr>
        <a:xfrm>
          <a:off x="0" y="0"/>
          <a:ext cx="0" cy="0"/>
          <a:chOff x="0" y="0"/>
          <a:chExt cx="0" cy="0"/>
        </a:xfrm>
      </p:grpSpPr>
      <p:sp>
        <p:nvSpPr>
          <p:cNvPr id="119" name="Text Placeholder 3"/>
          <p:cNvSpPr txBox="1"/>
          <p:nvPr>
            <p:ph type="body" sz="quarter" idx="1"/>
          </p:nvPr>
        </p:nvSpPr>
        <p:spPr>
          <a:xfrm>
            <a:off x="685800" y="5212079"/>
            <a:ext cx="10524744" cy="1289305"/>
          </a:xfrm>
          <a:prstGeom prst="rect">
            <a:avLst/>
          </a:prstGeom>
        </p:spPr>
        <p:txBody>
          <a:bodyPr/>
          <a:lstStyle/>
          <a:p>
            <a:pPr>
              <a:defRPr sz="2400"/>
            </a:pPr>
          </a:p>
        </p:txBody>
      </p:sp>
      <p:grpSp>
        <p:nvGrpSpPr>
          <p:cNvPr id="122" name="Picture Placeholder 17"/>
          <p:cNvGrpSpPr/>
          <p:nvPr/>
        </p:nvGrpSpPr>
        <p:grpSpPr>
          <a:xfrm>
            <a:off x="-1" y="-1"/>
            <a:ext cx="12191989" cy="4915079"/>
            <a:chOff x="0" y="0"/>
            <a:chExt cx="12191987" cy="4915077"/>
          </a:xfrm>
        </p:grpSpPr>
        <p:sp>
          <p:nvSpPr>
            <p:cNvPr id="120" name="Rectangle"/>
            <p:cNvSpPr/>
            <p:nvPr/>
          </p:nvSpPr>
          <p:spPr>
            <a:xfrm>
              <a:off x="0" y="-1"/>
              <a:ext cx="12191988" cy="4915078"/>
            </a:xfrm>
            <a:prstGeom prst="rect">
              <a:avLst/>
            </a:prstGeom>
            <a:solidFill>
              <a:schemeClr val="accent1"/>
            </a:solidFill>
            <a:ln w="12700" cap="flat">
              <a:noFill/>
              <a:miter lim="400000"/>
            </a:ln>
            <a:effectLst/>
          </p:spPr>
          <p:txBody>
            <a:bodyPr wrap="square" lIns="45718" tIns="45718" rIns="45718" bIns="45718" numCol="1" anchor="ctr">
              <a:noAutofit/>
            </a:bodyPr>
            <a:lstStyle/>
            <a:p>
              <a:pPr/>
            </a:p>
          </p:txBody>
        </p:sp>
        <p:pic>
          <p:nvPicPr>
            <p:cNvPr id="121" name="image2.jpeg" descr="image2.jpeg"/>
            <p:cNvPicPr>
              <a:picLocks noChangeAspect="1"/>
            </p:cNvPicPr>
            <p:nvPr/>
          </p:nvPicPr>
          <p:blipFill>
            <a:blip r:embed="rId2">
              <a:extLst/>
            </a:blip>
            <a:srcRect l="0" t="23366" r="0" b="23366"/>
            <a:stretch>
              <a:fillRect/>
            </a:stretch>
          </p:blipFill>
          <p:spPr>
            <a:xfrm>
              <a:off x="-1" y="-1"/>
              <a:ext cx="12191989" cy="4915078"/>
            </a:xfrm>
            <a:prstGeom prst="rect">
              <a:avLst/>
            </a:prstGeom>
            <a:ln w="12700" cap="flat">
              <a:noFill/>
              <a:miter lim="400000"/>
            </a:ln>
            <a:effectLst/>
          </p:spPr>
        </p:pic>
      </p:grpSp>
      <p:sp>
        <p:nvSpPr>
          <p:cNvPr id="123" name="Rectangle 18"/>
          <p:cNvSpPr txBox="1"/>
          <p:nvPr/>
        </p:nvSpPr>
        <p:spPr>
          <a:xfrm>
            <a:off x="236711" y="3991746"/>
            <a:ext cx="5819586" cy="84970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b="1" sz="5400">
                <a:ln w="9525" cap="flat">
                  <a:solidFill>
                    <a:srgbClr val="FFFFFF"/>
                  </a:solidFill>
                  <a:prstDash val="solid"/>
                  <a:round/>
                </a:ln>
                <a:blipFill rotWithShape="1">
                  <a:blip r:embed="rId3"/>
                  <a:srcRect l="0" t="0" r="0" b="0"/>
                  <a:tile tx="0" ty="0" sx="100000" sy="100000" flip="none" algn="tl"/>
                </a:blipFill>
                <a:effectLst>
                  <a:outerShdw sx="100000" sy="100000" kx="0" ky="0" algn="b" rotWithShape="0" blurRad="50800" dist="38100" dir="5400000">
                    <a:srgbClr val="000000">
                      <a:alpha val="40000"/>
                    </a:srgbClr>
                  </a:outerShdw>
                </a:effectLst>
                <a:latin typeface="Times New Roman"/>
                <a:ea typeface="Times New Roman"/>
                <a:cs typeface="Times New Roman"/>
                <a:sym typeface="Times New Roman"/>
              </a:defRPr>
            </a:pPr>
            <a:r>
              <a:t>INTRODUCTION</a:t>
            </a:r>
            <a:r>
              <a:rPr>
                <a:solidFill>
                  <a:srgbClr val="FFFFFF"/>
                </a:solidFill>
                <a:effectLst>
                  <a:outerShdw sx="100000" sy="100000" kx="0" ky="0" algn="b" rotWithShape="0" blurRad="12700" dist="38100" dir="2700000">
                    <a:srgbClr val="808080"/>
                  </a:outerShdw>
                </a:effectLst>
              </a:rP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Content Placeholder 2"/>
          <p:cNvSpPr txBox="1"/>
          <p:nvPr>
            <p:ph type="body" idx="1"/>
          </p:nvPr>
        </p:nvSpPr>
        <p:spPr>
          <a:xfrm>
            <a:off x="1147811" y="2025989"/>
            <a:ext cx="10058402" cy="4023360"/>
          </a:xfrm>
          <a:prstGeom prst="rect">
            <a:avLst/>
          </a:prstGeom>
        </p:spPr>
        <p:txBody>
          <a:bodyPr/>
          <a:lstStyle/>
          <a:p>
            <a:pPr marL="91440" indent="-91440">
              <a:lnSpc>
                <a:spcPct val="81000"/>
              </a:lnSpc>
              <a:buFont typeface="Arial"/>
              <a:buChar char="•"/>
              <a:defRPr sz="2600">
                <a:solidFill>
                  <a:srgbClr val="000000"/>
                </a:solidFill>
                <a:latin typeface="Times New Roman"/>
                <a:ea typeface="Times New Roman"/>
                <a:cs typeface="Times New Roman"/>
                <a:sym typeface="Times New Roman"/>
              </a:defRPr>
            </a:pPr>
            <a:r>
              <a:t>Technology has made it easy for anyone to manipulate digital media, from simple photo edits to hyper-realistic deepfake videos. </a:t>
            </a:r>
          </a:p>
          <a:p>
            <a:pPr marL="91440" indent="-91440">
              <a:lnSpc>
                <a:spcPct val="81000"/>
              </a:lnSpc>
              <a:buFont typeface="Arial"/>
              <a:buChar char="•"/>
              <a:defRPr sz="2600">
                <a:solidFill>
                  <a:srgbClr val="000000"/>
                </a:solidFill>
                <a:latin typeface="Times New Roman"/>
                <a:ea typeface="Times New Roman"/>
                <a:cs typeface="Times New Roman"/>
                <a:sym typeface="Times New Roman"/>
              </a:defRPr>
            </a:pPr>
            <a:r>
              <a:t>While this has led to fun applications like FaceApp, it also raises concerns about misuse. </a:t>
            </a:r>
          </a:p>
          <a:p>
            <a:pPr marL="91440" indent="-91440">
              <a:lnSpc>
                <a:spcPct val="81000"/>
              </a:lnSpc>
              <a:buFont typeface="Arial"/>
              <a:buChar char="•"/>
              <a:defRPr sz="2600">
                <a:solidFill>
                  <a:srgbClr val="000000"/>
                </a:solidFill>
                <a:latin typeface="Times New Roman"/>
                <a:ea typeface="Times New Roman"/>
                <a:cs typeface="Times New Roman"/>
                <a:sym typeface="Times New Roman"/>
              </a:defRPr>
            </a:pPr>
            <a:r>
              <a:t>Deepfake tools can create convincing but fake videos, leading to issues like fake celebrity videos and spreading misinformation.</a:t>
            </a:r>
          </a:p>
          <a:p>
            <a:pPr marL="91440" indent="-91440">
              <a:lnSpc>
                <a:spcPct val="81000"/>
              </a:lnSpc>
              <a:buFont typeface="Arial"/>
              <a:buChar char="•"/>
              <a:defRPr sz="2600">
                <a:solidFill>
                  <a:srgbClr val="000000"/>
                </a:solidFill>
                <a:latin typeface="Times New Roman"/>
                <a:ea typeface="Times New Roman"/>
                <a:cs typeface="Times New Roman"/>
                <a:sym typeface="Times New Roman"/>
              </a:defRPr>
            </a:pPr>
            <a:r>
              <a:t> To address this, our research focuses on detecting deepfakes using advanced neural networks. </a:t>
            </a:r>
          </a:p>
          <a:p>
            <a:pPr marL="91440" indent="-91440">
              <a:lnSpc>
                <a:spcPct val="81000"/>
              </a:lnSpc>
              <a:buFont typeface="Arial"/>
              <a:buChar char="•"/>
              <a:defRPr sz="2600">
                <a:solidFill>
                  <a:srgbClr val="000000"/>
                </a:solidFill>
                <a:latin typeface="Times New Roman"/>
                <a:ea typeface="Times New Roman"/>
                <a:cs typeface="Times New Roman"/>
                <a:sym typeface="Times New Roman"/>
              </a:defRPr>
            </a:pPr>
            <a:r>
              <a:t>We want to protect digital integrity and restore trust in online content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1097280" y="286603"/>
            <a:ext cx="10058401" cy="1450757"/>
          </a:xfrm>
          <a:prstGeom prst="rect">
            <a:avLst/>
          </a:prstGeom>
        </p:spPr>
        <p:txBody>
          <a:bodyPr/>
          <a:lstStyle>
            <a:lvl1pPr>
              <a:defRPr b="1" spc="-100">
                <a:solidFill>
                  <a:srgbClr val="000000"/>
                </a:solidFill>
                <a:latin typeface="Times New Roman"/>
                <a:ea typeface="Times New Roman"/>
                <a:cs typeface="Times New Roman"/>
                <a:sym typeface="Times New Roman"/>
              </a:defRPr>
            </a:lvl1pPr>
          </a:lstStyle>
          <a:p>
            <a:pPr/>
            <a:r>
              <a:t>Objectives:</a:t>
            </a:r>
          </a:p>
        </p:txBody>
      </p:sp>
      <p:sp>
        <p:nvSpPr>
          <p:cNvPr id="128" name="Content Placeholder 2"/>
          <p:cNvSpPr txBox="1"/>
          <p:nvPr>
            <p:ph type="body" idx="1"/>
          </p:nvPr>
        </p:nvSpPr>
        <p:spPr>
          <a:xfrm>
            <a:off x="1097280" y="2174377"/>
            <a:ext cx="10058401" cy="4023360"/>
          </a:xfrm>
          <a:prstGeom prst="rect">
            <a:avLst/>
          </a:prstGeom>
        </p:spPr>
        <p:txBody>
          <a:bodyPr/>
          <a:lstStyle/>
          <a:p>
            <a:pPr>
              <a:buFont typeface="Arial"/>
              <a:buChar char="•"/>
              <a:defRPr>
                <a:solidFill>
                  <a:srgbClr val="262626"/>
                </a:solidFill>
                <a:latin typeface="Times New Roman"/>
                <a:ea typeface="Times New Roman"/>
                <a:cs typeface="Times New Roman"/>
                <a:sym typeface="Times New Roman"/>
              </a:defRPr>
            </a:pPr>
            <a:r>
              <a:t>Develop a deepfake detection model integrating spatial and temporal information from video frames using ResNext CNN for feature extraction and LSTM for sequential analysis.</a:t>
            </a:r>
          </a:p>
          <a:p>
            <a:pPr>
              <a:buFont typeface="Arial"/>
              <a:buChar char="•"/>
              <a:defRPr>
                <a:solidFill>
                  <a:srgbClr val="262626"/>
                </a:solidFill>
                <a:latin typeface="Times New Roman"/>
                <a:ea typeface="Times New Roman"/>
                <a:cs typeface="Times New Roman"/>
                <a:sym typeface="Times New Roman"/>
              </a:defRPr>
            </a:pPr>
            <a:r>
              <a:t>Classify videos as deepfake or authentic by identifying subtle traces and distinct artifacts indicative of the deepfake generation process.</a:t>
            </a:r>
          </a:p>
          <a:p>
            <a:pPr>
              <a:buFont typeface="Arial"/>
              <a:buChar char="•"/>
              <a:defRPr>
                <a:solidFill>
                  <a:srgbClr val="262626"/>
                </a:solidFill>
                <a:latin typeface="Times New Roman"/>
                <a:ea typeface="Times New Roman"/>
                <a:cs typeface="Times New Roman"/>
                <a:sym typeface="Times New Roman"/>
              </a:defRPr>
            </a:pPr>
            <a:r>
              <a:t>Evaluate the proposed methodology on a diverse dataset containing both real and deepfake videos, striving for high accuracy with low false positive and false negative rates.</a:t>
            </a:r>
          </a:p>
          <a:p>
            <a:pPr>
              <a:buFont typeface="Arial"/>
              <a:buChar char="•"/>
              <a:defRPr>
                <a:solidFill>
                  <a:srgbClr val="262626"/>
                </a:solidFill>
                <a:latin typeface="Times New Roman"/>
                <a:ea typeface="Times New Roman"/>
                <a:cs typeface="Times New Roman"/>
                <a:sym typeface="Times New Roman"/>
              </a:defRPr>
            </a:pPr>
            <a:r>
              <a:t>Compare the performance of the developed model against baseline methods and assess its reliability across different real-world scenarios to demonstrate its effectiveness in combating deepfake proliferation.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1097280" y="286603"/>
            <a:ext cx="10058401" cy="1450757"/>
          </a:xfrm>
          <a:prstGeom prst="rect">
            <a:avLst/>
          </a:prstGeom>
        </p:spPr>
        <p:txBody>
          <a:bodyPr/>
          <a:lstStyle>
            <a:lvl1pPr>
              <a:defRPr b="1" spc="-100">
                <a:solidFill>
                  <a:srgbClr val="000000"/>
                </a:solidFill>
                <a:latin typeface="Times New Roman"/>
                <a:ea typeface="Times New Roman"/>
                <a:cs typeface="Times New Roman"/>
                <a:sym typeface="Times New Roman"/>
              </a:defRPr>
            </a:lvl1pPr>
          </a:lstStyle>
          <a:p>
            <a:pPr/>
            <a:r>
              <a:t>Literature Review:</a:t>
            </a:r>
          </a:p>
        </p:txBody>
      </p:sp>
      <p:sp>
        <p:nvSpPr>
          <p:cNvPr id="131" name="Content Placeholder 2"/>
          <p:cNvSpPr txBox="1"/>
          <p:nvPr>
            <p:ph type="body" idx="1"/>
          </p:nvPr>
        </p:nvSpPr>
        <p:spPr>
          <a:xfrm>
            <a:off x="801070" y="2025988"/>
            <a:ext cx="10058401" cy="4023360"/>
          </a:xfrm>
          <a:prstGeom prst="rect">
            <a:avLst/>
          </a:prstGeom>
        </p:spPr>
        <p:txBody>
          <a:bodyPr/>
          <a:lstStyle/>
          <a:p>
            <a:pPr marL="0" indent="0" algn="just" defTabSz="438911">
              <a:lnSpc>
                <a:spcPct val="100000"/>
              </a:lnSpc>
              <a:spcBef>
                <a:spcPts val="0"/>
              </a:spcBef>
              <a:buClrTx/>
              <a:buSzTx/>
              <a:buFontTx/>
              <a:buNone/>
              <a:defRPr b="1" sz="2304">
                <a:solidFill>
                  <a:srgbClr val="000000"/>
                </a:solidFill>
                <a:latin typeface="Times New Roman"/>
                <a:ea typeface="Times New Roman"/>
                <a:cs typeface="Times New Roman"/>
                <a:sym typeface="Times New Roman"/>
              </a:defRPr>
            </a:pPr>
            <a:r>
              <a:t> </a:t>
            </a:r>
          </a:p>
          <a:p>
            <a:pPr marL="0" indent="72541" algn="just" defTabSz="438911">
              <a:lnSpc>
                <a:spcPct val="100000"/>
              </a:lnSpc>
              <a:spcBef>
                <a:spcPts val="0"/>
              </a:spcBef>
              <a:buClrTx/>
              <a:buSzTx/>
              <a:buFontTx/>
              <a:buNone/>
              <a:defRPr sz="1727">
                <a:solidFill>
                  <a:srgbClr val="000000"/>
                </a:solidFill>
                <a:latin typeface="Times New Roman"/>
                <a:ea typeface="Times New Roman"/>
                <a:cs typeface="Times New Roman"/>
                <a:sym typeface="Times New Roman"/>
              </a:defRPr>
            </a:pPr>
            <a:r>
              <a:t> </a:t>
            </a:r>
          </a:p>
          <a:p>
            <a:pPr lvl="1" marL="840637" indent="-329184" algn="just" defTabSz="438911">
              <a:lnSpc>
                <a:spcPct val="100000"/>
              </a:lnSpc>
              <a:spcBef>
                <a:spcPts val="0"/>
              </a:spcBef>
              <a:buFont typeface="Arial"/>
              <a:buChar char="•"/>
              <a:defRPr sz="1727">
                <a:solidFill>
                  <a:srgbClr val="000000"/>
                </a:solidFill>
                <a:latin typeface="Times New Roman"/>
                <a:ea typeface="Times New Roman"/>
                <a:cs typeface="Times New Roman"/>
                <a:sym typeface="Times New Roman"/>
              </a:defRPr>
            </a:pPr>
            <a:r>
              <a:t>[1]The paper introduces a new method for detecting deepfake videos by analyzing video sequences' temporal structure using optical flow fields, capturing motion discrepancies between natural and synthetic videos. Optical flow fields, computed with PWC-Net, represent motion between frames and are fed into a semi-trainable CNN (e.g., VGG16 or ResNet50) for classification. Transfer learning is used due to limited data, fine-tuning part of the network on deepfake data while leveraging pre-existing features. Initial results on FaceForensics++ show promise, with plans for future research on optical flow field reliability across datasets and neural network architectures, and potential integration with frame-based detection methods for improved accuracy.</a:t>
            </a:r>
          </a:p>
          <a:p>
            <a:pPr lvl="1" marL="840637" indent="-329184" algn="just" defTabSz="438911">
              <a:lnSpc>
                <a:spcPct val="100000"/>
              </a:lnSpc>
              <a:spcBef>
                <a:spcPts val="0"/>
              </a:spcBef>
              <a:buFont typeface="Arial"/>
              <a:buChar char="•"/>
              <a:defRPr sz="1727">
                <a:solidFill>
                  <a:srgbClr val="000000"/>
                </a:solidFill>
                <a:latin typeface="Times New Roman"/>
                <a:ea typeface="Times New Roman"/>
                <a:cs typeface="Times New Roman"/>
                <a:sym typeface="Times New Roman"/>
              </a:defRPr>
            </a:pPr>
          </a:p>
          <a:p>
            <a:pPr lvl="1" marL="840637" indent="-329184" algn="just" defTabSz="438911">
              <a:lnSpc>
                <a:spcPct val="100000"/>
              </a:lnSpc>
              <a:spcBef>
                <a:spcPts val="0"/>
              </a:spcBef>
              <a:buFont typeface="Arial"/>
              <a:buChar char="•"/>
              <a:defRPr sz="1727">
                <a:solidFill>
                  <a:srgbClr val="000000"/>
                </a:solidFill>
                <a:latin typeface="Times New Roman"/>
                <a:ea typeface="Times New Roman"/>
                <a:cs typeface="Times New Roman"/>
                <a:sym typeface="Times New Roman"/>
              </a:defRPr>
            </a:pPr>
            <a:r>
              <a:t>Limitation: </a:t>
            </a:r>
            <a:r>
              <a:rPr b="1"/>
              <a:t>Dependency on Optical Flow Accuracy</a:t>
            </a:r>
            <a:r>
              <a:t>: The effectiveness of the method heavily relies on the accuracy of optical flow field estimation using PWC-Net. Inaccuracies in optical flow estimation could lead to misinterpretation of motion patterns, impacting the overall detection performance.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extBox 3"/>
          <p:cNvSpPr txBox="1"/>
          <p:nvPr/>
        </p:nvSpPr>
        <p:spPr>
          <a:xfrm>
            <a:off x="332018" y="1649731"/>
            <a:ext cx="11527964" cy="35585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2400">
                <a:latin typeface="Times New Roman"/>
                <a:ea typeface="Times New Roman"/>
                <a:cs typeface="Times New Roman"/>
                <a:sym typeface="Times New Roman"/>
              </a:defRPr>
            </a:pPr>
            <a:r>
              <a:t> </a:t>
            </a:r>
          </a:p>
          <a:p>
            <a:pPr marL="91438" indent="-91438" defTabSz="914400">
              <a:lnSpc>
                <a:spcPct val="90000"/>
              </a:lnSpc>
              <a:spcBef>
                <a:spcPts val="1200"/>
              </a:spcBef>
              <a:buClr>
                <a:schemeClr val="accent1"/>
              </a:buClr>
              <a:buSzPct val="100000"/>
              <a:buFont typeface="Arial"/>
              <a:buChar char="•"/>
              <a:defRPr>
                <a:solidFill>
                  <a:srgbClr val="262626"/>
                </a:solidFill>
                <a:latin typeface="Times New Roman"/>
                <a:ea typeface="Times New Roman"/>
                <a:cs typeface="Times New Roman"/>
                <a:sym typeface="Times New Roman"/>
              </a:defRPr>
            </a:pPr>
            <a:r>
              <a:t>[2]The study presents DeepVision, an algorithm designed for Deepfake detection by analyzing eye blinking patterns influenced by gender, age, activity, and time. DeepVision utilizes Fast-HyperFace and EAR algorithms for face and eye detection, respectively, to track changes in blinking behavior. By comparing measured data with a database, DeepVision achieves an impressive 87.5% accuracy rate in identifying Deepfakes. However, limitations arise from mental illnesses that can affect blinking patterns, potentially impacting detection accuracy. Despite these challenges, DeepVision represents a promising approach to enhancing integrity verification and combatting the spread of Deepfakes, leveraging nuanced behavioral cues for more effective detection.</a:t>
            </a:r>
          </a:p>
          <a:p>
            <a:pPr defTabSz="914400">
              <a:lnSpc>
                <a:spcPct val="90000"/>
              </a:lnSpc>
              <a:spcBef>
                <a:spcPts val="1200"/>
              </a:spcBef>
              <a:buClr>
                <a:schemeClr val="accent1"/>
              </a:buClr>
              <a:buFont typeface="Calibri"/>
              <a:defRPr>
                <a:solidFill>
                  <a:srgbClr val="262626"/>
                </a:solidFill>
                <a:latin typeface="Times New Roman"/>
                <a:ea typeface="Times New Roman"/>
                <a:cs typeface="Times New Roman"/>
                <a:sym typeface="Times New Roman"/>
              </a:defRPr>
            </a:pPr>
          </a:p>
          <a:p>
            <a:pPr marL="91438" indent="-91438" defTabSz="914400">
              <a:lnSpc>
                <a:spcPct val="90000"/>
              </a:lnSpc>
              <a:spcBef>
                <a:spcPts val="1200"/>
              </a:spcBef>
              <a:buClr>
                <a:schemeClr val="accent1"/>
              </a:buClr>
              <a:buSzPct val="100000"/>
              <a:buFont typeface="Arial"/>
              <a:buChar char="•"/>
              <a:defRPr>
                <a:solidFill>
                  <a:srgbClr val="262626"/>
                </a:solidFill>
                <a:latin typeface="Times New Roman"/>
                <a:ea typeface="Times New Roman"/>
                <a:cs typeface="Times New Roman"/>
                <a:sym typeface="Times New Roman"/>
              </a:defRPr>
            </a:pPr>
            <a:r>
              <a:t>Limitation: A notable limitation highlighted in the study is the </a:t>
            </a:r>
            <a:r>
              <a:rPr b="1"/>
              <a:t>influence of mental illnesses on blinking patterns</a:t>
            </a:r>
            <a:r>
              <a:t>. Conditions affecting cognitive or behavioral aspects may lead to atypical blinking behaviors, potentially affecting the accuracy of DeepVision’s detection capabilities.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extBox 3"/>
          <p:cNvSpPr txBox="1"/>
          <p:nvPr/>
        </p:nvSpPr>
        <p:spPr>
          <a:xfrm>
            <a:off x="-68656" y="778803"/>
            <a:ext cx="11527964" cy="36250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2400">
                <a:latin typeface="Times New Roman"/>
                <a:ea typeface="Times New Roman"/>
                <a:cs typeface="Times New Roman"/>
                <a:sym typeface="Times New Roman"/>
              </a:defRPr>
            </a:pPr>
            <a:r>
              <a:t> </a:t>
            </a:r>
          </a:p>
          <a:p>
            <a:pPr indent="75563" algn="just">
              <a:defRPr>
                <a:latin typeface="Times New Roman"/>
                <a:ea typeface="Times New Roman"/>
                <a:cs typeface="Times New Roman"/>
                <a:sym typeface="Times New Roman"/>
              </a:defRPr>
            </a:pPr>
            <a:r>
              <a:t> </a:t>
            </a: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[3] This paper presents a novel method for detecting Deep Fakes by analyzing discrepancies in estimated head poses from facial landmarks. Deep Fakes replace parts of original images with synthetic faces, causing inconsistencies in landmark positions. The approach compares head poses derived from central face regions and entire faces to identify these mismatches, using SVM classifiers trained on the differences to distinguish real from Deep Fake images/videos. Experimental results across various datasets demonstrate high classification accuracy. The study emphasizes the potential of leveraging 3D head pose estimation as a reliable cue for detecting AI-generated fake content, contributing to efforts against misinformation and digital impersonations.</a:t>
            </a:r>
          </a:p>
          <a:p>
            <a:pPr lvl="1" marL="875663" indent="-342900" algn="just">
              <a:buClr>
                <a:schemeClr val="accent1"/>
              </a:buClr>
              <a:buSzPct val="100000"/>
              <a:buFont typeface="Arial"/>
              <a:buChar char="•"/>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Limitation: </a:t>
            </a:r>
            <a:r>
              <a:rPr b="1"/>
              <a:t>Dependency on accurate landmark detection and reliable head pose estimation</a:t>
            </a:r>
            <a:r>
              <a:t>. Inaccuracies or errors in landmark localization and pose estimation could lead to false detections or reduced effectiveness in distinguishing between real and Deep Fake images/videos.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
          <p:cNvSpPr txBox="1"/>
          <p:nvPr>
            <p:ph type="title"/>
          </p:nvPr>
        </p:nvSpPr>
        <p:spPr>
          <a:xfrm>
            <a:off x="1097280" y="286603"/>
            <a:ext cx="10058401" cy="1450757"/>
          </a:xfrm>
          <a:prstGeom prst="rect">
            <a:avLst/>
          </a:prstGeom>
        </p:spPr>
        <p:txBody>
          <a:bodyPr/>
          <a:lstStyle>
            <a:lvl1pPr>
              <a:defRPr b="1" spc="-100">
                <a:solidFill>
                  <a:srgbClr val="000000"/>
                </a:solidFill>
                <a:latin typeface="Times New Roman"/>
                <a:ea typeface="Times New Roman"/>
                <a:cs typeface="Times New Roman"/>
                <a:sym typeface="Times New Roman"/>
              </a:defRPr>
            </a:lvl1pPr>
          </a:lstStyle>
          <a:p>
            <a:pPr/>
            <a:r>
              <a:t>Methodology:</a:t>
            </a:r>
          </a:p>
        </p:txBody>
      </p:sp>
      <p:sp>
        <p:nvSpPr>
          <p:cNvPr id="138" name="Content Placeholder 8"/>
          <p:cNvSpPr txBox="1"/>
          <p:nvPr>
            <p:ph type="body" sz="half" idx="1"/>
          </p:nvPr>
        </p:nvSpPr>
        <p:spPr>
          <a:xfrm>
            <a:off x="1097277" y="1845734"/>
            <a:ext cx="6454990" cy="4023360"/>
          </a:xfrm>
          <a:prstGeom prst="rect">
            <a:avLst/>
          </a:prstGeom>
        </p:spPr>
        <p:txBody>
          <a:bodyPr/>
          <a:lstStyle/>
          <a:p>
            <a:pPr marL="0" indent="0">
              <a:buSzTx/>
              <a:buNone/>
              <a:defRPr sz="2400">
                <a:solidFill>
                  <a:srgbClr val="000000"/>
                </a:solidFill>
                <a:latin typeface="Times New Roman"/>
                <a:ea typeface="Times New Roman"/>
                <a:cs typeface="Times New Roman"/>
                <a:sym typeface="Times New Roman"/>
              </a:defRPr>
            </a:pPr>
            <a:r>
              <a:t>The overall methodology as was followed is shown in the block diagram.</a:t>
            </a:r>
          </a:p>
          <a:p>
            <a:pPr lvl="1" marL="384047" indent="-182879">
              <a:spcBef>
                <a:spcPts val="400"/>
              </a:spcBef>
              <a:buFont typeface="Arial"/>
              <a:buChar char="•"/>
              <a:defRPr sz="2200">
                <a:solidFill>
                  <a:srgbClr val="000000"/>
                </a:solidFill>
                <a:latin typeface="Times New Roman"/>
                <a:ea typeface="Times New Roman"/>
                <a:cs typeface="Times New Roman"/>
                <a:sym typeface="Times New Roman"/>
              </a:defRPr>
            </a:pPr>
            <a:r>
              <a:t>The dataset is first imported</a:t>
            </a:r>
            <a:endParaRPr sz="1800"/>
          </a:p>
          <a:p>
            <a:pPr lvl="1" marL="384047" indent="-182879">
              <a:spcBef>
                <a:spcPts val="400"/>
              </a:spcBef>
              <a:buFont typeface="Arial"/>
              <a:buChar char="•"/>
              <a:defRPr sz="2200">
                <a:solidFill>
                  <a:srgbClr val="000000"/>
                </a:solidFill>
                <a:latin typeface="Times New Roman"/>
                <a:ea typeface="Times New Roman"/>
                <a:cs typeface="Times New Roman"/>
                <a:sym typeface="Times New Roman"/>
              </a:defRPr>
            </a:pPr>
            <a:r>
              <a:t>It is then preprocessed as seen fit to be fed into a model</a:t>
            </a:r>
            <a:endParaRPr sz="1800"/>
          </a:p>
          <a:p>
            <a:pPr lvl="1" marL="384047" indent="-182879">
              <a:spcBef>
                <a:spcPts val="400"/>
              </a:spcBef>
              <a:buFont typeface="Arial"/>
              <a:buChar char="•"/>
              <a:defRPr sz="2200">
                <a:solidFill>
                  <a:srgbClr val="000000"/>
                </a:solidFill>
                <a:latin typeface="Times New Roman"/>
                <a:ea typeface="Times New Roman"/>
                <a:cs typeface="Times New Roman"/>
                <a:sym typeface="Times New Roman"/>
              </a:defRPr>
            </a:pPr>
            <a:r>
              <a:t>The data is explored to identify the relationships between various attributes.</a:t>
            </a:r>
            <a:endParaRPr sz="1800"/>
          </a:p>
          <a:p>
            <a:pPr lvl="1" marL="384047" indent="-182879">
              <a:spcBef>
                <a:spcPts val="400"/>
              </a:spcBef>
              <a:buFont typeface="Arial"/>
              <a:buChar char="•"/>
              <a:defRPr sz="2200">
                <a:solidFill>
                  <a:srgbClr val="000000"/>
                </a:solidFill>
                <a:latin typeface="Times New Roman"/>
                <a:ea typeface="Times New Roman"/>
                <a:cs typeface="Times New Roman"/>
                <a:sym typeface="Times New Roman"/>
              </a:defRPr>
            </a:pPr>
            <a:r>
              <a:t>The models are then trained, and the best performing model is selected.</a:t>
            </a:r>
          </a:p>
        </p:txBody>
      </p:sp>
      <p:sp>
        <p:nvSpPr>
          <p:cNvPr id="139" name="TextBox 4"/>
          <p:cNvSpPr txBox="1"/>
          <p:nvPr/>
        </p:nvSpPr>
        <p:spPr>
          <a:xfrm>
            <a:off x="1143000" y="2570479"/>
            <a:ext cx="6272356" cy="3484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spcBef>
                <a:spcPts val="600"/>
              </a:spcBef>
              <a:defRPr>
                <a:latin typeface="Times New Roman"/>
                <a:ea typeface="Times New Roman"/>
                <a:cs typeface="Times New Roman"/>
                <a:sym typeface="Times New Roman"/>
              </a:defRPr>
            </a:lvl1pPr>
          </a:lstStyle>
          <a:p>
            <a:pPr/>
            <a:r>
              <a:t> </a:t>
            </a:r>
          </a:p>
        </p:txBody>
      </p:sp>
      <p:pic>
        <p:nvPicPr>
          <p:cNvPr id="140" name="Screenshot 2024-04-19 at 2.38.13 PM.png" descr="Screenshot 2024-04-19 at 2.38.13 PM.png"/>
          <p:cNvPicPr>
            <a:picLocks noChangeAspect="1"/>
          </p:cNvPicPr>
          <p:nvPr/>
        </p:nvPicPr>
        <p:blipFill>
          <a:blip r:embed="rId2">
            <a:extLst/>
          </a:blip>
          <a:stretch>
            <a:fillRect/>
          </a:stretch>
        </p:blipFill>
        <p:spPr>
          <a:xfrm>
            <a:off x="7686901" y="1856544"/>
            <a:ext cx="4619089" cy="314491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extBox 3"/>
          <p:cNvSpPr txBox="1"/>
          <p:nvPr/>
        </p:nvSpPr>
        <p:spPr>
          <a:xfrm>
            <a:off x="283036" y="690880"/>
            <a:ext cx="11527964" cy="44328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lnSpc>
                <a:spcPct val="103000"/>
              </a:lnSpc>
              <a:defRPr b="1" i="1">
                <a:latin typeface="Times New Roman"/>
                <a:ea typeface="Times New Roman"/>
                <a:cs typeface="Times New Roman"/>
                <a:sym typeface="Times New Roman"/>
              </a:defRPr>
            </a:pPr>
          </a:p>
          <a:p>
            <a:pPr algn="just">
              <a:defRPr b="1" sz="2400">
                <a:latin typeface="Times New Roman"/>
                <a:ea typeface="Times New Roman"/>
                <a:cs typeface="Times New Roman"/>
                <a:sym typeface="Times New Roman"/>
              </a:defRPr>
            </a:pPr>
            <a:r>
              <a:t>A. Creating Deepfakes: </a:t>
            </a:r>
          </a:p>
          <a:p>
            <a:pPr indent="75563" algn="just">
              <a:defRPr>
                <a:latin typeface="Times New Roman"/>
                <a:ea typeface="Times New Roman"/>
                <a:cs typeface="Times New Roman"/>
                <a:sym typeface="Times New Roman"/>
              </a:defRPr>
            </a:pPr>
            <a:r>
              <a:t> </a:t>
            </a: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Deepfake creation involves using tools like GANs (Generative Adversarial Networks) and autoencoders, which combine a source image and target video to replace faces in frames.</a:t>
            </a:r>
          </a:p>
          <a:p>
            <a:pPr lvl="1" indent="532765" algn="just">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Videos are broken down into frames, and faces are identified within each frame for modification.</a:t>
            </a:r>
          </a:p>
          <a:p>
            <a:pPr lvl="1" indent="532765" algn="just">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Source faces are replaced with target faces, and the modified frames are merged using pre-trained models to enhance video quality and eliminate residual artifacts.</a:t>
            </a:r>
          </a:p>
          <a:p>
            <a:pPr lvl="1" indent="532765" algn="just">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Deepfake videos, despite appearing realistic, often contain subtle traces or artifacts left behind by the generation process.</a:t>
            </a:r>
          </a:p>
          <a:p>
            <a:pPr lvl="1" indent="532765" algn="just">
              <a:defRPr>
                <a:latin typeface="Times New Roman"/>
                <a:ea typeface="Times New Roman"/>
                <a:cs typeface="Times New Roman"/>
                <a:sym typeface="Times New Roman"/>
              </a:defRPr>
            </a:pPr>
          </a:p>
          <a:p>
            <a:pPr lvl="1" marL="875663" indent="-342900" algn="just">
              <a:buClr>
                <a:schemeClr val="accent1"/>
              </a:buClr>
              <a:buSzPct val="100000"/>
              <a:buFont typeface="Arial"/>
              <a:buChar char="•"/>
              <a:defRPr>
                <a:latin typeface="Times New Roman"/>
                <a:ea typeface="Times New Roman"/>
                <a:cs typeface="Times New Roman"/>
                <a:sym typeface="Times New Roman"/>
              </a:defRPr>
            </a:pPr>
            <a:r>
              <a:t>The research aims to detect these imperceptible traces and distinct artifacts to accurately classify videos as either deepfake or authentic, leveraging insights into the deepfake creation process.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