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5" r:id="rId5"/>
    <p:sldId id="258" r:id="rId6"/>
    <p:sldId id="266" r:id="rId7"/>
    <p:sldId id="259" r:id="rId8"/>
    <p:sldId id="260" r:id="rId9"/>
    <p:sldId id="268" r:id="rId10"/>
    <p:sldId id="269" r:id="rId11"/>
    <p:sldId id="261" r:id="rId12"/>
    <p:sldId id="262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CE699F-8F79-4100-A110-6F0E4282655E}">
          <p14:sldIdLst>
            <p14:sldId id="256"/>
            <p14:sldId id="272"/>
            <p14:sldId id="257"/>
            <p14:sldId id="265"/>
            <p14:sldId id="258"/>
            <p14:sldId id="266"/>
            <p14:sldId id="259"/>
            <p14:sldId id="260"/>
            <p14:sldId id="268"/>
            <p14:sldId id="269"/>
            <p14:sldId id="261"/>
            <p14:sldId id="262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C9FF9-6A5E-4D9B-8A03-E97543EE3614}" v="2" dt="2023-11-21T16:19:4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Boya" userId="6e6085b0165dbf93" providerId="LiveId" clId="{42BC9FF9-6A5E-4D9B-8A03-E97543EE3614}"/>
    <pc:docChg chg="undo custSel modSld sldOrd">
      <pc:chgData name="Yash Boya" userId="6e6085b0165dbf93" providerId="LiveId" clId="{42BC9FF9-6A5E-4D9B-8A03-E97543EE3614}" dt="2023-11-21T16:22:51.664" v="450" actId="20577"/>
      <pc:docMkLst>
        <pc:docMk/>
      </pc:docMkLst>
      <pc:sldChg chg="ord">
        <pc:chgData name="Yash Boya" userId="6e6085b0165dbf93" providerId="LiveId" clId="{42BC9FF9-6A5E-4D9B-8A03-E97543EE3614}" dt="2023-11-21T16:12:34.004" v="183"/>
        <pc:sldMkLst>
          <pc:docMk/>
          <pc:sldMk cId="1497290642" sldId="260"/>
        </pc:sldMkLst>
      </pc:sldChg>
      <pc:sldChg chg="modSp mod">
        <pc:chgData name="Yash Boya" userId="6e6085b0165dbf93" providerId="LiveId" clId="{42BC9FF9-6A5E-4D9B-8A03-E97543EE3614}" dt="2023-11-21T16:22:51.664" v="450" actId="20577"/>
        <pc:sldMkLst>
          <pc:docMk/>
          <pc:sldMk cId="1439669941" sldId="272"/>
        </pc:sldMkLst>
        <pc:spChg chg="mod">
          <ac:chgData name="Yash Boya" userId="6e6085b0165dbf93" providerId="LiveId" clId="{42BC9FF9-6A5E-4D9B-8A03-E97543EE3614}" dt="2023-11-21T16:22:51.664" v="450" actId="20577"/>
          <ac:spMkLst>
            <pc:docMk/>
            <pc:sldMk cId="1439669941" sldId="272"/>
            <ac:spMk id="5" creationId="{D1A2FBD6-D549-B8B8-E9D4-2DA89C6EE9A5}"/>
          </ac:spMkLst>
        </pc:spChg>
        <pc:spChg chg="mod">
          <ac:chgData name="Yash Boya" userId="6e6085b0165dbf93" providerId="LiveId" clId="{42BC9FF9-6A5E-4D9B-8A03-E97543EE3614}" dt="2023-11-21T16:22:48.879" v="448" actId="20577"/>
          <ac:spMkLst>
            <pc:docMk/>
            <pc:sldMk cId="1439669941" sldId="272"/>
            <ac:spMk id="6" creationId="{174A8091-DABF-28B5-8EE1-A1D656E24B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2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1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9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6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8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5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D8EAD6-BD29-474B-956A-EC492E6C0183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19C2C-37E4-4F88-9576-07E74969CE2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3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7A01-4576-B3CA-3340-2974C0FBE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Office Prediction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E75B9-3331-BD8E-C7A5-32168A6F0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yashasvi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naidu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Abhiram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210962070                                                          210962072</a:t>
            </a:r>
          </a:p>
        </p:txBody>
      </p:sp>
    </p:spTree>
    <p:extLst>
      <p:ext uri="{BB962C8B-B14F-4D97-AF65-F5344CB8AC3E}">
        <p14:creationId xmlns:p14="http://schemas.microsoft.com/office/powerpoint/2010/main" val="384101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C9F8A-242D-56EC-5A57-4CAF4174249B}"/>
              </a:ext>
            </a:extLst>
          </p:cNvPr>
          <p:cNvSpPr txBox="1"/>
          <p:nvPr/>
        </p:nvSpPr>
        <p:spPr>
          <a:xfrm>
            <a:off x="237316" y="690880"/>
            <a:ext cx="11619404" cy="73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3000"/>
              </a:lnSpc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3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Exploration: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F7D7B74F-0FB3-E716-2466-191ED2071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6" y="1870683"/>
            <a:ext cx="3511724" cy="2386595"/>
          </a:xfrm>
          <a:prstGeom prst="rect">
            <a:avLst/>
          </a:prstGeom>
        </p:spPr>
      </p:pic>
      <p:pic>
        <p:nvPicPr>
          <p:cNvPr id="10" name="Picture 9" descr="A graph with blue dots&#10;&#10;Description automatically generated">
            <a:extLst>
              <a:ext uri="{FF2B5EF4-FFF2-40B4-BE49-F238E27FC236}">
                <a16:creationId xmlns:a16="http://schemas.microsoft.com/office/drawing/2014/main" id="{DE34D78B-1086-D029-ED22-3A1C2AF3A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15" y="1870683"/>
            <a:ext cx="4246880" cy="2386595"/>
          </a:xfrm>
          <a:prstGeom prst="rect">
            <a:avLst/>
          </a:prstGeom>
        </p:spPr>
      </p:pic>
      <p:pic>
        <p:nvPicPr>
          <p:cNvPr id="11" name="Picture 10" descr="A line graph with different colored lines&#10;&#10;Description automatically generated">
            <a:extLst>
              <a:ext uri="{FF2B5EF4-FFF2-40B4-BE49-F238E27FC236}">
                <a16:creationId xmlns:a16="http://schemas.microsoft.com/office/drawing/2014/main" id="{70AF6E74-6D8D-76D1-F65C-84F12C324D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03" y="1870683"/>
            <a:ext cx="3958451" cy="2631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81AC38-2D55-5B54-F997-999461446DEB}"/>
              </a:ext>
            </a:extLst>
          </p:cNvPr>
          <p:cNvSpPr txBox="1"/>
          <p:nvPr/>
        </p:nvSpPr>
        <p:spPr>
          <a:xfrm>
            <a:off x="342091" y="4611734"/>
            <a:ext cx="351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3 genres make the most revenues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4DB28-1B22-E9B3-614F-5CC237FE75C8}"/>
              </a:ext>
            </a:extLst>
          </p:cNvPr>
          <p:cNvSpPr txBox="1"/>
          <p:nvPr/>
        </p:nvSpPr>
        <p:spPr>
          <a:xfrm>
            <a:off x="4221393" y="4611733"/>
            <a:ext cx="351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language films are more likely to make more revenue.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AB849-29DE-833F-96D6-8D9E2EA6FFDB}"/>
              </a:ext>
            </a:extLst>
          </p:cNvPr>
          <p:cNvSpPr txBox="1"/>
          <p:nvPr/>
        </p:nvSpPr>
        <p:spPr>
          <a:xfrm>
            <a:off x="8181496" y="4611733"/>
            <a:ext cx="351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Mean of revenue, budget, popularity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peak in the 6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8986F-D277-78A6-3659-DED7E3C33368}"/>
              </a:ext>
            </a:extLst>
          </p:cNvPr>
          <p:cNvSpPr txBox="1"/>
          <p:nvPr/>
        </p:nvSpPr>
        <p:spPr>
          <a:xfrm>
            <a:off x="355600" y="338781"/>
            <a:ext cx="11480800" cy="442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5565" algn="just">
              <a:lnSpc>
                <a:spcPct val="10300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Splitting:</a:t>
            </a:r>
          </a:p>
          <a:p>
            <a:pPr algn="just">
              <a:lnSpc>
                <a:spcPct val="103000"/>
              </a:lnSpc>
            </a:pP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8515" lvl="1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 the pre-processed dataset into training and testing sets using a 70:30 ratio. The training set (70%) will be used for model training, while the testing set (30%) will evaluate model performance.</a:t>
            </a:r>
          </a:p>
          <a:p>
            <a:pPr marL="75565" algn="just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algn="just"/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Development:</a:t>
            </a:r>
          </a:p>
          <a:p>
            <a:pPr marL="75565" algn="just"/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8515" lvl="1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Various models are developed and subsequently, the model with the best performance is chosen.</a:t>
            </a:r>
          </a:p>
          <a:p>
            <a:pPr marL="818515" lvl="1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models developed are: Linear Regression, KNeighbors Regressor, Decision Tree Regressor, Random Forest Regressor, SVR</a:t>
            </a:r>
          </a:p>
          <a:p>
            <a:pPr marL="75565" algn="just"/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1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C4E5-49F4-BB86-B5E4-7570CB44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4763"/>
            <a:ext cx="5974080" cy="70230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AND ANALYSIS OF RESULTS: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4B09-E437-9B29-D940-AA28A06E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86400" cy="420750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in a dataset, multiple attributes are highly correlated with each other, it implies duplication of information, and the subsequently trained model may not perform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highly correlated attributes should be removed.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threshold taken is 0.7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correlation matrix obtained, it can be seen that, none of the attributes are highly correlated to each other (excluding revenue). So, no attribute will be removed. 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A9364-8B0F-7565-38A1-B47A3547E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1" y="186701"/>
            <a:ext cx="5076113" cy="58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8986F-D277-78A6-3659-DED7E3C33368}"/>
              </a:ext>
            </a:extLst>
          </p:cNvPr>
          <p:cNvSpPr txBox="1"/>
          <p:nvPr/>
        </p:nvSpPr>
        <p:spPr>
          <a:xfrm>
            <a:off x="355600" y="338781"/>
            <a:ext cx="114808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Tuning: 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benefits from grid search optimization for parameters like normalization, intercept, and regularization strength to enhance predictive accuracy.</a:t>
            </a:r>
          </a:p>
          <a:p>
            <a:pPr lvl="1">
              <a:buClr>
                <a:schemeClr val="accent1"/>
              </a:buClr>
            </a:pPr>
            <a:endParaRPr lang="en-GB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KNeighbors Regressor tuning involves finding the right number of neighbours, distance metrics, and weights for bias-variance balance.</a:t>
            </a:r>
          </a:p>
          <a:p>
            <a:pPr lvl="1">
              <a:buClr>
                <a:schemeClr val="accent1"/>
              </a:buClr>
            </a:pPr>
            <a:endParaRPr lang="en-GB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Decision Trees, maximizing depth, minimum samples for splitting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hyperparameter optimization.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Random Forest Regressor</a:t>
            </a: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fine-tuning tree numbers, depth for improved accuracy, noting minimal gains in accuracy with varied tree counts.</a:t>
            </a:r>
          </a:p>
          <a:p>
            <a:pPr lvl="1">
              <a:buClr>
                <a:schemeClr val="accent1"/>
              </a:buClr>
            </a:pPr>
            <a:endParaRPr lang="en-IN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Regression's hyperparameter tuning targets kernel selection, regularization parameter (C), and kernel coefficient (gamma) for capturing complex data relationships, refining prediction accuracy.</a:t>
            </a:r>
          </a:p>
          <a:p>
            <a:pPr algn="l"/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7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C19BC0-4C91-090F-C7FE-57C2CEDE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95840"/>
              </p:ext>
            </p:extLst>
          </p:nvPr>
        </p:nvGraphicFramePr>
        <p:xfrm>
          <a:off x="7482995" y="2131042"/>
          <a:ext cx="3881128" cy="244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1404">
                  <a:extLst>
                    <a:ext uri="{9D8B030D-6E8A-4147-A177-3AD203B41FA5}">
                      <a16:colId xmlns:a16="http://schemas.microsoft.com/office/drawing/2014/main" val="154121269"/>
                    </a:ext>
                  </a:extLst>
                </a:gridCol>
                <a:gridCol w="1249724">
                  <a:extLst>
                    <a:ext uri="{9D8B030D-6E8A-4147-A177-3AD203B41FA5}">
                      <a16:colId xmlns:a16="http://schemas.microsoft.com/office/drawing/2014/main" val="1462024471"/>
                    </a:ext>
                  </a:extLst>
                </a:gridCol>
              </a:tblGrid>
              <a:tr h="408300"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Model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Accuracy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2026691255"/>
                  </a:ext>
                </a:extLst>
              </a:tr>
              <a:tr h="408300"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Linear Regression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62.14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4256315418"/>
                  </a:ext>
                </a:extLst>
              </a:tr>
              <a:tr h="408300">
                <a:tc>
                  <a:txBody>
                    <a:bodyPr/>
                    <a:lstStyle/>
                    <a:p>
                      <a:pPr algn="just"/>
                      <a:r>
                        <a:rPr lang="en-US" sz="900" dirty="0" err="1">
                          <a:effectLst/>
                        </a:rPr>
                        <a:t>KNeighbors</a:t>
                      </a:r>
                      <a:r>
                        <a:rPr lang="en-US" sz="900" dirty="0">
                          <a:effectLst/>
                        </a:rPr>
                        <a:t> Regressor</a:t>
                      </a:r>
                      <a:endParaRPr lang="en-IN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59.81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2998154030"/>
                  </a:ext>
                </a:extLst>
              </a:tr>
              <a:tr h="408300"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Decision Tree Regressor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35.62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1185695402"/>
                  </a:ext>
                </a:extLst>
              </a:tr>
              <a:tr h="408300">
                <a:tc>
                  <a:txBody>
                    <a:bodyPr/>
                    <a:lstStyle/>
                    <a:p>
                      <a:pPr algn="just"/>
                      <a:r>
                        <a:rPr lang="en-US" sz="900">
                          <a:effectLst/>
                        </a:rPr>
                        <a:t>Random Forest Regressor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dirty="0">
                          <a:effectLst/>
                        </a:rPr>
                        <a:t>68.73</a:t>
                      </a:r>
                      <a:endParaRPr lang="en-IN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3423200756"/>
                  </a:ext>
                </a:extLst>
              </a:tr>
              <a:tr h="408300">
                <a:tc>
                  <a:txBody>
                    <a:bodyPr/>
                    <a:lstStyle/>
                    <a:p>
                      <a:pPr algn="just"/>
                      <a:r>
                        <a:rPr lang="en-US" sz="900" dirty="0">
                          <a:effectLst/>
                        </a:rPr>
                        <a:t>SVR</a:t>
                      </a:r>
                      <a:endParaRPr lang="en-IN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dirty="0">
                          <a:effectLst/>
                        </a:rPr>
                        <a:t>-15.48</a:t>
                      </a:r>
                      <a:endParaRPr lang="en-IN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9002621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9839844-0183-638C-9FE6-74134727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877" y="4788087"/>
            <a:ext cx="470439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1: Accuracies of each model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B865B-66D5-1117-3813-AF99073D7C8B}"/>
              </a:ext>
            </a:extLst>
          </p:cNvPr>
          <p:cNvSpPr txBox="1"/>
          <p:nvPr/>
        </p:nvSpPr>
        <p:spPr>
          <a:xfrm>
            <a:off x="827877" y="221868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leads with 68.73% accuracy, showcasing its strength in understanding complex feature relationships and excelling in generalizing to new data.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other models perform reasonably well, linear regression closely follows at 62.14%, yet none match the random forest's superior performance on this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8F60D-9043-BEB9-1C9A-11F271B1147C}"/>
              </a:ext>
            </a:extLst>
          </p:cNvPr>
          <p:cNvSpPr txBox="1"/>
          <p:nvPr/>
        </p:nvSpPr>
        <p:spPr>
          <a:xfrm>
            <a:off x="827877" y="108449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34D3-6DE9-696D-3E56-27602EFC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CONTIBUTIONS: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FBD6-D549-B8B8-E9D4-2DA89C6EE9A5}"/>
              </a:ext>
            </a:extLst>
          </p:cNvPr>
          <p:cNvSpPr txBox="1"/>
          <p:nvPr/>
        </p:nvSpPr>
        <p:spPr>
          <a:xfrm>
            <a:off x="1027522" y="2554665"/>
            <a:ext cx="5068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Yashasvi Naidu:</a:t>
            </a:r>
          </a:p>
          <a:p>
            <a:endParaRPr lang="en-IN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the final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Feature Extraction and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results and further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A8091-DABF-28B5-8EE1-A1D656E24BE9}"/>
              </a:ext>
            </a:extLst>
          </p:cNvPr>
          <p:cNvSpPr txBox="1"/>
          <p:nvPr/>
        </p:nvSpPr>
        <p:spPr>
          <a:xfrm>
            <a:off x="6663103" y="2554665"/>
            <a:ext cx="46662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Abhiram Varma: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previous literature and identified the best methods to use for this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EFEE-E67E-E872-37A1-7C38770D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5212080"/>
            <a:ext cx="10524744" cy="1289303"/>
          </a:xfrm>
        </p:spPr>
        <p:txBody>
          <a:bodyPr>
            <a:noAutofit/>
          </a:bodyPr>
          <a:lstStyle/>
          <a:p>
            <a:endParaRPr lang="en-IN" sz="2400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77E27C5-AC2B-F6D4-5159-5E93EFAFECE0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6" b="23366"/>
          <a:stretch>
            <a:fillRect/>
          </a:stretch>
        </p:blipFill>
        <p:spPr>
          <a:xfrm>
            <a:off x="0" y="0"/>
            <a:ext cx="12191985" cy="4915076"/>
          </a:xfrm>
          <a:solidFill>
            <a:schemeClr val="accent1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EB268A-399B-38AA-E62F-A58359D387CB}"/>
              </a:ext>
            </a:extLst>
          </p:cNvPr>
          <p:cNvSpPr/>
          <p:nvPr/>
        </p:nvSpPr>
        <p:spPr>
          <a:xfrm>
            <a:off x="188805" y="3991746"/>
            <a:ext cx="591540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F779-1047-8F8E-70AF-802EE216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film industry's potential for substantial revenue, exemplified by India's 2022 box office revenue of Rs 10,600 crore, attracts significant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Technological advancements provide a wealth of data, yet predicting box office success remains complex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it depends on numerous variables.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uses machine learning techniques to predict how much revenue a movie might make.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It's aimed at helping investors and movie companies make better decisions about which movies to produce and invest in and how to plan their production.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9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E58185-BFAA-07CF-414A-853D1296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229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09B579-E740-5CBB-BBE6-4662A9D1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965"/>
            <a:ext cx="10058400" cy="3907129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Diverse Data Sources: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stated previously, since the box office of a movie is dependent on numerous variables, it becomes tricky to incorporate every variable as they are ever changing and ever evolving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Granular Prediction Models: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models primarily forecast overall box office revenue, but there's a gap in predicting specific performance aspects like opening weekend revenue, international box office collections, or DVD/online 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Developing granular models that predict these specific revenue streams could provide nuanced insights valuable for film studios and distributors.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7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4D92-F89A-35B5-860E-E05A3005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45AD-3B0D-BDFB-AF64-7BF90A59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1963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 Analysis for Box Office Success</a:t>
            </a: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3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3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analyse correlations between various movie attributes (e.g., release date, director, franchise association) and box office performance metrics. </a:t>
            </a:r>
          </a:p>
          <a:p>
            <a:pPr marL="201168" lvl="1" indent="0">
              <a:buNone/>
            </a:pPr>
            <a:endParaRPr lang="en-IN" sz="3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 of Key Predictive Attributes</a:t>
            </a: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3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3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inpointing key factors which strongly correlated with box office revenue.</a:t>
            </a:r>
          </a:p>
          <a:p>
            <a:pPr marL="201168" lvl="1" indent="0">
              <a:buNone/>
            </a:pPr>
            <a:endParaRPr lang="en-IN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3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 Prediction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goal is to create predictive models or methodologies that accurately forecast box office performance based on intrinsic movie attributes</a:t>
            </a:r>
          </a:p>
          <a:p>
            <a:pPr marL="0" indent="0">
              <a:buNone/>
            </a:pP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63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1D8F-2434-7C94-D5AC-A1A96116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E5DC2D-DF49-81FF-2205-24770E2E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methodology as was followed is shown in the block diagram.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first imported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then preprocessed as seen fit to be fed into a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explored to identify the relationships between various attributes.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 then trained, and the best performing model is selected.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DC60C19C-B230-8527-1115-7AFE8C48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79" y="1802140"/>
            <a:ext cx="3070796" cy="3938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4FA23-BBC0-6261-8B05-FC93B18B56EC}"/>
              </a:ext>
            </a:extLst>
          </p:cNvPr>
          <p:cNvSpPr txBox="1"/>
          <p:nvPr/>
        </p:nvSpPr>
        <p:spPr>
          <a:xfrm>
            <a:off x="1097280" y="2570480"/>
            <a:ext cx="63637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4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C9F8A-242D-56EC-5A57-4CAF4174249B}"/>
              </a:ext>
            </a:extLst>
          </p:cNvPr>
          <p:cNvSpPr txBox="1"/>
          <p:nvPr/>
        </p:nvSpPr>
        <p:spPr>
          <a:xfrm>
            <a:off x="237316" y="690880"/>
            <a:ext cx="11619404" cy="496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3000"/>
              </a:lnSpc>
            </a:pPr>
            <a:endParaRPr lang="en-IN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Data Acquisition: 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5665" lvl="1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comprises of details of movies from all around the world while most of the movies are from the U.S. The dataset is acquired from the global TMDB dataset.</a:t>
            </a:r>
          </a:p>
          <a:p>
            <a:pPr marL="532765" lvl="1" algn="just">
              <a:buClr>
                <a:schemeClr val="accent1"/>
              </a:buClr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5665" lvl="1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</a:rPr>
              <a:t>3000 movies along with all their features are present</a:t>
            </a:r>
          </a:p>
          <a:p>
            <a:pPr marL="532765" lvl="1" algn="just">
              <a:buClr>
                <a:schemeClr val="accent1"/>
              </a:buClr>
            </a:pPr>
            <a:endParaRPr lang="en-IN" sz="2200" dirty="0">
              <a:latin typeface="Times New Roman" panose="02020603050405020304" pitchFamily="18" charset="0"/>
            </a:endParaRPr>
          </a:p>
          <a:p>
            <a:pPr marL="875665" lvl="1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 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relevant features included in this study are as follows:														“id”, “belongs_to_collection”, “budget”, “genres”, “homepage”, “imdb_id”, “original_language”, “original_title”, “overview”, “popularity”, “poster_path”, “production_companies”, “production_countries”, “release_date”, “runtime”, “spoken_languages”, “status”, “tagline”, “title”, “Keywords”, “cast”, “crew”, “revenue”.</a:t>
            </a:r>
          </a:p>
          <a:p>
            <a:pPr lvl="1" algn="just">
              <a:lnSpc>
                <a:spcPct val="103000"/>
              </a:lnSpc>
              <a:buClr>
                <a:schemeClr val="accent1"/>
              </a:buClr>
            </a:pP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3000"/>
              </a:lnSpc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9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C9F8A-242D-56EC-5A57-4CAF4174249B}"/>
              </a:ext>
            </a:extLst>
          </p:cNvPr>
          <p:cNvSpPr txBox="1"/>
          <p:nvPr/>
        </p:nvSpPr>
        <p:spPr>
          <a:xfrm>
            <a:off x="237316" y="690880"/>
            <a:ext cx="11619404" cy="3526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3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Preprocessing and Feature Extraction: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3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742950" lvl="1" indent="-285750" algn="just">
              <a:lnSpc>
                <a:spcPct val="103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dataset was updated by filling missing numerical values (like Budget) with their column means, while categorical missing values (like Genre) were replaced with their respective column modes. </a:t>
            </a:r>
          </a:p>
          <a:p>
            <a:pPr lvl="1" algn="just">
              <a:lnSpc>
                <a:spcPct val="103000"/>
              </a:lnSpc>
              <a:buClr>
                <a:schemeClr val="accent1"/>
              </a:buClr>
            </a:pPr>
            <a:endParaRPr lang="en-GB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03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also involved creating collections for unassociated items and splitting the 'release date' feature into separate day, month, and year features after removing NULL entries.</a:t>
            </a:r>
          </a:p>
          <a:p>
            <a:pPr lvl="1" algn="just">
              <a:lnSpc>
                <a:spcPct val="103000"/>
              </a:lnSpc>
              <a:buClr>
                <a:schemeClr val="accent1"/>
              </a:buClr>
            </a:pPr>
            <a:endParaRPr lang="en-GB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03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Genre, Production companies, Production countries and Languages are encoded.</a:t>
            </a:r>
          </a:p>
        </p:txBody>
      </p:sp>
    </p:spTree>
    <p:extLst>
      <p:ext uri="{BB962C8B-B14F-4D97-AF65-F5344CB8AC3E}">
        <p14:creationId xmlns:p14="http://schemas.microsoft.com/office/powerpoint/2010/main" val="3254803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</TotalTime>
  <Words>1052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 Box Office Prediction Using Machine Learning Techniques</vt:lpstr>
      <vt:lpstr>CONTIBUTIONS:</vt:lpstr>
      <vt:lpstr>PowerPoint Presentation</vt:lpstr>
      <vt:lpstr>PowerPoint Presentation</vt:lpstr>
      <vt:lpstr>Research Gap:</vt:lpstr>
      <vt:lpstr>Objectives:</vt:lpstr>
      <vt:lpstr>Methodology:</vt:lpstr>
      <vt:lpstr>PowerPoint Presentation</vt:lpstr>
      <vt:lpstr>PowerPoint Presentation</vt:lpstr>
      <vt:lpstr>PowerPoint Presentation</vt:lpstr>
      <vt:lpstr>PowerPoint Presentation</vt:lpstr>
      <vt:lpstr>DISCUSSION AND ANALYSIS OF RESULTS: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Prediction Using Machine Learning Techniques</dc:title>
  <dc:creator>Abhiram Varma</dc:creator>
  <cp:lastModifiedBy>Yash Boya</cp:lastModifiedBy>
  <cp:revision>3</cp:revision>
  <dcterms:created xsi:type="dcterms:W3CDTF">2023-11-21T09:04:31Z</dcterms:created>
  <dcterms:modified xsi:type="dcterms:W3CDTF">2023-11-22T05:50:23Z</dcterms:modified>
</cp:coreProperties>
</file>