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jpeg" ContentType="image/jpeg"/>
  <Override PartName="/ppt/media/image7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solidFill>
                  <a:srgbClr val="000000"/>
                </a:solidFill>
                <a:latin typeface="Calisto MT"/>
              </a:rPr>
              <a:t>Click to move the slide</a:t>
            </a:r>
            <a:endParaRPr b="0" lang="pt-PT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9D8D5DC-5B24-432B-9594-A54535287C9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1E84F17-F674-4D9B-97D8-371728F2D1F6}" type="slidenum">
              <a:rPr b="0" lang="pt-PT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8E502A5-DF51-4B3A-829D-EF38FE243994}" type="slidenum">
              <a:rPr b="0" lang="pt-PT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106909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00560" y="4192560"/>
            <a:ext cx="106909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5217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79040" y="2293200"/>
            <a:ext cx="5217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0560" y="4192560"/>
            <a:ext cx="5217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79040" y="4192560"/>
            <a:ext cx="5217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34423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5320" y="2293200"/>
            <a:ext cx="34423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30080" y="2293200"/>
            <a:ext cx="34423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00560" y="4192560"/>
            <a:ext cx="34423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5320" y="4192560"/>
            <a:ext cx="34423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30080" y="4192560"/>
            <a:ext cx="34423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5217120" cy="363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179040" y="2293200"/>
            <a:ext cx="5217120" cy="363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00560" y="921960"/>
            <a:ext cx="10690920" cy="63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5217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79040" y="2293200"/>
            <a:ext cx="5217120" cy="363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00560" y="4192560"/>
            <a:ext cx="5217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5217120" cy="363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79040" y="2293200"/>
            <a:ext cx="5217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179040" y="4192560"/>
            <a:ext cx="5217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5217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179040" y="2293200"/>
            <a:ext cx="5217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00560" y="4192560"/>
            <a:ext cx="106909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106909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00560" y="4192560"/>
            <a:ext cx="106909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5217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179040" y="2293200"/>
            <a:ext cx="5217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00560" y="4192560"/>
            <a:ext cx="5217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179040" y="4192560"/>
            <a:ext cx="5217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34423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5320" y="2293200"/>
            <a:ext cx="34423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30080" y="2293200"/>
            <a:ext cx="34423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00560" y="4192560"/>
            <a:ext cx="34423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5320" y="4192560"/>
            <a:ext cx="34423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930080" y="4192560"/>
            <a:ext cx="34423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5217120" cy="363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79040" y="2293200"/>
            <a:ext cx="5217120" cy="363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00560" y="921960"/>
            <a:ext cx="10690920" cy="63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5217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79040" y="2293200"/>
            <a:ext cx="5217120" cy="363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00560" y="4192560"/>
            <a:ext cx="5217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5217120" cy="363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79040" y="2293200"/>
            <a:ext cx="5217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79040" y="4192560"/>
            <a:ext cx="5217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5217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79040" y="2293200"/>
            <a:ext cx="5217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00560" y="4192560"/>
            <a:ext cx="106909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799920" y="723600"/>
            <a:ext cx="10591920" cy="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799920" y="6142680"/>
            <a:ext cx="1059192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78600" y="889920"/>
            <a:ext cx="9989280" cy="35982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5400" spc="29" strike="noStrike" cap="all">
                <a:solidFill>
                  <a:srgbClr val="000000"/>
                </a:solidFill>
                <a:latin typeface="Univers Condensed"/>
              </a:rPr>
              <a:t>Click to edit </a:t>
            </a:r>
            <a:r>
              <a:rPr b="0" lang="en-US" sz="5400" spc="29" strike="noStrike" cap="all">
                <a:solidFill>
                  <a:srgbClr val="000000"/>
                </a:solidFill>
                <a:latin typeface="Univers Condensed"/>
              </a:rPr>
              <a:t>Master title </a:t>
            </a:r>
            <a:r>
              <a:rPr b="0" lang="en-US" sz="5400" spc="29" strike="noStrike" cap="all">
                <a:solidFill>
                  <a:srgbClr val="000000"/>
                </a:solidFill>
                <a:latin typeface="Univers Condensed"/>
              </a:rPr>
              <a:t>style</a:t>
            </a:r>
            <a:endParaRPr b="0" lang="pt-PT" sz="54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EFECCCC-137F-47CD-ADC3-7D54B5EBB642}" type="datetime1">
              <a:rPr b="0" lang="en-US" sz="1050" spc="-1" strike="noStrike">
                <a:solidFill>
                  <a:srgbClr val="000000"/>
                </a:solidFill>
                <a:latin typeface="Univers Condensed"/>
              </a:rPr>
              <a:t>04/29/2024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Univers Condensed"/>
              </a:rPr>
              <a:t>Sample Footer Text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9A5303F-4033-4E11-BF8F-659D9EB0F51B}" type="slidenum">
              <a:rPr b="0" lang="en-US" sz="1800" spc="-1" strike="noStrike">
                <a:solidFill>
                  <a:srgbClr val="000000"/>
                </a:solidFill>
                <a:latin typeface="Calisto M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sto MT"/>
              </a:rPr>
              <a:t>Click to edit the outline text format</a:t>
            </a:r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600" spc="-1" strike="noStrike">
                <a:solidFill>
                  <a:srgbClr val="000000"/>
                </a:solidFill>
                <a:latin typeface="Calisto MT"/>
              </a:rPr>
              <a:t>Second Outline Level</a:t>
            </a:r>
            <a:endParaRPr b="0" lang="pt-PT" sz="1600" spc="-1" strike="noStrike">
              <a:solidFill>
                <a:srgbClr val="000000"/>
              </a:solidFill>
              <a:latin typeface="Calisto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Calisto MT"/>
              </a:rPr>
              <a:t>Third Outline Level</a:t>
            </a:r>
            <a:endParaRPr b="0" lang="pt-PT" sz="1400" spc="-1" strike="noStrike">
              <a:solidFill>
                <a:srgbClr val="000000"/>
              </a:solidFill>
              <a:latin typeface="Calisto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Calisto MT"/>
              </a:rPr>
              <a:t>Fourth Outline Level</a:t>
            </a:r>
            <a:endParaRPr b="0" lang="pt-PT" sz="1400" spc="-1" strike="noStrike">
              <a:solidFill>
                <a:srgbClr val="000000"/>
              </a:solidFill>
              <a:latin typeface="Calisto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sto MT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sto MT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sto MT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>
            <a:off x="799920" y="723600"/>
            <a:ext cx="10591920" cy="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2"/>
          <p:cNvSpPr/>
          <p:nvPr/>
        </p:nvSpPr>
        <p:spPr>
          <a:xfrm>
            <a:off x="799920" y="6142680"/>
            <a:ext cx="1059192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29" strike="noStrike" cap="all">
                <a:solidFill>
                  <a:srgbClr val="000000"/>
                </a:solidFill>
                <a:latin typeface="Univers Condensed"/>
              </a:rPr>
              <a:t>Click to edit </a:t>
            </a:r>
            <a:r>
              <a:rPr b="0" lang="en-US" sz="4000" spc="29" strike="noStrike" cap="all">
                <a:solidFill>
                  <a:srgbClr val="000000"/>
                </a:solidFill>
                <a:latin typeface="Univers Condensed"/>
              </a:rPr>
              <a:t>Master title </a:t>
            </a:r>
            <a:r>
              <a:rPr b="0" lang="en-US" sz="4000" spc="29" strike="noStrike" cap="all">
                <a:solidFill>
                  <a:srgbClr val="000000"/>
                </a:solidFill>
                <a:latin typeface="Univers Condensed"/>
              </a:rPr>
              <a:t>style</a:t>
            </a:r>
            <a:endParaRPr b="0" lang="pt-PT" sz="4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sto MT"/>
              </a:rPr>
              <a:t>Click to edit Master text styles</a:t>
            </a:r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sto MT"/>
              </a:rPr>
              <a:t>Second level</a:t>
            </a:r>
            <a:endParaRPr b="0" lang="pt-PT" sz="1800" spc="-1" strike="noStrike">
              <a:solidFill>
                <a:srgbClr val="000000"/>
              </a:solidFill>
              <a:latin typeface="Calisto MT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sto MT"/>
              </a:rPr>
              <a:t>Third level</a:t>
            </a:r>
            <a:endParaRPr b="0" lang="pt-PT" sz="1600" spc="-1" strike="noStrike">
              <a:solidFill>
                <a:srgbClr val="000000"/>
              </a:solidFill>
              <a:latin typeface="Calisto MT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sto MT"/>
              </a:rPr>
              <a:t>Fourth level</a:t>
            </a:r>
            <a:endParaRPr b="0" lang="pt-PT" sz="1400" spc="-1" strike="noStrike">
              <a:solidFill>
                <a:srgbClr val="000000"/>
              </a:solidFill>
              <a:latin typeface="Calisto MT"/>
            </a:endParaRPr>
          </a:p>
          <a:p>
            <a:pPr lvl="4" marL="20574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sto MT"/>
              </a:rPr>
              <a:t>Fifth level</a:t>
            </a:r>
            <a:endParaRPr b="0" lang="pt-PT" sz="14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247FCC7-1531-4B87-8D21-874525EAD157}" type="datetime1">
              <a:rPr b="0" lang="en-US" sz="1050" spc="-1" strike="noStrike">
                <a:solidFill>
                  <a:srgbClr val="000000"/>
                </a:solidFill>
                <a:latin typeface="Univers Condensed"/>
              </a:rPr>
              <a:t>04/29/2024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Univers Condensed"/>
              </a:rPr>
              <a:t>Sample Footer Text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CC1E3C6-3F62-43D3-8788-E90CBA566382}" type="slidenum">
              <a:rPr b="0" lang="en-US" sz="1800" spc="-1" strike="noStrike">
                <a:solidFill>
                  <a:srgbClr val="000000"/>
                </a:solidFill>
                <a:latin typeface="Calisto M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Extended_Kalman_filter" TargetMode="External"/><Relationship Id="rId2" Type="http://schemas.openxmlformats.org/officeDocument/2006/relationships/hyperlink" Target="https://www.youtube.com/watch?v=X30sEgIws0g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Picture 3" descr="Fundo de tecnologia de rede"/>
          <p:cNvPicPr/>
          <p:nvPr/>
        </p:nvPicPr>
        <p:blipFill>
          <a:blip r:embed="rId1"/>
          <a:srcRect l="0" t="0" r="0" b="343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 rot="10800000">
            <a:off x="-1440" y="990720"/>
            <a:ext cx="12188520" cy="47448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1176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3"/>
          <p:cNvSpPr/>
          <p:nvPr/>
        </p:nvSpPr>
        <p:spPr>
          <a:xfrm flipV="1">
            <a:off x="8115120" y="1780920"/>
            <a:ext cx="0" cy="3390840"/>
          </a:xfrm>
          <a:prstGeom prst="line">
            <a:avLst/>
          </a:prstGeom>
          <a:ln w="4428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Shape 4"/>
          <p:cNvSpPr txBox="1"/>
          <p:nvPr/>
        </p:nvSpPr>
        <p:spPr>
          <a:xfrm>
            <a:off x="1833480" y="990720"/>
            <a:ext cx="5618520" cy="484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pt-PT" sz="5400" spc="29" strike="noStrike" cap="all">
                <a:solidFill>
                  <a:srgbClr val="ffffff"/>
                </a:solidFill>
                <a:latin typeface="Univers Condensed"/>
              </a:rPr>
              <a:t>Sistemas Autónomos</a:t>
            </a:r>
            <a:endParaRPr b="0" lang="pt-PT" sz="54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97" name="TextShape 5"/>
          <p:cNvSpPr txBox="1"/>
          <p:nvPr/>
        </p:nvSpPr>
        <p:spPr>
          <a:xfrm>
            <a:off x="8712720" y="1447920"/>
            <a:ext cx="2368440" cy="4076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ffffff"/>
                </a:solidFill>
                <a:latin typeface="Calisto MT"/>
              </a:rPr>
              <a:t>Extended Kalman Filter  SLAM      Turtlebot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2"/>
          <p:cNvSpPr/>
          <p:nvPr/>
        </p:nvSpPr>
        <p:spPr>
          <a:xfrm>
            <a:off x="804600" y="722160"/>
            <a:ext cx="1638360" cy="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" name="Picture 12" descr="NCI Agency | NCI Agency explores autonomous robot technology to support  NATO operations"/>
          <p:cNvPicPr/>
          <p:nvPr/>
        </p:nvPicPr>
        <p:blipFill>
          <a:blip r:embed="rId1"/>
          <a:srcRect l="22765" t="0" r="21266" b="0"/>
          <a:stretch/>
        </p:blipFill>
        <p:spPr>
          <a:xfrm>
            <a:off x="6420600" y="0"/>
            <a:ext cx="5770800" cy="6857640"/>
          </a:xfrm>
          <a:prstGeom prst="rect">
            <a:avLst/>
          </a:prstGeom>
          <a:ln>
            <a:noFill/>
          </a:ln>
        </p:spPr>
      </p:pic>
      <p:sp>
        <p:nvSpPr>
          <p:cNvPr id="101" name="TextShape 3"/>
          <p:cNvSpPr txBox="1"/>
          <p:nvPr/>
        </p:nvSpPr>
        <p:spPr>
          <a:xfrm>
            <a:off x="704160" y="914400"/>
            <a:ext cx="5195520" cy="1316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2800" spc="29" strike="noStrike" cap="all">
                <a:solidFill>
                  <a:srgbClr val="000000"/>
                </a:solidFill>
                <a:latin typeface="Univers Condensed"/>
              </a:rPr>
              <a:t>SLAM: Simultaneous Localization and Mapping</a:t>
            </a:r>
            <a:endParaRPr b="0" lang="pt-PT" sz="2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704160" y="2231280"/>
            <a:ext cx="5195520" cy="39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285480">
              <a:lnSpc>
                <a:spcPct val="11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latin typeface="Calisto MT"/>
              </a:rPr>
              <a:t>Desenvolver um mapa do ambiente usando dados de sensores móveis em tempo real </a:t>
            </a:r>
            <a:endParaRPr b="0" lang="en-US" sz="1800" spc="-1" strike="noStrike">
              <a:latin typeface="Arial"/>
            </a:endParaRPr>
          </a:p>
          <a:p>
            <a:pPr marL="343080" indent="-285480">
              <a:lnSpc>
                <a:spcPct val="11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latin typeface="Calisto MT"/>
              </a:rPr>
              <a:t>Simultaneamente, determinar a posição da plataforma móvel de sensores no mapa em desenvolvimento utilizando marcadores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3" name="TextShape 5"/>
          <p:cNvSpPr txBox="1"/>
          <p:nvPr/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63EF6162-43A4-4A21-A83C-78BBBC0369EE}" type="datetime1">
              <a:rPr b="0" lang="en-US" sz="1050" spc="-1" strike="noStrike">
                <a:solidFill>
                  <a:srgbClr val="ffffff"/>
                </a:solidFill>
                <a:latin typeface="Univers Condensed"/>
              </a:rPr>
              <a:t>04/29/2024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04" name="TextShape 6"/>
          <p:cNvSpPr txBox="1"/>
          <p:nvPr/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050" spc="-1" strike="noStrike">
                <a:solidFill>
                  <a:srgbClr val="000000"/>
                </a:solidFill>
                <a:latin typeface="Univers Condensed"/>
              </a:rPr>
              <a:t>Sample Footer Text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05" name="TextShape 7"/>
          <p:cNvSpPr txBox="1"/>
          <p:nvPr/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  <a:spcAft>
                <a:spcPts val="601"/>
              </a:spcAft>
            </a:pPr>
            <a:fld id="{4A70C50C-1465-4704-B3D9-0A9397A31F16}" type="slidenum">
              <a:rPr b="0" lang="en-US" sz="1800" spc="-1" strike="noStrike">
                <a:solidFill>
                  <a:srgbClr val="ffffff"/>
                </a:solidFill>
                <a:latin typeface="Calisto MT"/>
              </a:rPr>
              <a:t>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841320" y="2567880"/>
            <a:ext cx="5824800" cy="64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br/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Line 2"/>
          <p:cNvSpPr/>
          <p:nvPr/>
        </p:nvSpPr>
        <p:spPr>
          <a:xfrm>
            <a:off x="4917600" y="722160"/>
            <a:ext cx="6476400" cy="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3"/>
          <p:cNvSpPr/>
          <p:nvPr/>
        </p:nvSpPr>
        <p:spPr>
          <a:xfrm>
            <a:off x="4917600" y="6134040"/>
            <a:ext cx="6476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0" name="Picture 2" descr="Robotics and autonomous systems - #ASUEngineering MS"/>
          <p:cNvPicPr/>
          <p:nvPr/>
        </p:nvPicPr>
        <p:blipFill>
          <a:blip r:embed="rId1"/>
          <a:srcRect l="32844" t="0" r="32739" b="0"/>
          <a:stretch/>
        </p:blipFill>
        <p:spPr>
          <a:xfrm>
            <a:off x="0" y="-18000"/>
            <a:ext cx="4205880" cy="6875640"/>
          </a:xfrm>
          <a:prstGeom prst="rect">
            <a:avLst/>
          </a:prstGeom>
          <a:ln>
            <a:noFill/>
          </a:ln>
        </p:spPr>
      </p:pic>
      <p:sp>
        <p:nvSpPr>
          <p:cNvPr id="111" name="TextShape 4"/>
          <p:cNvSpPr txBox="1"/>
          <p:nvPr/>
        </p:nvSpPr>
        <p:spPr>
          <a:xfrm>
            <a:off x="4866840" y="914400"/>
            <a:ext cx="6627600" cy="1307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>
              <a:lnSpc>
                <a:spcPct val="90000"/>
              </a:lnSpc>
            </a:pPr>
            <a:r>
              <a:rPr b="0" lang="en-US" sz="3100" spc="29" strike="noStrike" cap="all">
                <a:solidFill>
                  <a:srgbClr val="000000"/>
                </a:solidFill>
                <a:latin typeface="Univers Condensed"/>
              </a:rPr>
              <a:t>Definição do Problema de SLAM</a:t>
            </a:r>
            <a:br/>
            <a:endParaRPr b="0" lang="pt-PT" sz="31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4866840" y="2221920"/>
            <a:ext cx="6627600" cy="373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10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sto MT"/>
              </a:rPr>
              <a:t>Dados:</a:t>
            </a:r>
            <a:endParaRPr b="0" lang="en-US" sz="1800" spc="-1" strike="noStrike">
              <a:latin typeface="Arial"/>
            </a:endParaRPr>
          </a:p>
          <a:p>
            <a:pPr marL="343080" indent="-285480">
              <a:lnSpc>
                <a:spcPct val="11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sto MT"/>
              </a:rPr>
              <a:t>Os comandos enviados </a:t>
            </a:r>
            <a:endParaRPr b="0" lang="en-US" sz="1800" spc="-1" strike="noStrike">
              <a:latin typeface="Arial"/>
            </a:endParaRPr>
          </a:p>
          <a:p>
            <a:pPr marL="343080" indent="-285480">
              <a:lnSpc>
                <a:spcPct val="11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sto MT"/>
              </a:rPr>
              <a:t>Observações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sto MT"/>
              </a:rPr>
              <a:t>Desejado:</a:t>
            </a:r>
            <a:endParaRPr b="0" lang="en-US" sz="1800" spc="-1" strike="noStrike">
              <a:latin typeface="Arial"/>
            </a:endParaRPr>
          </a:p>
          <a:p>
            <a:pPr marL="343080" indent="-285480">
              <a:lnSpc>
                <a:spcPct val="11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sto MT"/>
              </a:rPr>
              <a:t>Mapa do ambiente </a:t>
            </a:r>
            <a:endParaRPr b="0" lang="en-US" sz="1800" spc="-1" strike="noStrike">
              <a:latin typeface="Arial"/>
            </a:endParaRPr>
          </a:p>
          <a:p>
            <a:pPr marL="343080" indent="-285480">
              <a:lnSpc>
                <a:spcPct val="11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sto MT"/>
              </a:rPr>
              <a:t>Caminho (ou posição atual) do veículo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3" name="TextShape 6"/>
          <p:cNvSpPr txBox="1"/>
          <p:nvPr/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BC972D98-2345-4A0B-844A-A340F1C1D73A}" type="datetime1">
              <a:rPr b="0" lang="en-US" sz="1050" spc="-1" strike="noStrike">
                <a:solidFill>
                  <a:srgbClr val="000000"/>
                </a:solidFill>
                <a:latin typeface="Univers Condensed"/>
              </a:rPr>
              <a:t>04/29/2024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14" name="TextShape 7"/>
          <p:cNvSpPr txBox="1"/>
          <p:nvPr/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050" spc="-1" strike="noStrike">
                <a:solidFill>
                  <a:srgbClr val="ffffff"/>
                </a:solidFill>
                <a:latin typeface="Univers Condensed"/>
              </a:rPr>
              <a:t>Sample Footer Text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15" name="TextShape 8"/>
          <p:cNvSpPr txBox="1"/>
          <p:nvPr/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  <a:spcAft>
                <a:spcPts val="601"/>
              </a:spcAft>
            </a:pPr>
            <a:fld id="{F58E89BA-47D9-4141-BA2D-896CBCF6D13E}" type="slidenum">
              <a:rPr b="0" lang="en-US" sz="1800" spc="-1" strike="noStrike">
                <a:solidFill>
                  <a:srgbClr val="000000"/>
                </a:solidFill>
                <a:latin typeface="Calisto MT"/>
              </a:rPr>
              <a:t>3</a:t>
            </a:fld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ine 1"/>
          <p:cNvSpPr/>
          <p:nvPr/>
        </p:nvSpPr>
        <p:spPr>
          <a:xfrm>
            <a:off x="799920" y="723600"/>
            <a:ext cx="10591920" cy="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2"/>
          <p:cNvSpPr/>
          <p:nvPr/>
        </p:nvSpPr>
        <p:spPr>
          <a:xfrm>
            <a:off x="799920" y="6142680"/>
            <a:ext cx="1059192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Shape 4"/>
          <p:cNvSpPr txBox="1"/>
          <p:nvPr/>
        </p:nvSpPr>
        <p:spPr>
          <a:xfrm>
            <a:off x="685800" y="898920"/>
            <a:ext cx="3075840" cy="3914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4000" spc="29" strike="noStrike" cap="all">
                <a:solidFill>
                  <a:srgbClr val="000000"/>
                </a:solidFill>
                <a:latin typeface="Univers Condensed"/>
              </a:rPr>
              <a:t>State Diagram</a:t>
            </a:r>
            <a:endParaRPr b="0" lang="pt-PT" sz="4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20" name="Line 5"/>
          <p:cNvSpPr/>
          <p:nvPr/>
        </p:nvSpPr>
        <p:spPr>
          <a:xfrm>
            <a:off x="799920" y="723600"/>
            <a:ext cx="1371600" cy="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1" name="Imagem 7" descr=""/>
          <p:cNvPicPr/>
          <p:nvPr/>
        </p:nvPicPr>
        <p:blipFill>
          <a:blip r:embed="rId1"/>
          <a:stretch/>
        </p:blipFill>
        <p:spPr>
          <a:xfrm>
            <a:off x="4038480" y="1415880"/>
            <a:ext cx="7353000" cy="4025520"/>
          </a:xfrm>
          <a:prstGeom prst="rect">
            <a:avLst/>
          </a:prstGeom>
          <a:ln>
            <a:noFill/>
          </a:ln>
        </p:spPr>
      </p:pic>
      <p:sp>
        <p:nvSpPr>
          <p:cNvPr id="122" name="TextShape 6"/>
          <p:cNvSpPr txBox="1"/>
          <p:nvPr/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050" spc="-1" strike="noStrike">
                <a:solidFill>
                  <a:srgbClr val="000000"/>
                </a:solidFill>
                <a:latin typeface="Univers Condensed"/>
              </a:rPr>
              <a:t>Sample Footer Text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23" name="TextShape 7"/>
          <p:cNvSpPr txBox="1"/>
          <p:nvPr/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2136AE14-9C3B-4F9F-B065-931536654DFD}" type="datetime1">
              <a:rPr b="0" lang="en-US" sz="1050" spc="-1" strike="noStrike">
                <a:solidFill>
                  <a:srgbClr val="000000"/>
                </a:solidFill>
                <a:latin typeface="Univers Condensed"/>
              </a:rPr>
              <a:t>04/29/2024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24" name="TextShape 8"/>
          <p:cNvSpPr txBox="1"/>
          <p:nvPr/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  <a:spcAft>
                <a:spcPts val="601"/>
              </a:spcAft>
            </a:pPr>
            <a:fld id="{082C29A4-B2DD-4293-A8E8-77FD4C2DBD5D}" type="slidenum">
              <a:rPr b="0" lang="en-US" sz="1800" spc="-1" strike="noStrike">
                <a:solidFill>
                  <a:srgbClr val="000000"/>
                </a:solidFill>
                <a:latin typeface="Calisto M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25" name="CustomShape 9"/>
          <p:cNvSpPr/>
          <p:nvPr/>
        </p:nvSpPr>
        <p:spPr>
          <a:xfrm>
            <a:off x="685800" y="2266200"/>
            <a:ext cx="60447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sto MT"/>
              </a:rPr>
              <a:t>m – map with 2D sensor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sto MT"/>
              </a:rPr>
              <a:t>u – system inputs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sto MT"/>
              </a:rPr>
              <a:t>z – observations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sto MT"/>
              </a:rPr>
              <a:t>x – system position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2"/>
          <p:cNvSpPr/>
          <p:nvPr/>
        </p:nvSpPr>
        <p:spPr>
          <a:xfrm>
            <a:off x="804600" y="722160"/>
            <a:ext cx="1638360" cy="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TextShape 3"/>
          <p:cNvSpPr txBox="1"/>
          <p:nvPr/>
        </p:nvSpPr>
        <p:spPr>
          <a:xfrm>
            <a:off x="704160" y="914400"/>
            <a:ext cx="5195520" cy="1316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4000" spc="29" strike="noStrike" cap="all">
                <a:solidFill>
                  <a:srgbClr val="000000"/>
                </a:solidFill>
                <a:latin typeface="Univers Condensed"/>
              </a:rPr>
              <a:t>Application of the EKF to SLAM</a:t>
            </a:r>
            <a:endParaRPr b="0" lang="pt-PT" sz="4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704160" y="2231280"/>
            <a:ext cx="5195520" cy="39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85840" indent="-228240">
              <a:lnSpc>
                <a:spcPct val="11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sto MT"/>
              </a:rPr>
              <a:t>Estimar a posição do sistema e as localizações dos marcadores no ambiente</a:t>
            </a:r>
            <a:endParaRPr b="0" lang="en-US" sz="1800" spc="-1" strike="noStrike">
              <a:latin typeface="Arial"/>
            </a:endParaRPr>
          </a:p>
          <a:p>
            <a:pPr marL="285840" indent="-228240">
              <a:lnSpc>
                <a:spcPct val="11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sto MT"/>
              </a:rPr>
              <a:t>Espaço de estados (2D) é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0" name="TextShape 5"/>
          <p:cNvSpPr txBox="1"/>
          <p:nvPr/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CFBF1266-0F7F-48B4-A880-53ACBFBCBC77}" type="datetime1">
              <a:rPr b="0" lang="en-US" sz="1050" spc="-1" strike="noStrike">
                <a:solidFill>
                  <a:srgbClr val="000000"/>
                </a:solidFill>
                <a:latin typeface="Univers Condensed"/>
              </a:rPr>
              <a:t>04/29/2024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31" name="TextShape 6"/>
          <p:cNvSpPr txBox="1"/>
          <p:nvPr/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050" spc="-1" strike="noStrike">
                <a:solidFill>
                  <a:srgbClr val="000000"/>
                </a:solidFill>
                <a:latin typeface="Univers Condensed"/>
              </a:rPr>
              <a:t>Sample Footer Text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32" name="TextShape 7"/>
          <p:cNvSpPr txBox="1"/>
          <p:nvPr/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  <a:spcAft>
                <a:spcPts val="601"/>
              </a:spcAft>
            </a:pPr>
            <a:fld id="{BB6E466F-91AA-4AD0-99F5-D464CACB21A0}" type="slidenum">
              <a:rPr b="0" lang="en-US" sz="1800" spc="-1" strike="noStrike">
                <a:solidFill>
                  <a:srgbClr val="000000"/>
                </a:solidFill>
                <a:latin typeface="Calisto M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pic>
        <p:nvPicPr>
          <p:cNvPr id="133" name="Picture 2" descr="ROS-Instinct: A new reactive planner for the Robot Operating System (ROS) -  Rob Wortham"/>
          <p:cNvPicPr/>
          <p:nvPr/>
        </p:nvPicPr>
        <p:blipFill>
          <a:blip r:embed="rId1"/>
          <a:srcRect l="6811" t="0" r="41665" b="0"/>
          <a:stretch/>
        </p:blipFill>
        <p:spPr>
          <a:xfrm>
            <a:off x="6420600" y="731520"/>
            <a:ext cx="5055480" cy="542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2"/>
          <p:cNvSpPr/>
          <p:nvPr/>
        </p:nvSpPr>
        <p:spPr>
          <a:xfrm>
            <a:off x="4917600" y="722160"/>
            <a:ext cx="6476400" cy="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3"/>
          <p:cNvSpPr/>
          <p:nvPr/>
        </p:nvSpPr>
        <p:spPr>
          <a:xfrm>
            <a:off x="4917600" y="6134040"/>
            <a:ext cx="6476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Picture 2" descr="ROS 2 – The future platform for autonomous systems"/>
          <p:cNvPicPr/>
          <p:nvPr/>
        </p:nvPicPr>
        <p:blipFill>
          <a:blip r:embed="rId1"/>
          <a:srcRect l="34164" t="0" r="25158" b="0"/>
          <a:stretch/>
        </p:blipFill>
        <p:spPr>
          <a:xfrm>
            <a:off x="0" y="-18000"/>
            <a:ext cx="4205880" cy="6875640"/>
          </a:xfrm>
          <a:prstGeom prst="rect">
            <a:avLst/>
          </a:prstGeom>
          <a:ln>
            <a:noFill/>
          </a:ln>
        </p:spPr>
      </p:pic>
      <p:sp>
        <p:nvSpPr>
          <p:cNvPr id="138" name="TextShape 4"/>
          <p:cNvSpPr txBox="1"/>
          <p:nvPr/>
        </p:nvSpPr>
        <p:spPr>
          <a:xfrm>
            <a:off x="4866840" y="914400"/>
            <a:ext cx="6627600" cy="1307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pt-PT" sz="4000" spc="29" strike="noStrike" cap="all">
                <a:solidFill>
                  <a:srgbClr val="000000"/>
                </a:solidFill>
                <a:latin typeface="Univers Condensed"/>
              </a:rPr>
              <a:t>EKF SLAM: State Representation</a:t>
            </a:r>
            <a:endParaRPr b="0" lang="pt-PT" sz="4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39" name="TextShape 5"/>
          <p:cNvSpPr txBox="1"/>
          <p:nvPr/>
        </p:nvSpPr>
        <p:spPr>
          <a:xfrm>
            <a:off x="4866840" y="2221920"/>
            <a:ext cx="6627600" cy="3739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sto MT"/>
              </a:rPr>
              <a:t>Mapa com n marcadores: (3+2n) - Matriz Gaussiana de dimensão</a:t>
            </a:r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40" name="TextShape 6"/>
          <p:cNvSpPr txBox="1"/>
          <p:nvPr/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88668A02-8C14-4AB4-B2D0-366C897E5FF4}" type="datetime1">
              <a:rPr b="0" lang="en-US" sz="1050" spc="-1" strike="noStrike">
                <a:solidFill>
                  <a:srgbClr val="000000"/>
                </a:solidFill>
                <a:latin typeface="Univers Condensed"/>
              </a:rPr>
              <a:t>04/29/2024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41" name="TextShape 7"/>
          <p:cNvSpPr txBox="1"/>
          <p:nvPr/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050" spc="-1" strike="noStrike">
                <a:solidFill>
                  <a:srgbClr val="ffffff"/>
                </a:solidFill>
                <a:latin typeface="Univers Condensed"/>
              </a:rPr>
              <a:t>Sample Footer Text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42" name="TextShape 8"/>
          <p:cNvSpPr txBox="1"/>
          <p:nvPr/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  <a:spcAft>
                <a:spcPts val="601"/>
              </a:spcAft>
            </a:pPr>
            <a:fld id="{BA9DCC8E-FF5E-47CF-A412-40668582D010}" type="slidenum">
              <a:rPr b="0" lang="en-US" sz="1800" spc="-1" strike="noStrike">
                <a:solidFill>
                  <a:srgbClr val="000000"/>
                </a:solidFill>
                <a:latin typeface="Calisto M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2"/>
          <p:cNvSpPr/>
          <p:nvPr/>
        </p:nvSpPr>
        <p:spPr>
          <a:xfrm>
            <a:off x="804600" y="722160"/>
            <a:ext cx="1638360" cy="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5" name="Picture 2" descr="Safe Robotics Area Protection (SRAP) Safety System | Cutting Tool  Engineering"/>
          <p:cNvPicPr/>
          <p:nvPr/>
        </p:nvPicPr>
        <p:blipFill>
          <a:blip r:embed="rId1"/>
          <a:srcRect l="21837" t="0" r="10961" b="0"/>
          <a:stretch/>
        </p:blipFill>
        <p:spPr>
          <a:xfrm>
            <a:off x="7583400" y="0"/>
            <a:ext cx="4608360" cy="6857640"/>
          </a:xfrm>
          <a:prstGeom prst="rect">
            <a:avLst/>
          </a:prstGeom>
          <a:ln>
            <a:noFill/>
          </a:ln>
        </p:spPr>
      </p:pic>
      <p:sp>
        <p:nvSpPr>
          <p:cNvPr id="146" name="TextShape 3"/>
          <p:cNvSpPr txBox="1"/>
          <p:nvPr/>
        </p:nvSpPr>
        <p:spPr>
          <a:xfrm>
            <a:off x="704160" y="914400"/>
            <a:ext cx="6239160" cy="1307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pt-PT" sz="4000" spc="29" strike="noStrike" cap="all">
                <a:solidFill>
                  <a:srgbClr val="000000"/>
                </a:solidFill>
                <a:latin typeface="Univers Condensed"/>
              </a:rPr>
              <a:t>EKF SLAM: Filter Cycle</a:t>
            </a:r>
            <a:endParaRPr b="0" lang="pt-PT" sz="4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704160" y="2221920"/>
            <a:ext cx="6239160" cy="3940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b="0" lang="pt-PT" sz="2000" spc="-1" strike="noStrike">
                <a:solidFill>
                  <a:srgbClr val="000000"/>
                </a:solidFill>
                <a:latin typeface="Calisto MT"/>
              </a:rPr>
              <a:t>Previsão de estado</a:t>
            </a:r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b="0" lang="pt-PT" sz="2000" spc="-1" strike="noStrike">
                <a:solidFill>
                  <a:srgbClr val="000000"/>
                </a:solidFill>
                <a:latin typeface="Calisto MT"/>
              </a:rPr>
              <a:t>Previsão das medidas </a:t>
            </a:r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b="0" lang="pt-PT" sz="2000" spc="-1" strike="noStrike">
                <a:solidFill>
                  <a:srgbClr val="000000"/>
                </a:solidFill>
                <a:latin typeface="Calisto MT"/>
              </a:rPr>
              <a:t>Medição</a:t>
            </a:r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b="0" lang="pt-PT" sz="2000" spc="-1" strike="noStrike">
                <a:solidFill>
                  <a:srgbClr val="000000"/>
                </a:solidFill>
                <a:latin typeface="Calisto MT"/>
              </a:rPr>
              <a:t>Comparação de dados</a:t>
            </a:r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b="0" lang="pt-PT" sz="2000" spc="-1" strike="noStrike">
                <a:solidFill>
                  <a:srgbClr val="000000"/>
                </a:solidFill>
                <a:latin typeface="Calisto MT"/>
              </a:rPr>
              <a:t>Atualização</a:t>
            </a:r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F560602D-FD41-4961-A968-C62A7014AC92}" type="datetime1">
              <a:rPr b="0" lang="en-US" sz="1050" spc="-1" strike="noStrike">
                <a:solidFill>
                  <a:srgbClr val="ffffff"/>
                </a:solidFill>
                <a:latin typeface="Univers Condensed"/>
              </a:rPr>
              <a:t>04/29/2024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49" name="TextShape 6"/>
          <p:cNvSpPr txBox="1"/>
          <p:nvPr/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050" spc="-1" strike="noStrike">
                <a:solidFill>
                  <a:srgbClr val="000000"/>
                </a:solidFill>
                <a:latin typeface="Univers Condensed"/>
              </a:rPr>
              <a:t>Sample Footer Text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50" name="TextShape 7"/>
          <p:cNvSpPr txBox="1"/>
          <p:nvPr/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  <a:spcAft>
                <a:spcPts val="601"/>
              </a:spcAft>
            </a:pPr>
            <a:fld id="{EDF727F8-44AC-4777-87ED-1C69D1F37E58}" type="slidenum">
              <a:rPr b="0" lang="en-US" sz="1800" spc="-1" strike="noStrike">
                <a:solidFill>
                  <a:srgbClr val="ffffff"/>
                </a:solidFill>
                <a:latin typeface="Calisto M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pt-PT" sz="4000" spc="29" strike="noStrike" cap="all">
                <a:solidFill>
                  <a:srgbClr val="000000"/>
                </a:solidFill>
                <a:latin typeface="Univers Condensed"/>
              </a:rPr>
              <a:t>Calendar</a:t>
            </a:r>
            <a:endParaRPr b="0" lang="pt-PT" sz="4000" spc="-1" strike="noStrike">
              <a:solidFill>
                <a:srgbClr val="000000"/>
              </a:solidFill>
              <a:latin typeface="Calisto MT"/>
            </a:endParaRPr>
          </a:p>
        </p:txBody>
      </p:sp>
      <p:graphicFrame>
        <p:nvGraphicFramePr>
          <p:cNvPr id="152" name="Table 2"/>
          <p:cNvGraphicFramePr/>
          <p:nvPr/>
        </p:nvGraphicFramePr>
        <p:xfrm>
          <a:off x="700200" y="2292480"/>
          <a:ext cx="10691280" cy="2966400"/>
        </p:xfrm>
        <a:graphic>
          <a:graphicData uri="http://schemas.openxmlformats.org/drawingml/2006/table">
            <a:tbl>
              <a:tblPr/>
              <a:tblGrid>
                <a:gridCol w="5345640"/>
                <a:gridCol w="534564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800" spc="-1" strike="noStrike">
                          <a:solidFill>
                            <a:srgbClr val="ffffff"/>
                          </a:solidFill>
                          <a:latin typeface="Calisto MT"/>
                        </a:rPr>
                        <a:t>Semanas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34b6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800" spc="-1" strike="noStrike">
                          <a:solidFill>
                            <a:srgbClr val="ffffff"/>
                          </a:solidFill>
                          <a:latin typeface="Calisto MT"/>
                        </a:rPr>
                        <a:t>Projeção de trabalho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34b6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sto MT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cf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sto MT"/>
                        </a:rPr>
                        <a:t>Adquirir o rosbag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cfd3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sto MT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8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sto MT"/>
                        </a:rPr>
                        <a:t>Pesquisa e interpretação do problema assim como a sua solução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8ea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sto MT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cf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sto MT"/>
                        </a:rPr>
                        <a:t>Inicialização da aplicação do EKF em código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cfd3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sto MT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8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sto MT"/>
                        </a:rPr>
                        <a:t>Finalização de código e correção de erros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8ea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sto MT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cf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sto MT"/>
                        </a:rPr>
                        <a:t>Aplicação do EKF ao turtle bot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cfd3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sto MT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8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sto MT"/>
                        </a:rPr>
                        <a:t>Correção de erros e debug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8ea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sto MT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cf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sto MT"/>
                        </a:rPr>
                        <a:t>Elaboração e entrega de relatório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cfd3"/>
                    </a:solidFill>
                  </a:tcPr>
                </a:tc>
              </a:tr>
            </a:tbl>
          </a:graphicData>
        </a:graphic>
      </p:graphicFrame>
      <p:sp>
        <p:nvSpPr>
          <p:cNvPr id="153" name="TextShape 3"/>
          <p:cNvSpPr txBox="1"/>
          <p:nvPr/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C79A8B6-88CA-47EF-BB48-43A7ABCD2F2E}" type="datetime1">
              <a:rPr b="0" lang="en-US" sz="1050" spc="-1" strike="noStrike">
                <a:solidFill>
                  <a:srgbClr val="000000"/>
                </a:solidFill>
                <a:latin typeface="Univers Condensed"/>
              </a:rPr>
              <a:t>04/29/2024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54" name="TextShape 4"/>
          <p:cNvSpPr txBox="1"/>
          <p:nvPr/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Univers Condensed"/>
              </a:rPr>
              <a:t>Sample Footer Text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55" name="TextShape 5"/>
          <p:cNvSpPr txBox="1"/>
          <p:nvPr/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A841C6F-8540-4C94-88F2-F7CB19756933}" type="slidenum">
              <a:rPr b="0" lang="en-US" sz="1800" spc="-1" strike="noStrike">
                <a:solidFill>
                  <a:srgbClr val="000000"/>
                </a:solidFill>
                <a:latin typeface="Calisto M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pt-PT" sz="4000" spc="29" strike="noStrike" cap="all">
                <a:solidFill>
                  <a:srgbClr val="000000"/>
                </a:solidFill>
                <a:latin typeface="Univers Condensed"/>
              </a:rPr>
              <a:t>Referencias </a:t>
            </a:r>
            <a:endParaRPr b="0" lang="pt-PT" sz="4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700560" y="2293200"/>
            <a:ext cx="10690920" cy="3635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000" spc="-1" strike="noStrike" u="sng">
                <a:solidFill>
                  <a:srgbClr val="778ba2"/>
                </a:solidFill>
                <a:uFillTx/>
                <a:latin typeface="Calisto MT"/>
                <a:hlinkClick r:id="rId1"/>
              </a:rPr>
              <a:t>https://en.wikipedia.org/wiki/Extended_Kalman_filter</a:t>
            </a:r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000" spc="-1" strike="noStrike" u="sng">
                <a:solidFill>
                  <a:srgbClr val="778ba2"/>
                </a:solidFill>
                <a:uFillTx/>
                <a:latin typeface="Calisto MT"/>
                <a:hlinkClick r:id="rId2"/>
              </a:rPr>
              <a:t>https://www.youtube.com/watch?v=X30sEgIws0g</a:t>
            </a:r>
            <a:endParaRPr b="0" lang="pt-PT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04C70C7-D38F-4C78-AC85-659B88E4B077}" type="datetime1">
              <a:rPr b="0" lang="en-US" sz="1050" spc="-1" strike="noStrike">
                <a:solidFill>
                  <a:srgbClr val="000000"/>
                </a:solidFill>
                <a:latin typeface="Univers Condensed"/>
              </a:rPr>
              <a:t>04/29/2024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Univers Condensed"/>
              </a:rPr>
              <a:t>Sample Footer Text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60" name="TextShape 5"/>
          <p:cNvSpPr txBox="1"/>
          <p:nvPr/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07979F4-8934-43BC-BEE1-DCE614F93061}" type="slidenum">
              <a:rPr b="0" lang="en-US" sz="1800" spc="-1" strike="noStrike">
                <a:solidFill>
                  <a:srgbClr val="000000"/>
                </a:solidFill>
                <a:latin typeface="Calisto M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LibreOffice/6.4.7.2$Linux_X86_64 LibreOffice_project/40$Build-2</Application>
  <Words>325</Words>
  <Paragraphs>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2024-04-26T07:59:13Z</dcterms:created>
  <dc:creator>ANTÓNIO MIGUEL DA COSTA BELCHIOR QUENDERA</dc:creator>
  <dc:description/>
  <dc:language>en-US</dc:language>
  <cp:lastModifiedBy/>
  <dcterms:modified xsi:type="dcterms:W3CDTF">2024-04-29T14:35:39Z</dcterms:modified>
  <cp:revision>2</cp:revision>
  <dc:subject/>
  <dc:title>Sistemas Autónomos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Ecrã Panorâmico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