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25591052025266"/>
          <c:y val="0.0974938202735968"/>
          <c:w val="0.613441666638632"/>
          <c:h val="0.71365732329564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3180440"/>
        <c:axId val="2143181848"/>
      </c:barChart>
      <c:catAx>
        <c:axId val="2143180440"/>
        <c:scaling>
          <c:orientation val="minMax"/>
        </c:scaling>
        <c:delete val="0"/>
        <c:axPos val="l"/>
        <c:majorTickMark val="out"/>
        <c:minorTickMark val="none"/>
        <c:tickLblPos val="nextTo"/>
        <c:crossAx val="2143181848"/>
        <c:crosses val="autoZero"/>
        <c:auto val="1"/>
        <c:lblAlgn val="ctr"/>
        <c:lblOffset val="100"/>
        <c:noMultiLvlLbl val="0"/>
      </c:catAx>
      <c:valAx>
        <c:axId val="214318184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1431804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37377.0</c:v>
                </c:pt>
                <c:pt idx="1">
                  <c:v>37408.0</c:v>
                </c:pt>
                <c:pt idx="2">
                  <c:v>37438.0</c:v>
                </c:pt>
                <c:pt idx="3">
                  <c:v>37469.0</c:v>
                </c:pt>
                <c:pt idx="4">
                  <c:v>37500.0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37377.0</c:v>
                </c:pt>
                <c:pt idx="1">
                  <c:v>37408.0</c:v>
                </c:pt>
                <c:pt idx="2">
                  <c:v>37438.0</c:v>
                </c:pt>
                <c:pt idx="3">
                  <c:v>37469.0</c:v>
                </c:pt>
                <c:pt idx="4">
                  <c:v>37500.0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7379000"/>
        <c:axId val="-2147380120"/>
      </c:areaChart>
      <c:dateAx>
        <c:axId val="-2147379000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crossAx val="-2147380120"/>
        <c:crosses val="autoZero"/>
        <c:auto val="1"/>
        <c:lblOffset val="100"/>
        <c:baseTimeUnit val="months"/>
      </c:dateAx>
      <c:valAx>
        <c:axId val="-21473801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7379000"/>
        <c:crosses val="autoZero"/>
        <c:crossBetween val="midCat"/>
      </c:valAx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/>
      </c:of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D8ED49-F85E-FA4C-BE30-A800B6823D6D}" type="doc">
      <dgm:prSet loTypeId="urn:microsoft.com/office/officeart/2005/8/layout/hProcess3" loCatId="" qsTypeId="urn:microsoft.com/office/officeart/2005/8/quickstyle/simple4" qsCatId="simple" csTypeId="urn:microsoft.com/office/officeart/2005/8/colors/accent1_2" csCatId="accent1" phldr="1"/>
      <dgm:spPr/>
    </dgm:pt>
    <dgm:pt modelId="{41D14606-946D-E94B-83D6-BE2B7BE05CF3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1AD46C1-D69E-9647-B0A1-0875196A5045}" type="parTrans" cxnId="{F0CFC94B-81B7-DB4C-966C-D025A8BF240C}">
      <dgm:prSet/>
      <dgm:spPr/>
      <dgm:t>
        <a:bodyPr/>
        <a:lstStyle/>
        <a:p>
          <a:endParaRPr lang="en-US"/>
        </a:p>
      </dgm:t>
    </dgm:pt>
    <dgm:pt modelId="{D6F9099B-669E-9849-988A-E1137EB56A63}" type="sibTrans" cxnId="{F0CFC94B-81B7-DB4C-966C-D025A8BF240C}">
      <dgm:prSet/>
      <dgm:spPr/>
      <dgm:t>
        <a:bodyPr/>
        <a:lstStyle/>
        <a:p>
          <a:endParaRPr lang="en-US"/>
        </a:p>
      </dgm:t>
    </dgm:pt>
    <dgm:pt modelId="{B1F96C9E-3CBA-8542-8EF9-6BEA44CF2B21}" type="pres">
      <dgm:prSet presAssocID="{FAD8ED49-F85E-FA4C-BE30-A800B6823D6D}" presName="Name0" presStyleCnt="0">
        <dgm:presLayoutVars>
          <dgm:dir/>
          <dgm:animLvl val="lvl"/>
          <dgm:resizeHandles val="exact"/>
        </dgm:presLayoutVars>
      </dgm:prSet>
      <dgm:spPr/>
    </dgm:pt>
    <dgm:pt modelId="{B5658156-B7AE-AA48-88B3-FA4E5AD4D154}" type="pres">
      <dgm:prSet presAssocID="{FAD8ED49-F85E-FA4C-BE30-A800B6823D6D}" presName="dummy" presStyleCnt="0"/>
      <dgm:spPr/>
    </dgm:pt>
    <dgm:pt modelId="{73FB245D-3CC4-5C47-942A-FD2B52E5805C}" type="pres">
      <dgm:prSet presAssocID="{FAD8ED49-F85E-FA4C-BE30-A800B6823D6D}" presName="linH" presStyleCnt="0"/>
      <dgm:spPr/>
    </dgm:pt>
    <dgm:pt modelId="{7D7D2E0A-E6EF-1B49-841E-824D63652141}" type="pres">
      <dgm:prSet presAssocID="{FAD8ED49-F85E-FA4C-BE30-A800B6823D6D}" presName="padding1" presStyleCnt="0"/>
      <dgm:spPr/>
    </dgm:pt>
    <dgm:pt modelId="{0302E1D8-2579-8848-9CCD-E94D46D95F86}" type="pres">
      <dgm:prSet presAssocID="{41D14606-946D-E94B-83D6-BE2B7BE05CF3}" presName="linV" presStyleCnt="0"/>
      <dgm:spPr/>
    </dgm:pt>
    <dgm:pt modelId="{6CE75974-C119-654A-BDDE-3DEFDB4AF47E}" type="pres">
      <dgm:prSet presAssocID="{41D14606-946D-E94B-83D6-BE2B7BE05CF3}" presName="spVertical1" presStyleCnt="0"/>
      <dgm:spPr/>
    </dgm:pt>
    <dgm:pt modelId="{51F9F348-55AE-F346-8E5E-8570E32327E2}" type="pres">
      <dgm:prSet presAssocID="{41D14606-946D-E94B-83D6-BE2B7BE05CF3}" presName="parTx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D5C26E-4C88-1140-ACF3-A48187444D68}" type="pres">
      <dgm:prSet presAssocID="{41D14606-946D-E94B-83D6-BE2B7BE05CF3}" presName="spVertical2" presStyleCnt="0"/>
      <dgm:spPr/>
    </dgm:pt>
    <dgm:pt modelId="{417B5F20-3199-0643-9ACC-AD444B629D34}" type="pres">
      <dgm:prSet presAssocID="{41D14606-946D-E94B-83D6-BE2B7BE05CF3}" presName="spVertical3" presStyleCnt="0"/>
      <dgm:spPr/>
    </dgm:pt>
    <dgm:pt modelId="{A1AEB7DE-EEFC-0446-90FD-E0EF10129DB7}" type="pres">
      <dgm:prSet presAssocID="{FAD8ED49-F85E-FA4C-BE30-A800B6823D6D}" presName="padding2" presStyleCnt="0"/>
      <dgm:spPr/>
    </dgm:pt>
    <dgm:pt modelId="{CFBB6EE7-EB1A-A54B-B123-FF2438D53252}" type="pres">
      <dgm:prSet presAssocID="{FAD8ED49-F85E-FA4C-BE30-A800B6823D6D}" presName="negArrow" presStyleCnt="0"/>
      <dgm:spPr/>
    </dgm:pt>
    <dgm:pt modelId="{47B599CE-6011-6C42-A692-ED4742EDF06D}" type="pres">
      <dgm:prSet presAssocID="{FAD8ED49-F85E-FA4C-BE30-A800B6823D6D}" presName="backgroundArrow" presStyleLbl="node1" presStyleIdx="0" presStyleCnt="1" custLinFactNeighborX="70089" custLinFactNeighborY="61480"/>
      <dgm:spPr/>
    </dgm:pt>
  </dgm:ptLst>
  <dgm:cxnLst>
    <dgm:cxn modelId="{182AD767-4BD7-4449-BE07-4A7A26AA4A36}" type="presOf" srcId="{41D14606-946D-E94B-83D6-BE2B7BE05CF3}" destId="{51F9F348-55AE-F346-8E5E-8570E32327E2}" srcOrd="0" destOrd="0" presId="urn:microsoft.com/office/officeart/2005/8/layout/hProcess3"/>
    <dgm:cxn modelId="{F0CFC94B-81B7-DB4C-966C-D025A8BF240C}" srcId="{FAD8ED49-F85E-FA4C-BE30-A800B6823D6D}" destId="{41D14606-946D-E94B-83D6-BE2B7BE05CF3}" srcOrd="0" destOrd="0" parTransId="{31AD46C1-D69E-9647-B0A1-0875196A5045}" sibTransId="{D6F9099B-669E-9849-988A-E1137EB56A63}"/>
    <dgm:cxn modelId="{23BC20F0-111C-4941-8536-7C9C83F4761A}" type="presOf" srcId="{FAD8ED49-F85E-FA4C-BE30-A800B6823D6D}" destId="{B1F96C9E-3CBA-8542-8EF9-6BEA44CF2B21}" srcOrd="0" destOrd="0" presId="urn:microsoft.com/office/officeart/2005/8/layout/hProcess3"/>
    <dgm:cxn modelId="{31340427-F928-904C-8038-0F4E7692F8D7}" type="presParOf" srcId="{B1F96C9E-3CBA-8542-8EF9-6BEA44CF2B21}" destId="{B5658156-B7AE-AA48-88B3-FA4E5AD4D154}" srcOrd="0" destOrd="0" presId="urn:microsoft.com/office/officeart/2005/8/layout/hProcess3"/>
    <dgm:cxn modelId="{25AD580A-86D2-5342-9F29-E172EF9ECAB1}" type="presParOf" srcId="{B1F96C9E-3CBA-8542-8EF9-6BEA44CF2B21}" destId="{73FB245D-3CC4-5C47-942A-FD2B52E5805C}" srcOrd="1" destOrd="0" presId="urn:microsoft.com/office/officeart/2005/8/layout/hProcess3"/>
    <dgm:cxn modelId="{D622AA01-5E23-9C43-B2B0-88E337B0375D}" type="presParOf" srcId="{73FB245D-3CC4-5C47-942A-FD2B52E5805C}" destId="{7D7D2E0A-E6EF-1B49-841E-824D63652141}" srcOrd="0" destOrd="0" presId="urn:microsoft.com/office/officeart/2005/8/layout/hProcess3"/>
    <dgm:cxn modelId="{38BAD27B-80D5-9148-B850-BBE76793FF33}" type="presParOf" srcId="{73FB245D-3CC4-5C47-942A-FD2B52E5805C}" destId="{0302E1D8-2579-8848-9CCD-E94D46D95F86}" srcOrd="1" destOrd="0" presId="urn:microsoft.com/office/officeart/2005/8/layout/hProcess3"/>
    <dgm:cxn modelId="{0E5E1FD6-7BA2-E042-BC74-CA2D281EF9BF}" type="presParOf" srcId="{0302E1D8-2579-8848-9CCD-E94D46D95F86}" destId="{6CE75974-C119-654A-BDDE-3DEFDB4AF47E}" srcOrd="0" destOrd="0" presId="urn:microsoft.com/office/officeart/2005/8/layout/hProcess3"/>
    <dgm:cxn modelId="{33F80F82-12EE-9347-BF3F-9EFEF656845F}" type="presParOf" srcId="{0302E1D8-2579-8848-9CCD-E94D46D95F86}" destId="{51F9F348-55AE-F346-8E5E-8570E32327E2}" srcOrd="1" destOrd="0" presId="urn:microsoft.com/office/officeart/2005/8/layout/hProcess3"/>
    <dgm:cxn modelId="{AE353DB3-BC11-C242-998A-8E42EB2E178F}" type="presParOf" srcId="{0302E1D8-2579-8848-9CCD-E94D46D95F86}" destId="{F3D5C26E-4C88-1140-ACF3-A48187444D68}" srcOrd="2" destOrd="0" presId="urn:microsoft.com/office/officeart/2005/8/layout/hProcess3"/>
    <dgm:cxn modelId="{310B6535-20EC-E14B-8EC0-A561C3642059}" type="presParOf" srcId="{0302E1D8-2579-8848-9CCD-E94D46D95F86}" destId="{417B5F20-3199-0643-9ACC-AD444B629D34}" srcOrd="3" destOrd="0" presId="urn:microsoft.com/office/officeart/2005/8/layout/hProcess3"/>
    <dgm:cxn modelId="{B9FE0A37-7D1D-9344-8D28-42C7F476DE35}" type="presParOf" srcId="{73FB245D-3CC4-5C47-942A-FD2B52E5805C}" destId="{A1AEB7DE-EEFC-0446-90FD-E0EF10129DB7}" srcOrd="2" destOrd="0" presId="urn:microsoft.com/office/officeart/2005/8/layout/hProcess3"/>
    <dgm:cxn modelId="{426164E1-F78D-7046-91E1-AB40A17B5394}" type="presParOf" srcId="{73FB245D-3CC4-5C47-942A-FD2B52E5805C}" destId="{CFBB6EE7-EB1A-A54B-B123-FF2438D53252}" srcOrd="3" destOrd="0" presId="urn:microsoft.com/office/officeart/2005/8/layout/hProcess3"/>
    <dgm:cxn modelId="{23DC66F5-3913-B943-BFEF-6A4233171139}" type="presParOf" srcId="{73FB245D-3CC4-5C47-942A-FD2B52E5805C}" destId="{47B599CE-6011-6C42-A692-ED4742EDF06D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599CE-6011-6C42-A692-ED4742EDF06D}">
      <dsp:nvSpPr>
        <dsp:cNvPr id="0" name=""/>
        <dsp:cNvSpPr/>
      </dsp:nvSpPr>
      <dsp:spPr>
        <a:xfrm>
          <a:off x="0" y="47007"/>
          <a:ext cx="1627381" cy="1224000"/>
        </a:xfrm>
        <a:prstGeom prst="right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innerShdw blurRad="50800" dist="25400" dir="10800000">
            <a:srgbClr val="80808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F9F348-55AE-F346-8E5E-8570E32327E2}">
      <dsp:nvSpPr>
        <dsp:cNvPr id="0" name=""/>
        <dsp:cNvSpPr/>
      </dsp:nvSpPr>
      <dsp:spPr>
        <a:xfrm>
          <a:off x="131271" y="329504"/>
          <a:ext cx="1333371" cy="61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2720" rIns="0" bIns="17272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 </a:t>
          </a:r>
          <a:endParaRPr lang="en-US" sz="1700" kern="1200" dirty="0"/>
        </a:p>
      </dsp:txBody>
      <dsp:txXfrm>
        <a:off x="131271" y="329504"/>
        <a:ext cx="1333371" cy="61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9BDF1-43FB-5143-97D9-AE562D4DB8ED}" type="datetimeFigureOut">
              <a:rPr lang="en-US" smtClean="0"/>
              <a:t>11/06/15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FF29E-0540-0542-90A3-3941B4519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87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 </a:t>
            </a:r>
            <a:r>
              <a:rPr lang="en-US" dirty="0" err="1" smtClean="0"/>
              <a:t>zo</a:t>
            </a:r>
            <a:r>
              <a:rPr lang="en-US" dirty="0" smtClean="0"/>
              <a:t> </a:t>
            </a:r>
            <a:r>
              <a:rPr lang="en-US" dirty="0" err="1" smtClean="0"/>
              <a:t>ziet</a:t>
            </a:r>
            <a:r>
              <a:rPr lang="en-US" dirty="0" smtClean="0"/>
              <a:t> de data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FF29E-0540-0542-90A3-3941B45190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17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Volgens</a:t>
            </a:r>
            <a:r>
              <a:rPr lang="en-US" dirty="0" smtClean="0"/>
              <a:t> http://</a:t>
            </a:r>
            <a:r>
              <a:rPr lang="en-US" dirty="0" err="1" smtClean="0"/>
              <a:t>opendefinition.org</a:t>
            </a:r>
            <a:r>
              <a:rPr lang="en-US" dirty="0" smtClean="0"/>
              <a:t>/od/ </a:t>
            </a:r>
            <a:r>
              <a:rPr lang="en-US" dirty="0" err="1" smtClean="0"/>
              <a:t>artikel</a:t>
            </a:r>
            <a:r>
              <a:rPr lang="en-US" baseline="0" dirty="0" smtClean="0"/>
              <a:t> 1.3 </a:t>
            </a:r>
            <a:r>
              <a:rPr lang="en-US" baseline="0" dirty="0" err="1" smtClean="0"/>
              <a:t>moet</a:t>
            </a:r>
            <a:r>
              <a:rPr lang="en-US" baseline="0" dirty="0" smtClean="0"/>
              <a:t> open data </a:t>
            </a:r>
            <a:r>
              <a:rPr lang="en-US" baseline="0" dirty="0" err="1" smtClean="0"/>
              <a:t>voldoen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open format. </a:t>
            </a:r>
            <a:r>
              <a:rPr lang="en-US" baseline="0" dirty="0" err="1" smtClean="0"/>
              <a:t>Dat</a:t>
            </a:r>
            <a:r>
              <a:rPr lang="en-US" baseline="0" dirty="0" smtClean="0"/>
              <a:t> deed het al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omdat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geen</a:t>
            </a:r>
            <a:r>
              <a:rPr lang="en-US" baseline="0" dirty="0" smtClean="0"/>
              <a:t> open </a:t>
            </a:r>
            <a:r>
              <a:rPr lang="en-US" baseline="0" dirty="0" err="1" smtClean="0"/>
              <a:t>formaat</a:t>
            </a:r>
            <a:r>
              <a:rPr lang="en-US" baseline="0" dirty="0" smtClean="0"/>
              <a:t> is (</a:t>
            </a:r>
            <a:r>
              <a:rPr lang="en-US" baseline="0" dirty="0" err="1" smtClean="0"/>
              <a:t>wikipedia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FF29E-0540-0542-90A3-3941B45190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17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zijn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enkele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mogelijkheden</a:t>
            </a:r>
            <a:r>
              <a:rPr lang="en-US" baseline="0" dirty="0" smtClean="0"/>
              <a:t> hoe de data </a:t>
            </a:r>
            <a:r>
              <a:rPr lang="en-US" baseline="0" dirty="0" err="1" smtClean="0"/>
              <a:t>gevisualiseerd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worden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FF29E-0540-0542-90A3-3941B45190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80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ontwerp</a:t>
            </a:r>
            <a:r>
              <a:rPr lang="en-US" dirty="0" smtClean="0"/>
              <a:t> </a:t>
            </a:r>
            <a:r>
              <a:rPr lang="en-US" dirty="0" err="1" smtClean="0"/>
              <a:t>waar</a:t>
            </a:r>
            <a:r>
              <a:rPr lang="en-US" dirty="0" smtClean="0"/>
              <a:t> </a:t>
            </a:r>
            <a:r>
              <a:rPr lang="en-US" dirty="0" err="1" smtClean="0"/>
              <a:t>wij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gekozen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hebben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heatmap</a:t>
            </a:r>
            <a:r>
              <a:rPr lang="en-US" baseline="0" dirty="0" smtClean="0"/>
              <a:t> van Nederland.</a:t>
            </a:r>
          </a:p>
          <a:p>
            <a:r>
              <a:rPr lang="en-US" baseline="0" dirty="0" smtClean="0"/>
              <a:t>Links de </a:t>
            </a:r>
            <a:r>
              <a:rPr lang="en-US" baseline="0" dirty="0" err="1" smtClean="0"/>
              <a:t>schets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rechts</a:t>
            </a:r>
            <a:r>
              <a:rPr lang="en-US" baseline="0" dirty="0" smtClean="0"/>
              <a:t> het </a:t>
            </a:r>
            <a:r>
              <a:rPr lang="en-US" baseline="0" dirty="0" err="1" smtClean="0"/>
              <a:t>daadwerkelijke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ontwerp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FF29E-0540-0542-90A3-3941B45190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35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11/06/15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11/06/15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11/06/15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11/06/15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6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Informatievisualisatie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sz="1400" dirty="0" smtClean="0"/>
              <a:t>David Chillers, </a:t>
            </a:r>
            <a:r>
              <a:rPr lang="en-US" sz="1400" dirty="0" err="1" smtClean="0"/>
              <a:t>Rens</a:t>
            </a:r>
            <a:r>
              <a:rPr lang="en-US" sz="1400" dirty="0" smtClean="0"/>
              <a:t> </a:t>
            </a:r>
            <a:r>
              <a:rPr lang="en-US" sz="1400" dirty="0" err="1" smtClean="0"/>
              <a:t>Mester</a:t>
            </a:r>
            <a:r>
              <a:rPr lang="en-US" sz="1400" dirty="0" smtClean="0"/>
              <a:t>, Jim </a:t>
            </a:r>
            <a:r>
              <a:rPr lang="en-US" sz="1400" dirty="0" err="1" smtClean="0"/>
              <a:t>Lemmers</a:t>
            </a:r>
            <a:r>
              <a:rPr lang="en-US" sz="1400" dirty="0" smtClean="0"/>
              <a:t>, Peter </a:t>
            </a:r>
            <a:r>
              <a:rPr lang="en-US" sz="1400" dirty="0" err="1" smtClean="0"/>
              <a:t>Konieczek</a:t>
            </a:r>
            <a:r>
              <a:rPr lang="en-US" sz="1400" dirty="0" smtClean="0"/>
              <a:t>, </a:t>
            </a:r>
            <a:r>
              <a:rPr lang="en-US" sz="1400" dirty="0" err="1" smtClean="0"/>
              <a:t>Joost</a:t>
            </a:r>
            <a:r>
              <a:rPr lang="en-US" sz="1400" dirty="0" smtClean="0"/>
              <a:t> </a:t>
            </a:r>
            <a:r>
              <a:rPr lang="en-US" sz="1400" dirty="0" err="1" smtClean="0"/>
              <a:t>Verkaik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7208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de </a:t>
            </a:r>
            <a:r>
              <a:rPr lang="en-US" dirty="0" err="1" smtClean="0"/>
              <a:t>presentatie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</a:p>
          <a:p>
            <a:r>
              <a:rPr lang="en-US" dirty="0" err="1" smtClean="0"/>
              <a:t>Visualisatie</a:t>
            </a:r>
            <a:endParaRPr lang="en-US" dirty="0" smtClean="0"/>
          </a:p>
          <a:p>
            <a:r>
              <a:rPr lang="en-US" dirty="0" smtClean="0"/>
              <a:t>Extra </a:t>
            </a:r>
            <a:r>
              <a:rPr lang="en-US" dirty="0" err="1" smtClean="0"/>
              <a:t>toepassingen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23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</a:t>
            </a:r>
            <a:r>
              <a:rPr lang="en-US" dirty="0" err="1" smtClean="0"/>
              <a:t>neighbourhood</a:t>
            </a:r>
            <a:r>
              <a:rPr lang="en-US" dirty="0" smtClean="0"/>
              <a:t> figures in the Netherlands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Kerncijfers</a:t>
            </a:r>
            <a:r>
              <a:rPr lang="en-US" dirty="0" smtClean="0"/>
              <a:t> </a:t>
            </a:r>
            <a:r>
              <a:rPr lang="en-US" dirty="0" err="1" smtClean="0"/>
              <a:t>wijken</a:t>
            </a:r>
            <a:r>
              <a:rPr lang="en-US" dirty="0" smtClean="0"/>
              <a:t> en </a:t>
            </a:r>
            <a:r>
              <a:rPr lang="en-US" dirty="0" err="1" smtClean="0"/>
              <a:t>buurten</a:t>
            </a:r>
            <a:r>
              <a:rPr lang="en-US" dirty="0" smtClean="0"/>
              <a:t> 2004-2014)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9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- </a:t>
            </a:r>
            <a:r>
              <a:rPr lang="en-US" dirty="0" err="1" smtClean="0"/>
              <a:t>inhoud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Bevolking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Wonen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Energie</a:t>
            </a:r>
            <a:endParaRPr lang="en-US" dirty="0" smtClean="0"/>
          </a:p>
          <a:p>
            <a:r>
              <a:rPr lang="en-US" dirty="0" err="1" smtClean="0"/>
              <a:t>Inkomen</a:t>
            </a:r>
            <a:endParaRPr lang="en-US" dirty="0" smtClean="0"/>
          </a:p>
          <a:p>
            <a:r>
              <a:rPr lang="en-US" dirty="0" err="1" smtClean="0"/>
              <a:t>Sociale</a:t>
            </a:r>
            <a:r>
              <a:rPr lang="en-US" dirty="0" smtClean="0"/>
              <a:t> </a:t>
            </a:r>
            <a:r>
              <a:rPr lang="en-US" dirty="0" err="1" smtClean="0"/>
              <a:t>zekerheid</a:t>
            </a:r>
            <a:endParaRPr lang="en-US" dirty="0" smtClean="0"/>
          </a:p>
          <a:p>
            <a:r>
              <a:rPr lang="en-US" dirty="0" err="1" smtClean="0"/>
              <a:t>Bedrijfsvestigingen</a:t>
            </a:r>
            <a:endParaRPr lang="en-US" dirty="0" smtClean="0"/>
          </a:p>
          <a:p>
            <a:r>
              <a:rPr lang="en-US" dirty="0" smtClean="0"/>
              <a:t>postcodes, </a:t>
            </a:r>
            <a:r>
              <a:rPr lang="en-US" dirty="0" err="1" smtClean="0"/>
              <a:t>oppervlakte</a:t>
            </a:r>
            <a:r>
              <a:rPr lang="en-US" dirty="0" smtClean="0"/>
              <a:t>, </a:t>
            </a:r>
            <a:r>
              <a:rPr lang="en-US" dirty="0" err="1" smtClean="0"/>
              <a:t>bodemgebruik</a:t>
            </a:r>
            <a:r>
              <a:rPr lang="en-US" dirty="0" smtClean="0"/>
              <a:t>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8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– de data</a:t>
            </a:r>
            <a:endParaRPr lang="en-US" dirty="0"/>
          </a:p>
        </p:txBody>
      </p:sp>
      <p:pic>
        <p:nvPicPr>
          <p:cNvPr id="6" name="Content Placeholder 5" descr="Screen Shot 2015-06-11 at 15.27.59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6" r="7646"/>
          <a:stretch>
            <a:fillRect/>
          </a:stretch>
        </p:blipFill>
        <p:spPr>
          <a:xfrm>
            <a:off x="779463" y="1828800"/>
            <a:ext cx="7583487" cy="4208930"/>
          </a:xfrm>
        </p:spPr>
      </p:pic>
    </p:spTree>
    <p:extLst>
      <p:ext uri="{BB962C8B-B14F-4D97-AF65-F5344CB8AC3E}">
        <p14:creationId xmlns:p14="http://schemas.microsoft.com/office/powerpoint/2010/main" val="407790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- </a:t>
            </a:r>
            <a:r>
              <a:rPr lang="en-US" dirty="0"/>
              <a:t>“open”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1.3 Open format (</a:t>
            </a:r>
            <a:r>
              <a:rPr lang="en-US" dirty="0" err="1" smtClean="0"/>
              <a:t>xls</a:t>
            </a:r>
            <a:r>
              <a:rPr lang="en-US" dirty="0" smtClean="0"/>
              <a:t>) = proprietary (wiki)</a:t>
            </a:r>
          </a:p>
          <a:p>
            <a:endParaRPr lang="en-US" dirty="0" smtClean="0"/>
          </a:p>
          <a:p>
            <a:r>
              <a:rPr lang="en-US" dirty="0" smtClean="0"/>
              <a:t>Ease of access:</a:t>
            </a:r>
          </a:p>
          <a:p>
            <a:r>
              <a:rPr lang="en-US" dirty="0" smtClean="0"/>
              <a:t>AANT_INW:  </a:t>
            </a:r>
          </a:p>
          <a:p>
            <a:r>
              <a:rPr lang="en-US" dirty="0" err="1" smtClean="0"/>
              <a:t>a_inw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1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visualisatie</a:t>
            </a:r>
            <a:r>
              <a:rPr lang="en-US" dirty="0" smtClean="0"/>
              <a:t> - </a:t>
            </a:r>
            <a:r>
              <a:rPr lang="en-US" dirty="0" err="1" smtClean="0"/>
              <a:t>mogelijkheden</a:t>
            </a:r>
            <a:endParaRPr lang="en-US" dirty="0"/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475956088"/>
              </p:ext>
            </p:extLst>
          </p:nvPr>
        </p:nvGraphicFramePr>
        <p:xfrm>
          <a:off x="4938732" y="3999830"/>
          <a:ext cx="3704046" cy="2198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202986327"/>
              </p:ext>
            </p:extLst>
          </p:nvPr>
        </p:nvGraphicFramePr>
        <p:xfrm>
          <a:off x="426697" y="1425388"/>
          <a:ext cx="4161478" cy="2574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247087953"/>
              </p:ext>
            </p:extLst>
          </p:nvPr>
        </p:nvGraphicFramePr>
        <p:xfrm>
          <a:off x="936056" y="4124706"/>
          <a:ext cx="3473525" cy="2353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3798043613"/>
              </p:ext>
            </p:extLst>
          </p:nvPr>
        </p:nvGraphicFramePr>
        <p:xfrm>
          <a:off x="5091596" y="1563847"/>
          <a:ext cx="3720461" cy="2121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67167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visualisatie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ons</a:t>
            </a:r>
            <a:r>
              <a:rPr lang="en-US" dirty="0" smtClean="0"/>
              <a:t> </a:t>
            </a:r>
            <a:r>
              <a:rPr lang="en-US" dirty="0" err="1" smtClean="0"/>
              <a:t>ontwerp</a:t>
            </a:r>
            <a:endParaRPr lang="en-US" dirty="0"/>
          </a:p>
        </p:txBody>
      </p:sp>
      <p:pic>
        <p:nvPicPr>
          <p:cNvPr id="4" name="Content Placeholder 14" descr="hom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578" r="-29578"/>
          <a:stretch>
            <a:fillRect/>
          </a:stretch>
        </p:blipFill>
        <p:spPr>
          <a:xfrm>
            <a:off x="-1254824" y="1899350"/>
            <a:ext cx="7583487" cy="4208930"/>
          </a:xfr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47851110"/>
              </p:ext>
            </p:extLst>
          </p:nvPr>
        </p:nvGraphicFramePr>
        <p:xfrm>
          <a:off x="3617081" y="3138338"/>
          <a:ext cx="1627381" cy="1271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5325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</a:t>
            </a:r>
            <a:r>
              <a:rPr lang="en-US" dirty="0" err="1" smtClean="0"/>
              <a:t>toepassingen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9224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62</TotalTime>
  <Words>172</Words>
  <Application>Microsoft Macintosh PowerPoint</Application>
  <PresentationFormat>On-screen Show (4:3)</PresentationFormat>
  <Paragraphs>39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Revolution</vt:lpstr>
      <vt:lpstr>Informatievisualisatie</vt:lpstr>
      <vt:lpstr>Over de presentatie</vt:lpstr>
      <vt:lpstr>Dataset</vt:lpstr>
      <vt:lpstr>Dataset - inhoud</vt:lpstr>
      <vt:lpstr>Dataset – de data</vt:lpstr>
      <vt:lpstr>Dataset - “open” </vt:lpstr>
      <vt:lpstr>De visualisatie - mogelijkheden</vt:lpstr>
      <vt:lpstr>De visualisatie – ons ontwerp</vt:lpstr>
      <vt:lpstr>Extra toepassingen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Informatievisualisatie</dc:title>
  <dc:creator>Peter</dc:creator>
  <cp:lastModifiedBy>Peter</cp:lastModifiedBy>
  <cp:revision>7</cp:revision>
  <dcterms:created xsi:type="dcterms:W3CDTF">2015-06-11T13:17:39Z</dcterms:created>
  <dcterms:modified xsi:type="dcterms:W3CDTF">2015-06-11T14:20:37Z</dcterms:modified>
</cp:coreProperties>
</file>