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JSP WEB</a:t>
            </a:r>
            <a:r>
              <a:rPr lang="zh-CN" altLang="en-US" dirty="0" smtClean="0"/>
              <a:t>应用程序开发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的执行过程</a:t>
            </a:r>
            <a:endParaRPr lang="zh-CN" altLang="en-US" dirty="0"/>
          </a:p>
        </p:txBody>
      </p:sp>
      <p:pic>
        <p:nvPicPr>
          <p:cNvPr id="4" name="Picture 3" descr="1-2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l="15968" t="18330" r="12094" b="16945"/>
          <a:stretch>
            <a:fillRect/>
          </a:stretch>
        </p:blipFill>
        <p:spPr>
          <a:xfrm>
            <a:off x="827584" y="1844824"/>
            <a:ext cx="7200800" cy="4869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>
                <a:latin typeface="+mj-ea"/>
                <a:ea typeface="+mj-ea"/>
              </a:rPr>
              <a:t>客户端通过Web浏览器向JSP服务器发出请求。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>
                <a:latin typeface="+mj-ea"/>
                <a:ea typeface="+mj-ea"/>
              </a:rPr>
              <a:t>JSP服务器检查是否已经存在JSP页面对应的Servlet源代码，若存在则继续下一步，否则转至（4）。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>
                <a:latin typeface="+mj-ea"/>
                <a:ea typeface="+mj-ea"/>
              </a:rPr>
              <a:t>JSP服务器检查JSP页面是否有更新修改，若存在更新修改则继续下一步，否则转至（5）。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>
                <a:latin typeface="+mj-ea"/>
                <a:ea typeface="+mj-ea"/>
              </a:rPr>
              <a:t>JSP服务器将JSP代码转译为Servlet的源代码。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>
                <a:latin typeface="+mj-ea"/>
                <a:ea typeface="+mj-ea"/>
              </a:rPr>
              <a:t>JSP服务器将Servlet源代码经编译后加载至内存执行。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zh-CN" altLang="en-US" sz="2400" dirty="0" smtClean="0">
                <a:latin typeface="+mj-ea"/>
                <a:ea typeface="+mj-ea"/>
              </a:rPr>
              <a:t>将产生的结果返回至客户端。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1、打开Eclipse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2、New-&gt;Project-&gt;Dynamic Web Project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3、JSP项目目录结构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4、Web.xml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5、编写index.jsp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6、部署到Tomcat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7、运行服务器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8、用浏览器浏览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1、JSP页面的构成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2、注释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3、指令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4、脚本元素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5、动作元素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6、错误处理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页面构成</a:t>
            </a:r>
            <a:endParaRPr lang="zh-CN" altLang="en-US" dirty="0"/>
          </a:p>
        </p:txBody>
      </p:sp>
      <p:pic>
        <p:nvPicPr>
          <p:cNvPr id="4" name="Picture 3" descr="4-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7544" t="10960" r="25276" b="5733"/>
          <a:stretch>
            <a:fillRect/>
          </a:stretch>
        </p:blipFill>
        <p:spPr>
          <a:xfrm>
            <a:off x="683568" y="1772816"/>
            <a:ext cx="7200900" cy="496855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HTML注释</a:t>
            </a:r>
          </a:p>
          <a:p>
            <a:pPr marL="0" indent="360000"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HTML注释主要是用于在客户端动态地显示一个注释，格式如下：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&lt;!--comment[&lt;%=expression%&gt;] --&gt; 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JSP注释</a:t>
            </a:r>
          </a:p>
          <a:p>
            <a:pPr marL="0" indent="274320"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JSP隐藏注释在JSP源代码中，它不会被JSP引擎处理，也不会在客户端的Web浏览器上显示，格式如下：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&lt;%--comment--%&gt; 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eg:chapter04/hidden-comment.jsp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j-ea"/>
                <a:ea typeface="+mj-ea"/>
              </a:rPr>
              <a:t>在</a:t>
            </a:r>
            <a:r>
              <a:rPr lang="en-GB" altLang="en-US" sz="2400" dirty="0" smtClean="0">
                <a:latin typeface="+mj-ea"/>
                <a:ea typeface="+mj-ea"/>
              </a:rPr>
              <a:t>JSP</a:t>
            </a:r>
            <a:r>
              <a:rPr lang="zh-CN" altLang="en-US" sz="2400" dirty="0" smtClean="0">
                <a:latin typeface="+mj-ea"/>
                <a:ea typeface="+mj-ea"/>
              </a:rPr>
              <a:t>中，指令（</a:t>
            </a:r>
            <a:r>
              <a:rPr lang="en-GB" altLang="en-US" sz="2400" dirty="0" smtClean="0">
                <a:latin typeface="+mj-ea"/>
                <a:ea typeface="+mj-ea"/>
              </a:rPr>
              <a:t>Directive</a:t>
            </a:r>
            <a:r>
              <a:rPr lang="zh-CN" altLang="en-US" sz="2400" dirty="0" smtClean="0">
                <a:latin typeface="+mj-ea"/>
                <a:ea typeface="+mj-ea"/>
              </a:rPr>
              <a:t>）主要用来与</a:t>
            </a:r>
            <a:r>
              <a:rPr lang="en-GB" altLang="en-US" sz="2400" dirty="0" smtClean="0">
                <a:latin typeface="+mj-ea"/>
                <a:ea typeface="+mj-ea"/>
              </a:rPr>
              <a:t>JSP</a:t>
            </a:r>
            <a:r>
              <a:rPr lang="zh-CN" altLang="en-US" sz="2400" dirty="0" smtClean="0">
                <a:latin typeface="+mj-ea"/>
                <a:ea typeface="+mj-ea"/>
              </a:rPr>
              <a:t>引擎进行沟通，并为</a:t>
            </a:r>
            <a:r>
              <a:rPr lang="en-GB" altLang="en-US" sz="2400" dirty="0" smtClean="0">
                <a:latin typeface="+mj-ea"/>
                <a:ea typeface="+mj-ea"/>
              </a:rPr>
              <a:t>JSP</a:t>
            </a:r>
            <a:r>
              <a:rPr lang="zh-CN" altLang="en-US" sz="2400" dirty="0" smtClean="0">
                <a:latin typeface="+mj-ea"/>
                <a:ea typeface="+mj-ea"/>
              </a:rPr>
              <a:t>页面设置全局变量、声明类以及</a:t>
            </a:r>
            <a:r>
              <a:rPr lang="en-GB" altLang="en-US" sz="2400" dirty="0" smtClean="0">
                <a:latin typeface="+mj-ea"/>
                <a:ea typeface="+mj-ea"/>
              </a:rPr>
              <a:t>JSP</a:t>
            </a:r>
            <a:r>
              <a:rPr lang="zh-CN" altLang="en-US" sz="2400" dirty="0" smtClean="0">
                <a:latin typeface="+mj-ea"/>
                <a:ea typeface="+mj-ea"/>
              </a:rPr>
              <a:t>要实现的方法和输出内容的类型等。需要注意的是，指令元素在</a:t>
            </a:r>
            <a:r>
              <a:rPr lang="en-GB" altLang="en-US" sz="2400" dirty="0" smtClean="0">
                <a:latin typeface="+mj-ea"/>
                <a:ea typeface="+mj-ea"/>
              </a:rPr>
              <a:t>JSP</a:t>
            </a:r>
            <a:r>
              <a:rPr lang="zh-CN" altLang="en-US" sz="2400" dirty="0" smtClean="0">
                <a:latin typeface="+mj-ea"/>
                <a:ea typeface="+mj-ea"/>
              </a:rPr>
              <a:t>整个页面范围内有效，并且它不在客户端产生任何输出。使用指令的格式如下：</a:t>
            </a:r>
          </a:p>
          <a:p>
            <a:pPr>
              <a:buFont typeface="Wingdings" pitchFamily="2" charset="2"/>
              <a:buNone/>
            </a:pPr>
            <a:r>
              <a:rPr lang="en-GB" altLang="en-US" sz="2400" dirty="0" smtClean="0">
                <a:latin typeface="+mj-ea"/>
                <a:ea typeface="+mj-ea"/>
              </a:rPr>
              <a:t>		&lt;%@ </a:t>
            </a:r>
            <a:r>
              <a:rPr lang="en-GB" altLang="en-US" sz="2400" dirty="0" err="1" smtClean="0">
                <a:latin typeface="+mj-ea"/>
                <a:ea typeface="+mj-ea"/>
              </a:rPr>
              <a:t>directivename</a:t>
            </a:r>
            <a:r>
              <a:rPr lang="en-GB" altLang="en-US" sz="2400" dirty="0" smtClean="0">
                <a:latin typeface="+mj-ea"/>
                <a:ea typeface="+mj-ea"/>
              </a:rPr>
              <a:t> attribute="value"%&gt;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同时，一个指令可以声明多个属性，如下所示：</a:t>
            </a:r>
          </a:p>
          <a:p>
            <a:pPr>
              <a:buFont typeface="Wingdings" pitchFamily="2" charset="2"/>
              <a:buNone/>
            </a:pPr>
            <a:r>
              <a:rPr lang="en-GB" altLang="en-US" sz="2400" dirty="0" smtClean="0">
                <a:latin typeface="+mj-ea"/>
                <a:ea typeface="+mj-ea"/>
              </a:rPr>
              <a:t>		&lt;%@ </a:t>
            </a:r>
            <a:r>
              <a:rPr lang="en-GB" altLang="en-US" sz="2400" dirty="0" err="1" smtClean="0">
                <a:latin typeface="+mj-ea"/>
                <a:ea typeface="+mj-ea"/>
              </a:rPr>
              <a:t>directivename</a:t>
            </a:r>
            <a:r>
              <a:rPr lang="en-GB" altLang="en-US" sz="2400" dirty="0" smtClean="0">
                <a:latin typeface="+mj-ea"/>
                <a:ea typeface="+mj-ea"/>
              </a:rPr>
              <a:t> atttibute1="value1",……, 		</a:t>
            </a:r>
            <a:r>
              <a:rPr lang="en-GB" altLang="en-US" sz="2400" dirty="0" err="1" smtClean="0">
                <a:latin typeface="+mj-ea"/>
                <a:ea typeface="+mj-ea"/>
              </a:rPr>
              <a:t>atttibuteN</a:t>
            </a:r>
            <a:r>
              <a:rPr lang="en-GB" altLang="en-US" sz="2400" dirty="0" smtClean="0">
                <a:latin typeface="+mj-ea"/>
                <a:ea typeface="+mj-ea"/>
              </a:rPr>
              <a:t>="</a:t>
            </a:r>
            <a:r>
              <a:rPr lang="en-GB" altLang="en-US" sz="2400" dirty="0" err="1" smtClean="0">
                <a:latin typeface="+mj-ea"/>
                <a:ea typeface="+mj-ea"/>
              </a:rPr>
              <a:t>valueN</a:t>
            </a:r>
            <a:r>
              <a:rPr lang="en-GB" altLang="en-US" sz="2400" dirty="0" smtClean="0">
                <a:latin typeface="+mj-ea"/>
                <a:ea typeface="+mj-ea"/>
              </a:rPr>
              <a:t>"%&gt;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>
                <a:latin typeface="+mj-ea"/>
                <a:ea typeface="+mj-ea"/>
              </a:rPr>
              <a:t>JSP</a:t>
            </a:r>
            <a:r>
              <a:rPr lang="zh-CN" altLang="en-US" sz="2400" dirty="0" smtClean="0">
                <a:latin typeface="+mj-ea"/>
                <a:ea typeface="+mj-ea"/>
              </a:rPr>
              <a:t>语法规范定义了以下</a:t>
            </a:r>
            <a:r>
              <a:rPr lang="en-GB" altLang="en-US" sz="2400" dirty="0" smtClean="0">
                <a:latin typeface="+mj-ea"/>
                <a:ea typeface="+mj-ea"/>
              </a:rPr>
              <a:t>3</a:t>
            </a:r>
            <a:r>
              <a:rPr lang="zh-CN" altLang="en-US" sz="2400" dirty="0" smtClean="0">
                <a:latin typeface="+mj-ea"/>
                <a:ea typeface="+mj-ea"/>
              </a:rPr>
              <a:t>种不同的指令。</a:t>
            </a:r>
          </a:p>
          <a:p>
            <a:pPr lvl="1">
              <a:buFont typeface="Wingdings" pitchFamily="2" charset="2"/>
              <a:buChar char="l"/>
            </a:pPr>
            <a:r>
              <a:rPr lang="en-GB" altLang="en-US" dirty="0" smtClean="0">
                <a:latin typeface="+mj-ea"/>
                <a:ea typeface="+mj-ea"/>
              </a:rPr>
              <a:t>page</a:t>
            </a:r>
            <a:r>
              <a:rPr lang="zh-CN" altLang="en-US" dirty="0" smtClean="0">
                <a:latin typeface="+mj-ea"/>
                <a:ea typeface="+mj-ea"/>
              </a:rPr>
              <a:t>指令：定义与</a:t>
            </a:r>
            <a:r>
              <a:rPr lang="en-GB" altLang="en-US" dirty="0" smtClean="0">
                <a:latin typeface="+mj-ea"/>
                <a:ea typeface="+mj-ea"/>
              </a:rPr>
              <a:t>JSP</a:t>
            </a:r>
            <a:r>
              <a:rPr lang="zh-CN" altLang="en-US" dirty="0" smtClean="0">
                <a:latin typeface="+mj-ea"/>
                <a:ea typeface="+mj-ea"/>
              </a:rPr>
              <a:t>页面相关的属性，并和</a:t>
            </a:r>
            <a:r>
              <a:rPr lang="en-GB" altLang="en-US" dirty="0" smtClean="0">
                <a:latin typeface="+mj-ea"/>
                <a:ea typeface="+mj-ea"/>
              </a:rPr>
              <a:t>JSP</a:t>
            </a:r>
            <a:r>
              <a:rPr lang="zh-CN" altLang="en-US" dirty="0" smtClean="0">
                <a:latin typeface="+mj-ea"/>
                <a:ea typeface="+mj-ea"/>
              </a:rPr>
              <a:t>引擎进行通信。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eg:chapter04/index.jsp</a:t>
            </a:r>
            <a:endParaRPr lang="zh-CN" altLang="en-US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Font typeface="Wingdings" pitchFamily="2" charset="2"/>
              <a:buChar char="l"/>
            </a:pPr>
            <a:r>
              <a:rPr lang="en-GB" altLang="en-US" dirty="0" smtClean="0">
                <a:latin typeface="+mj-ea"/>
                <a:ea typeface="+mj-ea"/>
              </a:rPr>
              <a:t>include</a:t>
            </a:r>
            <a:r>
              <a:rPr lang="zh-CN" altLang="en-US" dirty="0" smtClean="0">
                <a:latin typeface="+mj-ea"/>
                <a:ea typeface="+mj-ea"/>
              </a:rPr>
              <a:t>指令：定义</a:t>
            </a:r>
            <a:r>
              <a:rPr lang="en-GB" altLang="en-US" dirty="0" smtClean="0">
                <a:latin typeface="+mj-ea"/>
                <a:ea typeface="+mj-ea"/>
              </a:rPr>
              <a:t>JSP</a:t>
            </a:r>
            <a:r>
              <a:rPr lang="zh-CN" altLang="en-US" dirty="0" smtClean="0">
                <a:latin typeface="+mj-ea"/>
                <a:ea typeface="+mj-ea"/>
              </a:rPr>
              <a:t>编译时需要插入的资源。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eg:chapter04/include.jsp</a:t>
            </a:r>
            <a:endParaRPr lang="zh-CN" altLang="en-US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Font typeface="Wingdings" pitchFamily="2" charset="2"/>
              <a:buChar char="l"/>
            </a:pPr>
            <a:r>
              <a:rPr lang="en-GB" altLang="en-US" dirty="0" err="1" smtClean="0">
                <a:latin typeface="+mj-ea"/>
                <a:ea typeface="+mj-ea"/>
              </a:rPr>
              <a:t>taglib</a:t>
            </a:r>
            <a:r>
              <a:rPr lang="zh-CN" altLang="en-US" dirty="0" smtClean="0">
                <a:latin typeface="+mj-ea"/>
                <a:ea typeface="+mj-ea"/>
              </a:rPr>
              <a:t>指令：定义</a:t>
            </a:r>
            <a:r>
              <a:rPr lang="en-GB" altLang="en-US" dirty="0" smtClean="0">
                <a:latin typeface="+mj-ea"/>
                <a:ea typeface="+mj-ea"/>
              </a:rPr>
              <a:t>JSP</a:t>
            </a:r>
            <a:r>
              <a:rPr lang="zh-CN" altLang="en-US" dirty="0" smtClean="0">
                <a:latin typeface="+mj-ea"/>
                <a:ea typeface="+mj-ea"/>
              </a:rPr>
              <a:t>页面可以调用的一个客户标记库。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+mj-ea"/>
                <a:ea typeface="+mj-ea"/>
              </a:rPr>
              <a:t>eg:Dining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/index.jsp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脚本元素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脚本元素（Scripting Elements）是JSP代码中使用最频繁的元素，它是用Java写的脚本代码。所有的脚本元素均是以“&lt;%”标记开始，以“%&gt;”标记结束，它可以分为如下三类：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声明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表达式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Scriptlet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脚本元素</a:t>
            </a:r>
            <a:r>
              <a:rPr lang="en-US" altLang="zh-CN" dirty="0" smtClean="0"/>
              <a:t>-</a:t>
            </a:r>
            <a:r>
              <a:rPr lang="zh-CN" altLang="en-US" dirty="0" smtClean="0"/>
              <a:t>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	</a:t>
            </a:r>
            <a:r>
              <a:rPr lang="zh-CN" altLang="en-US" sz="2400" dirty="0" smtClean="0">
                <a:latin typeface="+mj-ea"/>
                <a:ea typeface="+mj-ea"/>
              </a:rPr>
              <a:t>	在JSP中，声明是用来定义在程序中使用的实体，它是一段Java代码，可以声明变量也可以声明方法，它以“&lt;%!”标记开始，以“%&gt;”标记结束，格式如下：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&lt;%!declaration; [declaration;]…… %&gt;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每个声明仅在一个JSP页面内有效，如果要想在每个页面中都包含某些声明，可将这些声明包含在一个JSP页面中，然后利用前面介绍的include指令将该页面包含在每个JSP页面中。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eg:chapter04/helloJSP.jsp</a:t>
            </a:r>
            <a:endParaRPr lang="zh-CN" altLang="en-US" sz="24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JSP概述</a:t>
            </a:r>
          </a:p>
          <a:p>
            <a:r>
              <a:rPr lang="zh-CN" altLang="en-US" dirty="0" smtClean="0">
                <a:ea typeface="宋体" pitchFamily="2" charset="-122"/>
              </a:rPr>
              <a:t>JSP开发环境的配置</a:t>
            </a:r>
          </a:p>
          <a:p>
            <a:r>
              <a:rPr lang="zh-CN" altLang="en-US" dirty="0" smtClean="0">
                <a:ea typeface="宋体" pitchFamily="2" charset="-122"/>
              </a:rPr>
              <a:t>JSP的执行过程</a:t>
            </a:r>
          </a:p>
          <a:p>
            <a:r>
              <a:rPr lang="zh-CN" altLang="en-US" dirty="0" smtClean="0">
                <a:ea typeface="宋体" pitchFamily="2" charset="-122"/>
              </a:rPr>
              <a:t>第一个JSP程序</a:t>
            </a:r>
          </a:p>
          <a:p>
            <a:r>
              <a:rPr lang="zh-CN" altLang="en-US" dirty="0" smtClean="0">
                <a:ea typeface="宋体" pitchFamily="2" charset="-122"/>
              </a:rPr>
              <a:t>JSP语法</a:t>
            </a:r>
          </a:p>
          <a:p>
            <a:r>
              <a:rPr lang="zh-CN" altLang="en-US" dirty="0" smtClean="0">
                <a:ea typeface="宋体" pitchFamily="2" charset="-122"/>
              </a:rPr>
              <a:t>JSP内置对象</a:t>
            </a:r>
          </a:p>
          <a:p>
            <a:r>
              <a:rPr lang="zh-CN" altLang="en-US" dirty="0" smtClean="0">
                <a:ea typeface="宋体" pitchFamily="2" charset="-122"/>
              </a:rPr>
              <a:t>JavaBean</a:t>
            </a:r>
          </a:p>
          <a:p>
            <a:r>
              <a:rPr lang="zh-CN" altLang="en-US" dirty="0" smtClean="0">
                <a:ea typeface="宋体" pitchFamily="2" charset="-122"/>
              </a:rPr>
              <a:t>JSP连接数据库</a:t>
            </a:r>
          </a:p>
          <a:p>
            <a:r>
              <a:rPr lang="zh-CN" altLang="en-US" dirty="0" smtClean="0">
                <a:ea typeface="宋体" pitchFamily="2" charset="-122"/>
              </a:rPr>
              <a:t>JSP实例——库存管理系统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脚本元素</a:t>
            </a:r>
            <a:r>
              <a:rPr lang="en-US" altLang="zh-CN" dirty="0" smtClean="0"/>
              <a:t>-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74320"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  表达式（Expression）以“&lt;%=”标记开始，以“%&gt;”标记结尾，中间的内容为Java一个合法的表达式，格式如下：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&lt;%=expression%&gt;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其中expression表示Java表达式。</a:t>
            </a:r>
          </a:p>
          <a:p>
            <a:pPr marL="0" indent="274320"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  表达式在执行时会被自动转换为字符串，然后显示在JSP页面中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eg:chapter04/helloJSP.jsp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脚本元素</a:t>
            </a:r>
            <a:r>
              <a:rPr lang="en-US" altLang="zh-CN" dirty="0" smtClean="0"/>
              <a:t>-</a:t>
            </a:r>
            <a:r>
              <a:rPr lang="zh-CN" altLang="en-US" dirty="0" smtClean="0">
                <a:ea typeface="宋体" pitchFamily="2" charset="-122"/>
              </a:rPr>
              <a:t>Scriptlet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</a:rPr>
              <a:t>		</a:t>
            </a:r>
            <a:r>
              <a:rPr lang="zh-CN" altLang="en-US" sz="2400" dirty="0" smtClean="0">
                <a:latin typeface="+mj-ea"/>
                <a:ea typeface="+mj-ea"/>
              </a:rPr>
              <a:t>Scriptlet是以“&lt;%”标记开始，以“%&gt;”标记结尾的一段Java代码，它可以包含任意合乎Java语法标准的Java代码，格式如下：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&lt;%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  			Java代码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%&gt; 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eg:chapter04/helloJSP.jsp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Eg:chapter04/dec-method.jsp</a:t>
            </a:r>
            <a:endParaRPr lang="zh-CN" altLang="en-US" sz="2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动作元素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大多数的</a:t>
            </a:r>
            <a:r>
              <a:rPr lang="en-GB" altLang="en-US" sz="2400" dirty="0" smtClean="0">
                <a:latin typeface="+mj-ea"/>
                <a:ea typeface="+mj-ea"/>
              </a:rPr>
              <a:t>JSP</a:t>
            </a:r>
            <a:r>
              <a:rPr lang="zh-CN" altLang="en-US" sz="2400" dirty="0" smtClean="0">
                <a:latin typeface="+mj-ea"/>
                <a:ea typeface="+mj-ea"/>
              </a:rPr>
              <a:t>处理都是通过</a:t>
            </a:r>
            <a:r>
              <a:rPr lang="en-GB" altLang="en-US" sz="2400" dirty="0" smtClean="0">
                <a:latin typeface="+mj-ea"/>
                <a:ea typeface="+mj-ea"/>
              </a:rPr>
              <a:t>JSP</a:t>
            </a:r>
            <a:r>
              <a:rPr lang="zh-CN" altLang="en-US" sz="2400" dirty="0" smtClean="0">
                <a:latin typeface="+mj-ea"/>
                <a:ea typeface="+mj-ea"/>
              </a:rPr>
              <a:t>中的动作元素来完成的，动作元素主要是在请求处理阶段起作用，它能影响输出流和对象的创建、使用、修改等。</a:t>
            </a:r>
          </a:p>
          <a:p>
            <a:r>
              <a:rPr lang="en-GB" altLang="en-US" sz="2400" dirty="0" smtClean="0">
                <a:latin typeface="+mj-ea"/>
                <a:ea typeface="+mj-ea"/>
              </a:rPr>
              <a:t>JSP</a:t>
            </a:r>
            <a:r>
              <a:rPr lang="zh-CN" altLang="en-US" sz="2400" dirty="0" smtClean="0">
                <a:latin typeface="+mj-ea"/>
                <a:ea typeface="+mj-ea"/>
              </a:rPr>
              <a:t>动作元素是利用</a:t>
            </a:r>
            <a:r>
              <a:rPr lang="en-GB" altLang="en-US" sz="2400" dirty="0" smtClean="0">
                <a:latin typeface="+mj-ea"/>
                <a:ea typeface="+mj-ea"/>
              </a:rPr>
              <a:t>XML</a:t>
            </a:r>
            <a:r>
              <a:rPr lang="zh-CN" altLang="en-US" sz="2400" dirty="0" smtClean="0">
                <a:latin typeface="+mj-ea"/>
                <a:ea typeface="+mj-ea"/>
              </a:rPr>
              <a:t>（</a:t>
            </a:r>
            <a:r>
              <a:rPr lang="en-GB" altLang="en-US" sz="2400" dirty="0" smtClean="0">
                <a:latin typeface="+mj-ea"/>
                <a:ea typeface="+mj-ea"/>
              </a:rPr>
              <a:t>Extensible </a:t>
            </a:r>
            <a:r>
              <a:rPr lang="en-GB" altLang="en-US" sz="2400" dirty="0" err="1" smtClean="0">
                <a:latin typeface="+mj-ea"/>
                <a:ea typeface="+mj-ea"/>
              </a:rPr>
              <a:t>Markup</a:t>
            </a:r>
            <a:r>
              <a:rPr lang="en-GB" altLang="en-US" sz="2400" dirty="0" smtClean="0">
                <a:latin typeface="+mj-ea"/>
                <a:ea typeface="+mj-ea"/>
              </a:rPr>
              <a:t> Language </a:t>
            </a:r>
            <a:r>
              <a:rPr lang="zh-CN" altLang="en-US" sz="2400" dirty="0" smtClean="0">
                <a:latin typeface="+mj-ea"/>
                <a:ea typeface="+mj-ea"/>
              </a:rPr>
              <a:t>，可扩展标记语言）语法写成的，</a:t>
            </a:r>
            <a:r>
              <a:rPr lang="en-GB" altLang="en-US" sz="2400" dirty="0" smtClean="0">
                <a:latin typeface="+mj-ea"/>
                <a:ea typeface="+mj-ea"/>
              </a:rPr>
              <a:t>JSP 2.0</a:t>
            </a:r>
            <a:r>
              <a:rPr lang="zh-CN" altLang="en-US" sz="2400" dirty="0" smtClean="0">
                <a:latin typeface="+mj-ea"/>
                <a:ea typeface="+mj-ea"/>
              </a:rPr>
              <a:t>规范定义了</a:t>
            </a:r>
            <a:r>
              <a:rPr lang="en-GB" altLang="en-US" sz="2400" dirty="0" smtClean="0">
                <a:latin typeface="+mj-ea"/>
                <a:ea typeface="+mj-ea"/>
              </a:rPr>
              <a:t>20</a:t>
            </a:r>
            <a:r>
              <a:rPr lang="zh-CN" altLang="en-US" sz="2400" dirty="0" smtClean="0">
                <a:latin typeface="+mj-ea"/>
                <a:ea typeface="+mj-ea"/>
              </a:rPr>
              <a:t>种标准的动作元素，它们均以“</a:t>
            </a:r>
            <a:r>
              <a:rPr lang="en-GB" altLang="en-US" sz="2400" dirty="0" err="1" smtClean="0">
                <a:latin typeface="+mj-ea"/>
                <a:ea typeface="+mj-ea"/>
              </a:rPr>
              <a:t>jsp</a:t>
            </a:r>
            <a:r>
              <a:rPr lang="en-GB" altLang="en-US" sz="2400" dirty="0" smtClean="0">
                <a:latin typeface="+mj-ea"/>
                <a:ea typeface="+mj-ea"/>
              </a:rPr>
              <a:t>”</a:t>
            </a:r>
            <a:r>
              <a:rPr lang="zh-CN" altLang="en-US" sz="2400" dirty="0" smtClean="0">
                <a:latin typeface="+mj-ea"/>
                <a:ea typeface="+mj-ea"/>
              </a:rPr>
              <a:t>作为前缀。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动作元素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jsp:param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sz="2400" dirty="0" smtClean="0">
                <a:latin typeface="+mj-ea"/>
                <a:ea typeface="+mj-ea"/>
              </a:rPr>
              <a:t>		&lt;</a:t>
            </a:r>
            <a:r>
              <a:rPr lang="en-GB" altLang="en-US" sz="2400" dirty="0" err="1" smtClean="0">
                <a:latin typeface="+mj-ea"/>
                <a:ea typeface="+mj-ea"/>
              </a:rPr>
              <a:t>jsp:param</a:t>
            </a:r>
            <a:r>
              <a:rPr lang="en-GB" altLang="en-US" sz="2400" dirty="0" smtClean="0">
                <a:latin typeface="+mj-ea"/>
                <a:ea typeface="+mj-ea"/>
              </a:rPr>
              <a:t>&gt;</a:t>
            </a:r>
            <a:r>
              <a:rPr lang="zh-CN" altLang="en-US" sz="2400" dirty="0" smtClean="0">
                <a:latin typeface="+mj-ea"/>
                <a:ea typeface="+mj-ea"/>
              </a:rPr>
              <a:t>操作提供了“名称</a:t>
            </a:r>
            <a:r>
              <a:rPr lang="en-GB" altLang="en-US" sz="2400" dirty="0" smtClean="0">
                <a:latin typeface="+mj-ea"/>
                <a:ea typeface="+mj-ea"/>
              </a:rPr>
              <a:t>──</a:t>
            </a:r>
            <a:r>
              <a:rPr lang="zh-CN" altLang="en-US" sz="2400" dirty="0" smtClean="0">
                <a:latin typeface="+mj-ea"/>
                <a:ea typeface="+mj-ea"/>
              </a:rPr>
              <a:t>值”信息，通常和</a:t>
            </a:r>
            <a:r>
              <a:rPr lang="en-GB" altLang="en-US" sz="2400" dirty="0" smtClean="0">
                <a:latin typeface="+mj-ea"/>
                <a:ea typeface="+mj-ea"/>
              </a:rPr>
              <a:t>&lt;</a:t>
            </a:r>
            <a:r>
              <a:rPr lang="en-GB" altLang="en-US" sz="2400" dirty="0" err="1" smtClean="0">
                <a:latin typeface="+mj-ea"/>
                <a:ea typeface="+mj-ea"/>
              </a:rPr>
              <a:t>jsp:include</a:t>
            </a:r>
            <a:r>
              <a:rPr lang="en-GB" altLang="en-US" sz="2400" dirty="0" smtClean="0">
                <a:latin typeface="+mj-ea"/>
                <a:ea typeface="+mj-ea"/>
              </a:rPr>
              <a:t>&gt;</a:t>
            </a:r>
            <a:r>
              <a:rPr lang="zh-CN" altLang="en-US" sz="2400" dirty="0" smtClean="0">
                <a:latin typeface="+mj-ea"/>
                <a:ea typeface="+mj-ea"/>
              </a:rPr>
              <a:t>、</a:t>
            </a:r>
            <a:r>
              <a:rPr lang="en-GB" altLang="en-US" sz="2400" dirty="0" smtClean="0">
                <a:latin typeface="+mj-ea"/>
                <a:ea typeface="+mj-ea"/>
              </a:rPr>
              <a:t>&lt;</a:t>
            </a:r>
            <a:r>
              <a:rPr lang="en-GB" altLang="en-US" sz="2400" dirty="0" err="1" smtClean="0">
                <a:latin typeface="+mj-ea"/>
                <a:ea typeface="+mj-ea"/>
              </a:rPr>
              <a:t>jsp:forward</a:t>
            </a:r>
            <a:r>
              <a:rPr lang="en-GB" altLang="en-US" sz="2400" dirty="0" smtClean="0">
                <a:latin typeface="+mj-ea"/>
                <a:ea typeface="+mj-ea"/>
              </a:rPr>
              <a:t>&gt;</a:t>
            </a:r>
            <a:r>
              <a:rPr lang="zh-CN" altLang="en-US" sz="2400" dirty="0" smtClean="0">
                <a:latin typeface="+mj-ea"/>
                <a:ea typeface="+mj-ea"/>
              </a:rPr>
              <a:t>、</a:t>
            </a:r>
            <a:r>
              <a:rPr lang="en-GB" altLang="en-US" sz="2400" dirty="0" smtClean="0">
                <a:latin typeface="+mj-ea"/>
                <a:ea typeface="+mj-ea"/>
              </a:rPr>
              <a:t>&lt;</a:t>
            </a:r>
            <a:r>
              <a:rPr lang="en-GB" altLang="en-US" sz="2400" dirty="0" err="1" smtClean="0">
                <a:latin typeface="+mj-ea"/>
                <a:ea typeface="+mj-ea"/>
              </a:rPr>
              <a:t>jsp:plugin</a:t>
            </a:r>
            <a:r>
              <a:rPr lang="en-GB" altLang="en-US" sz="2400" dirty="0" smtClean="0">
                <a:latin typeface="+mj-ea"/>
                <a:ea typeface="+mj-ea"/>
              </a:rPr>
              <a:t>&gt;</a:t>
            </a:r>
            <a:r>
              <a:rPr lang="zh-CN" altLang="en-US" sz="2400" dirty="0" smtClean="0">
                <a:latin typeface="+mj-ea"/>
                <a:ea typeface="+mj-ea"/>
              </a:rPr>
              <a:t>一起使用，包含的页面或重定向的页面将看到新参数增加的原始</a:t>
            </a:r>
            <a:r>
              <a:rPr lang="en-GB" altLang="en-US" sz="2400" dirty="0" smtClean="0">
                <a:latin typeface="+mj-ea"/>
                <a:ea typeface="+mj-ea"/>
              </a:rPr>
              <a:t>request</a:t>
            </a:r>
            <a:r>
              <a:rPr lang="zh-CN" altLang="en-US" sz="2400" dirty="0" smtClean="0">
                <a:latin typeface="+mj-ea"/>
                <a:ea typeface="+mj-ea"/>
              </a:rPr>
              <a:t>对象。该操作若独立于</a:t>
            </a:r>
            <a:r>
              <a:rPr lang="en-GB" altLang="en-US" sz="2400" dirty="0" smtClean="0">
                <a:latin typeface="+mj-ea"/>
                <a:ea typeface="+mj-ea"/>
              </a:rPr>
              <a:t>&lt;</a:t>
            </a:r>
            <a:r>
              <a:rPr lang="en-GB" altLang="en-US" sz="2400" dirty="0" err="1" smtClean="0">
                <a:latin typeface="+mj-ea"/>
                <a:ea typeface="+mj-ea"/>
              </a:rPr>
              <a:t>jsp:include</a:t>
            </a:r>
            <a:r>
              <a:rPr lang="en-GB" altLang="en-US" sz="2400" dirty="0" smtClean="0">
                <a:latin typeface="+mj-ea"/>
                <a:ea typeface="+mj-ea"/>
              </a:rPr>
              <a:t>&gt;</a:t>
            </a:r>
            <a:r>
              <a:rPr lang="zh-CN" altLang="en-US" sz="2400" dirty="0" smtClean="0">
                <a:latin typeface="+mj-ea"/>
                <a:ea typeface="+mj-ea"/>
              </a:rPr>
              <a:t>、</a:t>
            </a:r>
            <a:r>
              <a:rPr lang="en-GB" altLang="en-US" sz="2400" dirty="0" smtClean="0">
                <a:latin typeface="+mj-ea"/>
                <a:ea typeface="+mj-ea"/>
              </a:rPr>
              <a:t>&lt;</a:t>
            </a:r>
            <a:r>
              <a:rPr lang="en-GB" altLang="en-US" sz="2400" dirty="0" err="1" smtClean="0">
                <a:latin typeface="+mj-ea"/>
                <a:ea typeface="+mj-ea"/>
              </a:rPr>
              <a:t>jsp:forward</a:t>
            </a:r>
            <a:r>
              <a:rPr lang="en-GB" altLang="en-US" sz="2400" dirty="0" smtClean="0">
                <a:latin typeface="+mj-ea"/>
                <a:ea typeface="+mj-ea"/>
              </a:rPr>
              <a:t>&gt;</a:t>
            </a:r>
            <a:r>
              <a:rPr lang="zh-CN" altLang="en-US" sz="2400" dirty="0" smtClean="0">
                <a:latin typeface="+mj-ea"/>
                <a:ea typeface="+mj-ea"/>
              </a:rPr>
              <a:t>、</a:t>
            </a:r>
            <a:r>
              <a:rPr lang="en-GB" altLang="en-US" sz="2400" dirty="0" smtClean="0">
                <a:latin typeface="+mj-ea"/>
                <a:ea typeface="+mj-ea"/>
              </a:rPr>
              <a:t>&lt;</a:t>
            </a:r>
            <a:r>
              <a:rPr lang="en-GB" altLang="en-US" sz="2400" dirty="0" err="1" smtClean="0">
                <a:latin typeface="+mj-ea"/>
                <a:ea typeface="+mj-ea"/>
              </a:rPr>
              <a:t>jsp:plugin</a:t>
            </a:r>
            <a:r>
              <a:rPr lang="en-GB" altLang="en-US" sz="2400" dirty="0" smtClean="0">
                <a:latin typeface="+mj-ea"/>
                <a:ea typeface="+mj-ea"/>
              </a:rPr>
              <a:t>&gt;</a:t>
            </a:r>
            <a:r>
              <a:rPr lang="zh-CN" altLang="en-US" sz="2400" dirty="0" smtClean="0">
                <a:latin typeface="+mj-ea"/>
                <a:ea typeface="+mj-ea"/>
              </a:rPr>
              <a:t>这些操作将没有任何作用。</a:t>
            </a:r>
          </a:p>
          <a:p>
            <a:pPr>
              <a:buFont typeface="Wingdings" pitchFamily="2" charset="2"/>
              <a:buNone/>
            </a:pPr>
            <a:r>
              <a:rPr lang="en-GB" altLang="en-US" sz="2400" dirty="0" smtClean="0">
                <a:latin typeface="+mj-ea"/>
                <a:ea typeface="+mj-ea"/>
              </a:rPr>
              <a:t>		&lt;</a:t>
            </a:r>
            <a:r>
              <a:rPr lang="en-GB" altLang="en-US" sz="2400" dirty="0" err="1" smtClean="0">
                <a:latin typeface="+mj-ea"/>
                <a:ea typeface="+mj-ea"/>
              </a:rPr>
              <a:t>jsp:param</a:t>
            </a:r>
            <a:r>
              <a:rPr lang="en-GB" altLang="en-US" sz="2400" dirty="0" smtClean="0">
                <a:latin typeface="+mj-ea"/>
                <a:ea typeface="+mj-ea"/>
              </a:rPr>
              <a:t>&gt;</a:t>
            </a:r>
            <a:r>
              <a:rPr lang="zh-CN" altLang="en-US" sz="2400" dirty="0" smtClean="0">
                <a:latin typeface="+mj-ea"/>
                <a:ea typeface="+mj-ea"/>
              </a:rPr>
              <a:t>操作的格式如下：</a:t>
            </a:r>
          </a:p>
          <a:p>
            <a:pPr>
              <a:buFont typeface="Wingdings" pitchFamily="2" charset="2"/>
              <a:buNone/>
            </a:pPr>
            <a:r>
              <a:rPr lang="en-GB" altLang="en-US" sz="2400" dirty="0" smtClean="0">
                <a:latin typeface="+mj-ea"/>
                <a:ea typeface="+mj-ea"/>
              </a:rPr>
              <a:t>		&lt;</a:t>
            </a:r>
            <a:r>
              <a:rPr lang="en-GB" altLang="en-US" sz="2400" dirty="0" err="1" smtClean="0">
                <a:latin typeface="+mj-ea"/>
                <a:ea typeface="+mj-ea"/>
              </a:rPr>
              <a:t>jsp:param</a:t>
            </a:r>
            <a:r>
              <a:rPr lang="en-GB" altLang="en-US" sz="2400" dirty="0" smtClean="0">
                <a:latin typeface="+mj-ea"/>
                <a:ea typeface="+mj-ea"/>
              </a:rPr>
              <a:t> name="</a:t>
            </a:r>
            <a:r>
              <a:rPr lang="en-GB" altLang="en-US" sz="2400" dirty="0" err="1" smtClean="0">
                <a:latin typeface="+mj-ea"/>
                <a:ea typeface="+mj-ea"/>
              </a:rPr>
              <a:t>paramName</a:t>
            </a:r>
            <a:r>
              <a:rPr lang="en-GB" altLang="en-US" sz="2400" dirty="0" smtClean="0">
                <a:latin typeface="+mj-ea"/>
                <a:ea typeface="+mj-ea"/>
              </a:rPr>
              <a:t>" 	value="</a:t>
            </a:r>
            <a:r>
              <a:rPr lang="en-GB" altLang="en-US" sz="2400" dirty="0" err="1" smtClean="0">
                <a:latin typeface="+mj-ea"/>
                <a:ea typeface="+mj-ea"/>
              </a:rPr>
              <a:t>paramValue</a:t>
            </a:r>
            <a:r>
              <a:rPr lang="en-GB" altLang="en-US" sz="2400" dirty="0" smtClean="0">
                <a:latin typeface="+mj-ea"/>
                <a:ea typeface="+mj-ea"/>
              </a:rPr>
              <a:t>"/&gt;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其中</a:t>
            </a:r>
            <a:r>
              <a:rPr lang="en-GB" altLang="en-US" sz="2400" dirty="0" err="1" smtClean="0">
                <a:latin typeface="+mj-ea"/>
                <a:ea typeface="+mj-ea"/>
              </a:rPr>
              <a:t>paramName</a:t>
            </a:r>
            <a:r>
              <a:rPr lang="zh-CN" altLang="en-US" sz="2400" dirty="0" smtClean="0">
                <a:latin typeface="+mj-ea"/>
                <a:ea typeface="+mj-ea"/>
              </a:rPr>
              <a:t>表示参数名称，</a:t>
            </a:r>
            <a:r>
              <a:rPr lang="en-GB" altLang="en-US" sz="2400" dirty="0" err="1" smtClean="0">
                <a:latin typeface="+mj-ea"/>
                <a:ea typeface="+mj-ea"/>
              </a:rPr>
              <a:t>paramValue</a:t>
            </a:r>
            <a:r>
              <a:rPr lang="zh-CN" altLang="en-US" sz="2400" dirty="0" smtClean="0">
                <a:latin typeface="+mj-ea"/>
                <a:ea typeface="+mj-ea"/>
              </a:rPr>
              <a:t>表示参数值。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动作元素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jsp:include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 smtClean="0"/>
              <a:t>		</a:t>
            </a:r>
            <a:r>
              <a:rPr lang="en-GB" altLang="en-US" dirty="0" smtClean="0">
                <a:latin typeface="+mj-ea"/>
                <a:ea typeface="+mj-ea"/>
              </a:rPr>
              <a:t>&lt;</a:t>
            </a:r>
            <a:r>
              <a:rPr lang="en-GB" altLang="en-US" dirty="0" err="1" smtClean="0">
                <a:latin typeface="+mj-ea"/>
                <a:ea typeface="+mj-ea"/>
              </a:rPr>
              <a:t>jsp:include</a:t>
            </a:r>
            <a:r>
              <a:rPr lang="en-GB" altLang="en-US" dirty="0" smtClean="0">
                <a:latin typeface="+mj-ea"/>
                <a:ea typeface="+mj-ea"/>
              </a:rPr>
              <a:t>&gt;</a:t>
            </a:r>
            <a:r>
              <a:rPr lang="zh-CN" altLang="en-US" dirty="0" smtClean="0">
                <a:latin typeface="+mj-ea"/>
                <a:ea typeface="+mj-ea"/>
              </a:rPr>
              <a:t>允许在</a:t>
            </a:r>
            <a:r>
              <a:rPr lang="en-GB" altLang="en-US" dirty="0" smtClean="0">
                <a:latin typeface="+mj-ea"/>
                <a:ea typeface="+mj-ea"/>
              </a:rPr>
              <a:t>JSP</a:t>
            </a:r>
            <a:r>
              <a:rPr lang="zh-CN" altLang="en-US" dirty="0" smtClean="0">
                <a:latin typeface="+mj-ea"/>
                <a:ea typeface="+mj-ea"/>
              </a:rPr>
              <a:t>页面中包含静态和动态页面。如果包含的是静态页面，则只是将静态页面的内容加入至</a:t>
            </a:r>
            <a:r>
              <a:rPr lang="en-GB" altLang="en-US" dirty="0" smtClean="0">
                <a:latin typeface="+mj-ea"/>
                <a:ea typeface="+mj-ea"/>
              </a:rPr>
              <a:t>JSP</a:t>
            </a:r>
            <a:r>
              <a:rPr lang="zh-CN" altLang="en-US" dirty="0" smtClean="0">
                <a:latin typeface="+mj-ea"/>
                <a:ea typeface="+mj-ea"/>
              </a:rPr>
              <a:t>页面中，如果包含的是动态页面，则所包含的页面将会被</a:t>
            </a:r>
            <a:r>
              <a:rPr lang="en-GB" altLang="en-US" dirty="0" smtClean="0">
                <a:latin typeface="+mj-ea"/>
                <a:ea typeface="+mj-ea"/>
              </a:rPr>
              <a:t>JSP</a:t>
            </a:r>
            <a:r>
              <a:rPr lang="zh-CN" altLang="en-US" dirty="0" smtClean="0">
                <a:latin typeface="+mj-ea"/>
                <a:ea typeface="+mj-ea"/>
              </a:rPr>
              <a:t>服务器编译执行。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 smtClean="0">
                <a:latin typeface="+mj-ea"/>
                <a:ea typeface="+mj-ea"/>
              </a:rPr>
              <a:t>		&lt;</a:t>
            </a:r>
            <a:r>
              <a:rPr lang="en-GB" altLang="en-US" dirty="0" err="1" smtClean="0">
                <a:latin typeface="+mj-ea"/>
                <a:ea typeface="+mj-ea"/>
              </a:rPr>
              <a:t>jsp:include</a:t>
            </a:r>
            <a:r>
              <a:rPr lang="en-GB" altLang="en-US" dirty="0" smtClean="0">
                <a:latin typeface="+mj-ea"/>
                <a:ea typeface="+mj-ea"/>
              </a:rPr>
              <a:t>&gt;</a:t>
            </a:r>
            <a:r>
              <a:rPr lang="zh-CN" altLang="en-US" dirty="0" smtClean="0">
                <a:latin typeface="+mj-ea"/>
                <a:ea typeface="+mj-ea"/>
              </a:rPr>
              <a:t>操作的格式如下：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 smtClean="0">
                <a:latin typeface="+mj-ea"/>
                <a:ea typeface="+mj-ea"/>
              </a:rPr>
              <a:t>		&lt;</a:t>
            </a:r>
            <a:r>
              <a:rPr lang="en-GB" altLang="en-US" dirty="0" err="1" smtClean="0">
                <a:latin typeface="+mj-ea"/>
                <a:ea typeface="+mj-ea"/>
              </a:rPr>
              <a:t>jsp:include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GB" altLang="en-US" dirty="0" smtClean="0">
                <a:latin typeface="+mj-ea"/>
                <a:ea typeface="+mj-ea"/>
              </a:rPr>
              <a:t>page="</a:t>
            </a:r>
            <a:r>
              <a:rPr lang="en-GB" altLang="en-US" dirty="0" err="1" smtClean="0">
                <a:latin typeface="+mj-ea"/>
                <a:ea typeface="+mj-ea"/>
              </a:rPr>
              <a:t>relativeURL</a:t>
            </a:r>
            <a:r>
              <a:rPr lang="en-GB" altLang="en-US" dirty="0" smtClean="0">
                <a:latin typeface="+mj-ea"/>
                <a:ea typeface="+mj-ea"/>
              </a:rPr>
              <a:t>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 smtClean="0">
                <a:latin typeface="+mj-ea"/>
                <a:ea typeface="+mj-ea"/>
              </a:rPr>
              <a:t>			&lt;%=expression%&gt;" flush="</a:t>
            </a:r>
            <a:r>
              <a:rPr lang="en-GB" altLang="en-US" dirty="0" err="1" smtClean="0">
                <a:latin typeface="+mj-ea"/>
                <a:ea typeface="+mj-ea"/>
              </a:rPr>
              <a:t>true|false</a:t>
            </a:r>
            <a:r>
              <a:rPr lang="en-GB" altLang="en-US" dirty="0" smtClean="0">
                <a:latin typeface="+mj-ea"/>
                <a:ea typeface="+mj-ea"/>
              </a:rPr>
              <a:t>"/&gt;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 smtClean="0">
                <a:latin typeface="+mj-ea"/>
                <a:ea typeface="+mj-ea"/>
              </a:rPr>
              <a:t>		page</a:t>
            </a:r>
            <a:r>
              <a:rPr lang="zh-CN" altLang="en-US" dirty="0" smtClean="0">
                <a:latin typeface="+mj-ea"/>
                <a:ea typeface="+mj-ea"/>
              </a:rPr>
              <a:t>：表示所要包含的文件的相对</a:t>
            </a:r>
            <a:r>
              <a:rPr lang="en-GB" altLang="en-US" dirty="0" smtClean="0">
                <a:latin typeface="+mj-ea"/>
                <a:ea typeface="+mj-ea"/>
              </a:rPr>
              <a:t>URL</a:t>
            </a:r>
            <a:r>
              <a:rPr lang="zh-CN" altLang="en-US" dirty="0" smtClean="0">
                <a:latin typeface="+mj-ea"/>
                <a:ea typeface="+mj-ea"/>
              </a:rPr>
              <a:t>，它可以是一个字符串，也可以是一个</a:t>
            </a:r>
            <a:r>
              <a:rPr lang="en-GB" altLang="en-US" dirty="0" smtClean="0">
                <a:latin typeface="+mj-ea"/>
                <a:ea typeface="+mj-ea"/>
              </a:rPr>
              <a:t>JSP</a:t>
            </a:r>
            <a:r>
              <a:rPr lang="zh-CN" altLang="en-US" dirty="0" smtClean="0">
                <a:latin typeface="+mj-ea"/>
                <a:ea typeface="+mj-ea"/>
              </a:rPr>
              <a:t>表达式。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 smtClean="0">
                <a:latin typeface="+mj-ea"/>
                <a:ea typeface="+mj-ea"/>
              </a:rPr>
              <a:t>		flush</a:t>
            </a:r>
            <a:r>
              <a:rPr lang="zh-CN" altLang="en-US" dirty="0" smtClean="0">
                <a:latin typeface="+mj-ea"/>
                <a:ea typeface="+mj-ea"/>
              </a:rPr>
              <a:t>：默认值为</a:t>
            </a:r>
            <a:r>
              <a:rPr lang="en-GB" altLang="en-US" dirty="0" smtClean="0">
                <a:latin typeface="+mj-ea"/>
                <a:ea typeface="+mj-ea"/>
              </a:rPr>
              <a:t>false</a:t>
            </a:r>
            <a:r>
              <a:rPr lang="zh-CN" altLang="en-US" dirty="0" smtClean="0">
                <a:latin typeface="+mj-ea"/>
                <a:ea typeface="+mj-ea"/>
              </a:rPr>
              <a:t>，若该值为</a:t>
            </a:r>
            <a:r>
              <a:rPr lang="en-GB" altLang="en-US" dirty="0" smtClean="0">
                <a:latin typeface="+mj-ea"/>
                <a:ea typeface="+mj-ea"/>
              </a:rPr>
              <a:t>true</a:t>
            </a:r>
            <a:r>
              <a:rPr lang="zh-CN" altLang="en-US" dirty="0" smtClean="0">
                <a:latin typeface="+mj-ea"/>
                <a:ea typeface="+mj-ea"/>
              </a:rPr>
              <a:t>则表示当缓冲区满时，缓冲区将被清空。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eg:chapter04/jsp_include.jsp</a:t>
            </a:r>
            <a:endParaRPr lang="zh-CN" altLang="en-US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动作元素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jsp:forward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altLang="en-US" dirty="0" smtClean="0"/>
              <a:t>		</a:t>
            </a:r>
            <a:r>
              <a:rPr lang="en-GB" altLang="en-US" sz="2400" dirty="0" smtClean="0">
                <a:latin typeface="+mj-ea"/>
                <a:ea typeface="+mj-ea"/>
              </a:rPr>
              <a:t>&lt;</a:t>
            </a:r>
            <a:r>
              <a:rPr lang="en-GB" altLang="en-US" sz="2400" dirty="0" err="1" smtClean="0">
                <a:latin typeface="+mj-ea"/>
                <a:ea typeface="+mj-ea"/>
              </a:rPr>
              <a:t>jsp:forward</a:t>
            </a:r>
            <a:r>
              <a:rPr lang="en-GB" altLang="en-US" sz="2400" dirty="0" smtClean="0">
                <a:latin typeface="+mj-ea"/>
                <a:ea typeface="+mj-ea"/>
              </a:rPr>
              <a:t>&gt;</a:t>
            </a:r>
            <a:r>
              <a:rPr lang="zh-CN" altLang="en-US" sz="2400" dirty="0" smtClean="0">
                <a:latin typeface="+mj-ea"/>
                <a:ea typeface="+mj-ea"/>
              </a:rPr>
              <a:t>操作允许将当前的请求运行转发至另外一个静态的文件、</a:t>
            </a:r>
            <a:r>
              <a:rPr lang="en-GB" altLang="en-US" sz="2400" dirty="0" smtClean="0">
                <a:latin typeface="+mj-ea"/>
                <a:ea typeface="+mj-ea"/>
              </a:rPr>
              <a:t>JSP</a:t>
            </a:r>
            <a:r>
              <a:rPr lang="zh-CN" altLang="en-US" sz="2400" dirty="0" smtClean="0">
                <a:latin typeface="+mj-ea"/>
                <a:ea typeface="+mj-ea"/>
              </a:rPr>
              <a:t>页面或含有与当前页面相同内容的</a:t>
            </a:r>
            <a:r>
              <a:rPr lang="en-GB" altLang="en-US" sz="2400" dirty="0" err="1" smtClean="0">
                <a:latin typeface="+mj-ea"/>
                <a:ea typeface="+mj-ea"/>
              </a:rPr>
              <a:t>Servlet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en-GB" altLang="en-US" sz="2400" dirty="0" smtClean="0">
                <a:latin typeface="+mj-ea"/>
                <a:ea typeface="+mj-ea"/>
              </a:rPr>
              <a:t>	&lt;</a:t>
            </a:r>
            <a:r>
              <a:rPr lang="en-GB" altLang="en-US" sz="2400" dirty="0" err="1" smtClean="0">
                <a:latin typeface="+mj-ea"/>
                <a:ea typeface="+mj-ea"/>
              </a:rPr>
              <a:t>jsp:forward</a:t>
            </a:r>
            <a:r>
              <a:rPr lang="en-GB" altLang="en-US" sz="2400" dirty="0" smtClean="0">
                <a:latin typeface="+mj-ea"/>
                <a:ea typeface="+mj-ea"/>
              </a:rPr>
              <a:t>&gt;</a:t>
            </a:r>
            <a:r>
              <a:rPr lang="zh-CN" altLang="en-US" sz="2400" dirty="0" smtClean="0">
                <a:latin typeface="+mj-ea"/>
                <a:ea typeface="+mj-ea"/>
              </a:rPr>
              <a:t>的格式如下：</a:t>
            </a:r>
          </a:p>
          <a:p>
            <a:pPr>
              <a:buFont typeface="Wingdings" pitchFamily="2" charset="2"/>
              <a:buNone/>
            </a:pPr>
            <a:r>
              <a:rPr lang="en-GB" altLang="en-US" sz="2400" dirty="0" smtClean="0">
                <a:latin typeface="+mj-ea"/>
                <a:ea typeface="+mj-ea"/>
              </a:rPr>
              <a:t>		&lt;</a:t>
            </a:r>
            <a:r>
              <a:rPr lang="en-GB" altLang="en-US" sz="2400" dirty="0" err="1" smtClean="0">
                <a:latin typeface="+mj-ea"/>
                <a:ea typeface="+mj-ea"/>
              </a:rPr>
              <a:t>jsp:forward</a:t>
            </a:r>
            <a:r>
              <a:rPr lang="en-GB" altLang="en-US" sz="2400" dirty="0" smtClean="0">
                <a:latin typeface="+mj-ea"/>
                <a:ea typeface="+mj-ea"/>
              </a:rPr>
              <a:t> 		page="</a:t>
            </a:r>
            <a:r>
              <a:rPr lang="en-GB" altLang="en-US" sz="2400" dirty="0" err="1" smtClean="0">
                <a:latin typeface="+mj-ea"/>
                <a:ea typeface="+mj-ea"/>
              </a:rPr>
              <a:t>relativeURL</a:t>
            </a:r>
            <a:r>
              <a:rPr lang="en-GB" altLang="en-US" sz="2400" dirty="0" smtClean="0">
                <a:latin typeface="+mj-ea"/>
                <a:ea typeface="+mj-ea"/>
              </a:rPr>
              <a:t>|&lt;%=expression%&gt;" /&gt;</a:t>
            </a:r>
          </a:p>
          <a:p>
            <a:pPr>
              <a:buFont typeface="Wingdings" pitchFamily="2" charset="2"/>
              <a:buNone/>
            </a:pPr>
            <a:r>
              <a:rPr lang="en-GB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eg:chapter04/login.jsp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动作元素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jsp:plugin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&lt;jsp:plugin&gt;主要用来在客户端的浏览器中显示一个对象，通常为Applet或Bean。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eg:chapter04/usingPlugin.jsp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错误处理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j-ea"/>
                <a:ea typeface="+mj-ea"/>
              </a:rPr>
              <a:t>在编写JSP页面的过程中，无论是初学者还是编程高手都会遇到各种各样的问题，谁也无法保证编写的JSP页面不会出现任何错误。</a:t>
            </a: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在JSP页面的处理过程中，在下面两个阶段会发生错误。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2400" dirty="0" smtClean="0">
                <a:latin typeface="+mj-ea"/>
                <a:ea typeface="+mj-ea"/>
              </a:rPr>
              <a:t>编译阶段：该阶段将JSP源文件编译为Servlet类文件。</a:t>
            </a:r>
          </a:p>
          <a:p>
            <a:pPr lvl="2">
              <a:buFont typeface="Wingdings" pitchFamily="2" charset="2"/>
              <a:buChar char="l"/>
            </a:pPr>
            <a:r>
              <a:rPr lang="zh-CN" altLang="en-US" sz="2400" dirty="0" smtClean="0">
                <a:latin typeface="+mj-ea"/>
                <a:ea typeface="+mj-ea"/>
              </a:rPr>
              <a:t>处理客户请求阶段：Servlet类在该阶段处理每个客户的请求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错误处理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j-ea"/>
                <a:ea typeface="+mj-ea"/>
              </a:rPr>
              <a:t>处理客户请求阶段的错误处理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处理客户请求阶段的错误是指JSP编译成功后Servlet类处理客户请求发生的错误，这类错误往往不是语法错误，而是由于逻辑上的错误，例如获取的参数类型不匹配、被零除等错误。当这些错误发生时，JSP程序将抛出异常，由异常处理机制进行处理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		发生这类错误时，通常将错误交由errorPage处理，例如制作一个“error.jsp”页面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eg:chapter04/pageError.jsp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JSP规范中定义了9种内建对象，它们分别为request、response、out、session、application、config、pageContext、page和exception，在JSP中并不需要编写任何额外的代码就可以自动使用这些内建对象。其中网页输出对象out和包含客户端请求信息的response对象是最基本的对象。out对象可以在Java代码中轻松地输出网页内容，而不必将HTML语法和属于JSP程序的部分区分开来。而request对象则包含了所有关于客户端的信息，只有通过该对象才能取得客户端传送过来的信息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目前浏览的网页主要可以分为两种：静态网页和动态网页。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静态网页是指网页一旦制作完成，就不能随意更改，或者需要专业的技术人员才能修改，而且这种网页不能实现用户与服务器之间的交互，这种网页制作成本较高，制作周期长，更改困难，只适合于一些不需经常更改内容的网页。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动态网页正好弥补了静态网页的不足，所谓动态网页是指能根据用户的要求而动态的改变的页面，这种页面不需要维护人员经常手动更新，它能根据不同的时间、不同的人产生不同的页面，目前绝大多数网站采用的都是动态网页技术，如ASP、PHP、JSP等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r>
              <a:rPr lang="en-US" altLang="zh-CN" dirty="0" smtClean="0"/>
              <a:t>-out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out</a:t>
            </a:r>
            <a:r>
              <a:rPr lang="zh-CN" altLang="en-US" sz="2400" dirty="0" smtClean="0">
                <a:latin typeface="+mj-ea"/>
                <a:ea typeface="+mj-ea"/>
              </a:rPr>
              <a:t>对象的主要作用是在</a:t>
            </a:r>
            <a:r>
              <a:rPr lang="en-US" altLang="zh-CN" sz="2400" dirty="0" smtClean="0">
                <a:latin typeface="+mj-ea"/>
                <a:ea typeface="+mj-ea"/>
              </a:rPr>
              <a:t>Web</a:t>
            </a:r>
            <a:r>
              <a:rPr lang="zh-CN" altLang="en-US" sz="2400" dirty="0" smtClean="0">
                <a:latin typeface="+mj-ea"/>
                <a:ea typeface="+mj-ea"/>
              </a:rPr>
              <a:t>浏览器内输出信息。</a:t>
            </a:r>
            <a:r>
              <a:rPr lang="en-US" altLang="zh-CN" sz="2400" dirty="0" smtClean="0">
                <a:latin typeface="+mj-ea"/>
                <a:ea typeface="+mj-ea"/>
              </a:rPr>
              <a:t>out</a:t>
            </a:r>
            <a:r>
              <a:rPr lang="zh-CN" altLang="en-US" sz="2400" dirty="0" smtClean="0">
                <a:latin typeface="+mj-ea"/>
                <a:ea typeface="+mj-ea"/>
              </a:rPr>
              <a:t>对象被封装为</a:t>
            </a:r>
            <a:r>
              <a:rPr lang="en-US" altLang="zh-CN" sz="2400" dirty="0" err="1" smtClean="0">
                <a:latin typeface="+mj-ea"/>
                <a:ea typeface="+mj-ea"/>
              </a:rPr>
              <a:t>javax.servlet.jsp.JspWriter</a:t>
            </a:r>
            <a:r>
              <a:rPr lang="zh-CN" altLang="en-US" sz="2400" dirty="0" smtClean="0">
                <a:latin typeface="+mj-ea"/>
                <a:ea typeface="+mj-ea"/>
              </a:rPr>
              <a:t>接口，它是</a:t>
            </a:r>
            <a:r>
              <a:rPr lang="en-US" altLang="zh-CN" sz="2400" dirty="0" smtClean="0">
                <a:latin typeface="+mj-ea"/>
                <a:ea typeface="+mj-ea"/>
              </a:rPr>
              <a:t>JSP</a:t>
            </a:r>
            <a:r>
              <a:rPr lang="zh-CN" altLang="en-US" sz="2400" dirty="0" smtClean="0">
                <a:latin typeface="+mj-ea"/>
                <a:ea typeface="+mj-ea"/>
              </a:rPr>
              <a:t>编程过程中经常用到的一个对象，在编程过程中通过该对象可以对缓冲区进行操作。通过调用</a:t>
            </a:r>
            <a:r>
              <a:rPr lang="en-US" altLang="zh-CN" sz="2400" dirty="0" err="1" smtClean="0">
                <a:latin typeface="+mj-ea"/>
                <a:ea typeface="+mj-ea"/>
              </a:rPr>
              <a:t>pageContext.getOut</a:t>
            </a:r>
            <a:r>
              <a:rPr lang="en-US" altLang="zh-CN" sz="2400" dirty="0" smtClean="0">
                <a:latin typeface="+mj-ea"/>
                <a:ea typeface="+mj-ea"/>
              </a:rPr>
              <a:t>()</a:t>
            </a:r>
            <a:r>
              <a:rPr lang="zh-CN" altLang="en-US" sz="2400" dirty="0" smtClean="0">
                <a:latin typeface="+mj-ea"/>
                <a:ea typeface="+mj-ea"/>
              </a:rPr>
              <a:t>方法可以获取</a:t>
            </a:r>
            <a:r>
              <a:rPr lang="en-US" altLang="zh-CN" sz="2400" dirty="0" smtClean="0">
                <a:latin typeface="+mj-ea"/>
                <a:ea typeface="+mj-ea"/>
              </a:rPr>
              <a:t>out</a:t>
            </a:r>
            <a:r>
              <a:rPr lang="zh-CN" altLang="en-US" sz="2400" dirty="0" smtClean="0">
                <a:latin typeface="+mj-ea"/>
                <a:ea typeface="+mj-ea"/>
              </a:rPr>
              <a:t>对象。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eg:chapter05/outBuffer.jsp</a:t>
            </a:r>
            <a:endParaRPr lang="zh-CN" altLang="en-US" sz="24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r>
              <a:rPr lang="en-US" altLang="zh-CN" dirty="0" smtClean="0"/>
              <a:t>-out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clear()：清除缓冲区中的内容，不将数据发送至客户端。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clearBuffer()：清除缓冲区中的内容，并将数据发送至客户端。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close()：关闭输出流。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flush()：输出缓冲区中的数据。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getBufferSize()：获取缓冲区的大小。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getRemaining()：获取缓冲区的剩余空间。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isAutoFlush() ：是否自动刷新缓冲区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newLine()：输出一个换行字符，换一行。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print()：显示各种数据类型的内容。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println()：分行显示各种数据类型的内容。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r>
              <a:rPr lang="en-US" altLang="zh-CN" dirty="0" smtClean="0"/>
              <a:t>-request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request对象的作用是获取客户端的信息。request对象被封装为javax.servlet.http.HttpServletResquest接口。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当客户端请求一个JSP页面时，JSP引擎会将客户端的请求信息包装在这个request对象中。请求信息的内容包括：请求的标头（Header）信息（如浏览器的版本名称、语言和编码方式等）、请求的方式（HTTP方法：如GET、POST，&lt;Form&gt;的method属性设定值）、请求的参数名称和参数值、客户端的主机名称等，然后JSP引擎将request对象当作_jspService方法的HttpServletRequest参数值，通过request对象获取有关客户端的请求信息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eg:chapter05/requestInfo.jsp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r>
              <a:rPr lang="en-US" altLang="zh-CN" dirty="0" smtClean="0"/>
              <a:t>-response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response对象的作用是封装JSP产生的响应，然后将其发送至客户端以响应客户的请求。response对象被封装为javax.servlet.http.HttpServletResponse接口。JSP引擎会根据客户端的请求信息建立一个预设的response回应对象，然后传入_jspService()方法中。它是用来提供给客户端浏览器的参考的信息，如回应的标头、回应本体（如HTML文本的内容）以及服务器端的状态码信息 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eg:chapter05/setContentType.jsp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eg:chapter05/refresh.jsp</a:t>
            </a:r>
            <a:endParaRPr lang="zh-CN" altLang="en-US" sz="2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eg:chapter05/sendRedirect.jsp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eg:chapter05/setStatus.jsp</a:t>
            </a:r>
            <a:endParaRPr lang="zh-CN" altLang="en-US" sz="24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r>
              <a:rPr lang="en-US" altLang="zh-CN" dirty="0" smtClean="0"/>
              <a:t>-response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99757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request对象是使用非常频繁的对象之一，然而request对象功能的实现离不开response对象的支持，request对象和response对象的结合可以使JSP更好地实现客户端与服务器端的信息交互，下图显示了客户端与服务器端信息交互的流程。</a:t>
            </a:r>
          </a:p>
        </p:txBody>
      </p:sp>
      <p:pic>
        <p:nvPicPr>
          <p:cNvPr id="4" name="Picture 4" descr="5-6"/>
          <p:cNvPicPr>
            <a:picLocks noChangeAspect="1" noChangeArrowheads="1"/>
          </p:cNvPicPr>
          <p:nvPr/>
        </p:nvPicPr>
        <p:blipFill>
          <a:blip r:embed="rId2" cstate="print"/>
          <a:srcRect l="2951" t="12306" r="9105" b="50108"/>
          <a:stretch>
            <a:fillRect/>
          </a:stretch>
        </p:blipFill>
        <p:spPr>
          <a:xfrm>
            <a:off x="899592" y="3789040"/>
            <a:ext cx="7127875" cy="2849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r>
              <a:rPr lang="en-US" altLang="zh-CN" dirty="0" smtClean="0"/>
              <a:t>-response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由可以看出，用户在客户端（浏览器）发出的请求信息被存储在request对象中并发送给Web服务器，JSP引擎（通常捆绑在Web服务器上）根据JSP文件的指示处理request对象，或者根据实际需要将request对象转发给由JSP文件所指定的其他的服务器端组件（如Servlet组件、JavaBean组件或EJB组件等）处理。处理结果则以response对象的方式返回给JSP引擎，JSP引擎和Web服务器根据response对象最终生成JSP页面，返回给客户端浏览器，这也是用户最终看到的内容。用于客户和服务器之间的通信协议最常用的是HTTP，此外也可以使用特定的私有协议。由此可见，response对象在JSP相应客户请求时的作用是非常巨大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r>
              <a:rPr lang="en-US" altLang="zh-CN" dirty="0" smtClean="0"/>
              <a:t>-session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session对象的作用是记录每个客户端的访问状态，以便跟踪每个客户端的操作状态。session对象被封装为javax.servlet.http.HttpSession接口，通过调用pageContext.getSession()方法可以获取一个session对象。当客户端请求超过一个以上的JSP程序网页时，session对象提供有保存请求时期对象属性的方法，所保存的对象在请求过程中都是有效的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eg:chapter05/sessionInfo.jsp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eg:chapter05/sessionCount.jsp</a:t>
            </a:r>
            <a:endParaRPr lang="zh-CN" altLang="en-US" sz="24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r>
              <a:rPr lang="en-US" altLang="zh-CN" dirty="0" smtClean="0"/>
              <a:t>-application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application对象的主要作用是为多个应用程序保存信息，直至服务器关闭为止。application对象被封装为javax.servlet.SercletContext接口的类型，通过pageContext.getSrevletContext()方法可以获取application对象。</a:t>
            </a:r>
            <a:endParaRPr lang="en-US" altLang="zh-CN" sz="2400" dirty="0" smtClean="0">
              <a:latin typeface="+mj-ea"/>
              <a:ea typeface="+mj-ea"/>
            </a:endParaRPr>
          </a:p>
          <a:p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eg:chapter05/applicationCount.jsp</a:t>
            </a:r>
            <a:endParaRPr lang="zh-CN" altLang="en-US" sz="24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PageContext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PageContext对象的作用是取得任何范围的参数，通过PageContext对象可以获取JSP页面的out、request、response、session、application等对象，重新定向客户的请求等。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config对象的主要作用是取得服务器的配置信息。config对象被封装为javax.servletConfig接口，通过pageContext.getServletConfig()方法可以获取一个config对象。config提供存取servlet class初始化参数以及有关server环境信息的ServletContext对象。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JSP是Java Server Page（Java服务器页面）的简称，它是由Sun Microsystems公司倡导，多家公司参与一起建立的一种动态网页技术标准，主要用于开发动态网页。JSP继承了Java语言的特点，允许Web开发人员开发和维护与平台无关、信息丰富、动态的Web页面，它能使Web开发人员轻易搭建网络平台，建立起功能强大的Web网站。JSP可以把用户界面从内容层次中分离出来，使Web开发人员不必修改底层的动态内容，就可以修改整体的页面布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内建对象</a:t>
            </a:r>
            <a:r>
              <a:rPr lang="en-US" altLang="zh-CN" dirty="0" smtClean="0"/>
              <a:t>-page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page对象的实质就是java.lang.Object，它是java.lang.Object类的一个实例。page对象代表JSP本身，更确切的说，它是代表JSP被转译后的Servlet，它可以调用Servlet类定义的方法，作用和Java中的this一样。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内置对象</a:t>
            </a:r>
            <a:r>
              <a:rPr lang="en-US" altLang="zh-CN" dirty="0" smtClean="0"/>
              <a:t>-exception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exception对象的作用是显示异常信息，它是java.lang.Throwable的一个实例，只有在包含isErrorPage="true"的页面中才可以被使用，在一般的JSP内容中使用该对象将无法编译JSP文件。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在JSP页面编写过程中常会出现如下几种错误，大家应该注意。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空指针错误：java.lang.NullPointerException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格式化数字错误：java.lang.NumberFormatException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类定义未找到错误：java.lang.NoClassDefFoundError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JAVA错误：java.lang.Error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0000">
              <a:lnSpc>
                <a:spcPct val="9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Bean的英文含义是豆子，JavaBean就是“一颗Java豆子”，即一段Java小程序。JavaBean是一个Java类，一个可重复使用的软件组件。 </a:t>
            </a:r>
          </a:p>
          <a:p>
            <a:pPr marL="0" indent="360000">
              <a:lnSpc>
                <a:spcPct val="9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实际的应用系统中，大量的嵌入Java代码和HTML语句交织在一起，嵌入Java代码、HTML语句，还有JavaScript语句，使编写和维护JSP网页变得很困难。</a:t>
            </a:r>
          </a:p>
          <a:p>
            <a:pPr marL="0" indent="360000">
              <a:lnSpc>
                <a:spcPct val="9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如何解决这个问题呢？使用JavaBean就是一个好办法。将JSP和JavaBean结合起来，在JavaBean中处理逻辑，然后在JSP网页中调用，而JSP文本着重是网页界面设计，这会使得JSP网页变得清晰，可以节省软件开发时间和降低以后维护的难度。目前，这种将显示和逻辑分开的方法深受开发者的喜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JavaBean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JavaBean分为两类：</a:t>
            </a:r>
          </a:p>
          <a:p>
            <a:pPr lvl="1">
              <a:buNone/>
            </a:pP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、可视化的JavaBean</a:t>
            </a:r>
          </a:p>
          <a:p>
            <a:pPr lvl="1">
              <a:buNone/>
            </a:pPr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、非可视化的JavaBean</a:t>
            </a:r>
            <a:endParaRPr lang="zh-CN" altLang="en-US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传统的JavaBean应用在可视化界面，例如，利用JavaBean编写可重用的软件组件如按钮、文本框、列表框等，这些JavaBean是具有GUI（Graphical User Interface）的。非可视化的JavaBean，顾名思义，就是没有GUI的JavaBean，与JSP搭配使用的就是这类JavaBean，在JavaBean中封装一些数据逻辑，如数据运算、数据处理、连接数据库等。本文介绍的JavaBean也是这种非可视化的JavaBean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JavaBean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一个简单的</a:t>
            </a:r>
            <a:r>
              <a:rPr lang="en-US" altLang="zh-CN" dirty="0" err="1" smtClean="0"/>
              <a:t>JavaBean</a:t>
            </a:r>
            <a:endParaRPr lang="zh-CN" altLang="en-US" dirty="0"/>
          </a:p>
        </p:txBody>
      </p:sp>
      <p:pic>
        <p:nvPicPr>
          <p:cNvPr id="4" name="Picture 3" descr="QQ截图201209101929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1680" y="1935163"/>
            <a:ext cx="4645224" cy="49228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JavaBean</a:t>
            </a:r>
            <a:r>
              <a:rPr lang="en-US" altLang="zh-CN" dirty="0" smtClean="0"/>
              <a:t>-</a:t>
            </a:r>
            <a:r>
              <a:rPr lang="zh-CN" altLang="en-US" dirty="0" smtClean="0"/>
              <a:t>一个简单的</a:t>
            </a:r>
            <a:r>
              <a:rPr lang="en-US" altLang="zh-CN" dirty="0" err="1" smtClean="0"/>
              <a:t>JavaBean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通常，一个标准的JavaBean具有如下特征：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JavaBean是一个public（公共）的类。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JavaBean类具有一个无参构造方法。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设置和获取属性值时，使用setXXX和getXXX方法。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buFont typeface="Wingdings" pitchFamily="2" charset="2"/>
              <a:buChar char="l"/>
            </a:pPr>
            <a:endParaRPr lang="en-US" altLang="zh-CN" dirty="0" smtClean="0">
              <a:latin typeface="+mj-ea"/>
              <a:ea typeface="+mj-ea"/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Eg:chapter07/</a:t>
            </a:r>
            <a:r>
              <a:rPr lang="en-US" altLang="zh-CN" dirty="0" err="1" smtClean="0">
                <a:solidFill>
                  <a:srgbClr val="FF0000"/>
                </a:solidFill>
                <a:latin typeface="+mj-ea"/>
                <a:ea typeface="+mj-ea"/>
              </a:rPr>
              <a:t>userBean.class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Eg:chapter07/</a:t>
            </a:r>
            <a:r>
              <a:rPr lang="en-US" altLang="zh-CN" dirty="0" err="1" smtClean="0">
                <a:solidFill>
                  <a:srgbClr val="FF0000"/>
                </a:solidFill>
                <a:latin typeface="+mj-ea"/>
                <a:ea typeface="+mj-ea"/>
              </a:rPr>
              <a:t>jsp</a:t>
            </a: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/showInfo.jsp</a:t>
            </a:r>
            <a:endParaRPr lang="zh-CN" altLang="en-US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JavaBean</a:t>
            </a:r>
            <a:r>
              <a:rPr lang="en-US" altLang="zh-CN" dirty="0" smtClean="0"/>
              <a:t>-JSP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JavaBean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JSP访问JavaBean，需要使用&lt;jsp:useBean&gt;标记。&lt;jsp:useBean&gt;标记是用于JavaBean对象的动作标记，当在JSP网页中使用它时，表示会产生一个JavaBean的实例。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   &lt;jsp:useBean&gt;标记属性：id、scope、class，如：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   &lt;jsp:useBean id=“name” scope=“page | request | session | application” </a:t>
            </a:r>
            <a:r>
              <a:rPr lang="en-US" altLang="zh-CN" sz="2400" dirty="0" smtClean="0">
                <a:latin typeface="+mj-ea"/>
                <a:ea typeface="+mj-ea"/>
              </a:rPr>
              <a:t>class=</a:t>
            </a:r>
            <a:r>
              <a:rPr lang="zh-CN" altLang="en-US" sz="2400" dirty="0" smtClean="0">
                <a:latin typeface="+mj-ea"/>
                <a:ea typeface="+mj-ea"/>
              </a:rPr>
              <a:t>“</a:t>
            </a:r>
            <a:r>
              <a:rPr lang="en-US" altLang="zh-CN" sz="2400" dirty="0" err="1" smtClean="0">
                <a:latin typeface="+mj-ea"/>
                <a:ea typeface="+mj-ea"/>
              </a:rPr>
              <a:t>classpath</a:t>
            </a:r>
            <a:r>
              <a:rPr lang="zh-CN" altLang="en-US" sz="2400" dirty="0" smtClean="0">
                <a:latin typeface="+mj-ea"/>
                <a:ea typeface="+mj-ea"/>
              </a:rPr>
              <a:t>”/&gt;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JavaBean</a:t>
            </a:r>
            <a:r>
              <a:rPr lang="en-US" altLang="zh-CN" dirty="0" smtClean="0"/>
              <a:t>-JSP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JavaBean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使用&lt;jsp:</a:t>
            </a:r>
            <a:r>
              <a:rPr lang="en-US" altLang="zh-CN" sz="2400" dirty="0" smtClean="0">
                <a:latin typeface="+mj-ea"/>
                <a:ea typeface="+mj-ea"/>
              </a:rPr>
              <a:t>s</a:t>
            </a:r>
            <a:r>
              <a:rPr lang="zh-CN" altLang="en-US" sz="2400" dirty="0" smtClean="0">
                <a:latin typeface="+mj-ea"/>
                <a:ea typeface="+mj-ea"/>
              </a:rPr>
              <a:t>etProperty&gt;和&lt;jsp:</a:t>
            </a:r>
            <a:r>
              <a:rPr lang="en-US" altLang="zh-CN" sz="2400" dirty="0" smtClean="0">
                <a:latin typeface="+mj-ea"/>
                <a:ea typeface="+mj-ea"/>
              </a:rPr>
              <a:t>g</a:t>
            </a:r>
            <a:r>
              <a:rPr lang="zh-CN" altLang="en-US" sz="2400" dirty="0" smtClean="0">
                <a:latin typeface="+mj-ea"/>
                <a:ea typeface="+mj-ea"/>
              </a:rPr>
              <a:t>etProperty&gt;标记对属性进行设置和获取。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1、&lt;jsp:</a:t>
            </a:r>
            <a:r>
              <a:rPr lang="en-US" altLang="zh-CN" dirty="0" smtClean="0">
                <a:latin typeface="+mj-ea"/>
                <a:ea typeface="+mj-ea"/>
              </a:rPr>
              <a:t>g</a:t>
            </a:r>
            <a:r>
              <a:rPr lang="zh-CN" altLang="en-US" dirty="0" smtClean="0">
                <a:latin typeface="+mj-ea"/>
                <a:ea typeface="+mj-ea"/>
              </a:rPr>
              <a:t>etProperty&gt;标记</a:t>
            </a: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	用来取得JavaBean的属性值。</a:t>
            </a: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&lt;jsp:getProperty name="beanname" property="propertyname"&gt;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其中，beanname是JavaBean实例名，它是在JSP文本中前面使用&lt;jsp:useBean&gt;标记引入的。propertyname为JavaBean的属性名。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JavaBean</a:t>
            </a:r>
            <a:r>
              <a:rPr lang="en-US" altLang="zh-CN" dirty="0" smtClean="0"/>
              <a:t>-JSP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JavaBean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4400" dirty="0" smtClean="0">
                <a:ea typeface="宋体" pitchFamily="2" charset="-122"/>
              </a:rPr>
              <a:t>2、</a:t>
            </a:r>
            <a:r>
              <a:rPr lang="zh-CN" altLang="en-US" sz="3100" dirty="0" smtClean="0">
                <a:latin typeface="+mj-ea"/>
                <a:ea typeface="+mj-ea"/>
              </a:rPr>
              <a:t>&lt;jsp:setProperty&gt;标记</a:t>
            </a:r>
          </a:p>
          <a:p>
            <a:pPr>
              <a:buFont typeface="Wingdings" pitchFamily="2" charset="2"/>
              <a:buNone/>
            </a:pPr>
            <a:r>
              <a:rPr lang="zh-CN" altLang="en-US" sz="3100" dirty="0" smtClean="0">
                <a:latin typeface="+mj-ea"/>
                <a:ea typeface="+mj-ea"/>
              </a:rPr>
              <a:t>     用来设置JavaBean的属性值，它一共有如下4种形式：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3100" dirty="0" smtClean="0">
                <a:latin typeface="+mj-ea"/>
                <a:ea typeface="+mj-ea"/>
              </a:rPr>
              <a:t>&lt;jsp:setProperty name="beanname" property="*"&gt;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3100" dirty="0" smtClean="0">
                <a:latin typeface="+mj-ea"/>
                <a:ea typeface="+mj-ea"/>
              </a:rPr>
              <a:t>&lt;jsp:setProperty name="beanname" property="propertyname"&gt;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3100" dirty="0" smtClean="0">
                <a:latin typeface="+mj-ea"/>
                <a:ea typeface="+mj-ea"/>
              </a:rPr>
              <a:t>&lt;jsp:setProperty name="beanname" property="propertyname" param="paramname"&gt;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3100" dirty="0" smtClean="0">
                <a:latin typeface="+mj-ea"/>
                <a:ea typeface="+mj-ea"/>
              </a:rPr>
              <a:t>&lt;jsp:setProperty name="beanname" property="propertyname" value="beanvalue"&gt;</a:t>
            </a:r>
          </a:p>
          <a:p>
            <a:pPr>
              <a:buFont typeface="Wingdings" pitchFamily="2" charset="2"/>
              <a:buNone/>
            </a:pPr>
            <a:r>
              <a:rPr lang="zh-CN" altLang="en-US" sz="3100" dirty="0" smtClean="0">
                <a:latin typeface="+mj-ea"/>
                <a:ea typeface="+mj-ea"/>
              </a:rPr>
              <a:t>        其中，beanname为程序中使用的JavaBean实例名，它是在JSP文本中前面使用&lt;jsp:useBean&gt;标记引入的。propertyname表示JavaBean的属性名。paramname指定request对象中的参数名，request对象已经在前面介绍过。beanvalue表示用来设定JavaBean的属性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JavaBean</a:t>
            </a:r>
            <a:r>
              <a:rPr lang="en-US" altLang="zh-CN" dirty="0" smtClean="0"/>
              <a:t>-JSP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JavaBean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在&lt;jsp:useBean&gt;标记中，有一个scope属性，它是用来设定JavaBean存在的范围。scope属性一共有四种属性值，分别为page、request、session和apllication:</a:t>
            </a:r>
          </a:p>
          <a:p>
            <a:pPr>
              <a:buFont typeface="Wingdings" pitchFamily="2" charset="2"/>
              <a:buAutoNum type="circleNumDbPlain"/>
            </a:pPr>
            <a:r>
              <a:rPr lang="zh-CN" altLang="en-US" sz="2400" dirty="0" smtClean="0">
                <a:latin typeface="+mj-ea"/>
                <a:ea typeface="+mj-ea"/>
              </a:rPr>
              <a:t>Page ：表示JavaBean实例的生命周期只在一个页面里，只能在一个页面中存取它。</a:t>
            </a:r>
          </a:p>
          <a:p>
            <a:pPr>
              <a:buFont typeface="Wingdings" pitchFamily="2" charset="2"/>
              <a:buAutoNum type="circleNumDbPlain"/>
            </a:pPr>
            <a:r>
              <a:rPr lang="zh-CN" altLang="en-US" sz="2400" dirty="0" smtClean="0">
                <a:latin typeface="+mj-ea"/>
                <a:ea typeface="+mj-ea"/>
              </a:rPr>
              <a:t>Request：JavaBean实例与Request对象有着很大的关系，它的存在范围除了整个网页（Page）外，还包括使用动作元素&lt;jsp:include&gt;和&lt;jsp:forward&gt;包含的网页，也就是说，这些包含的网页可以访问原来网页产生的JavaBean实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JSP的主要特点：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一次编写，随处运行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有统一的技术标准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自由扩展JSP标签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执行性能高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开发工具多而强大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JSP的不足：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必须熟悉Java语言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latin typeface="+mj-ea"/>
                <a:ea typeface="+mj-ea"/>
              </a:rPr>
              <a:t>难以调试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JavaBean</a:t>
            </a:r>
            <a:r>
              <a:rPr lang="en-US" altLang="zh-CN" dirty="0" smtClean="0"/>
              <a:t>-JSP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JavaBean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AutoNum type="circleNumDbPlain" startAt="3"/>
            </a:pPr>
            <a:r>
              <a:rPr lang="zh-CN" altLang="en-US" sz="2400" dirty="0" smtClean="0">
                <a:latin typeface="+mj-ea"/>
                <a:ea typeface="+mj-ea"/>
              </a:rPr>
              <a:t>Session：Session对象是JSP网页创建的内建对象。当用户使用浏览器访问某个网页时，就进行了一个连接，与此同时创建了一个代表该连接的session对象，当浏览器停止浏览一定时间（一般30 min）后，便自动结束代表该连接的session对象。JavaBean实例存在范围与Session类似。 </a:t>
            </a:r>
          </a:p>
          <a:p>
            <a:pPr>
              <a:buFont typeface="Wingdings" pitchFamily="2" charset="2"/>
              <a:buAutoNum type="circleNumDbPlain" startAt="3"/>
            </a:pPr>
            <a:r>
              <a:rPr lang="zh-CN" altLang="en-US" sz="2400" dirty="0" smtClean="0">
                <a:latin typeface="+mj-ea"/>
                <a:ea typeface="+mj-ea"/>
              </a:rPr>
              <a:t>Application：Application范围的JavaBean的生命周期最长，只要Tomcat服务器不重新启动，它就永远存在于服务器的内存中，所以任何页面都可以使用这个JavaBean实例。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连接数据库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3754760" cy="438912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SQL Server 2005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j-ea"/>
                <a:ea typeface="+mj-ea"/>
              </a:rPr>
              <a:t>安装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身份验证选择混合模式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j-ea"/>
                <a:ea typeface="+mj-ea"/>
              </a:rPr>
              <a:t>配置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启用TCP/IP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j-ea"/>
                <a:ea typeface="+mj-ea"/>
              </a:rPr>
              <a:t>JDBC驱动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" name="Picture 4" descr="QQ截图20120910194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860032" y="3933056"/>
            <a:ext cx="2354262" cy="2392363"/>
          </a:xfrm>
          <a:prstGeom prst="rect">
            <a:avLst/>
          </a:prstGeom>
          <a:noFill/>
        </p:spPr>
      </p:pic>
      <p:pic>
        <p:nvPicPr>
          <p:cNvPr id="5" name="Picture 5" descr="QQ截图201209081245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715569" y="1123181"/>
            <a:ext cx="2646363" cy="2393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连接数据库</a:t>
            </a:r>
            <a:r>
              <a:rPr lang="en-US" altLang="zh-CN" dirty="0" smtClean="0"/>
              <a:t>-JDBC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JDBC（Java DataBase Connectivity，Java数据库连接）是Sun公司制定的Java连接数据库技术的简称。它是Sun公司联合数据库开发商开发出来的独立于DBMS的API（Application Programming Interface，应用程序接口），它为Java开发者使用数据库提供了统一的API。 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	</a:t>
            </a:r>
            <a:r>
              <a:rPr lang="en-US" altLang="zh-CN" sz="2400" dirty="0" err="1" smtClean="0">
                <a:solidFill>
                  <a:srgbClr val="FF0000"/>
                </a:solidFill>
                <a:latin typeface="+mj-ea"/>
                <a:ea typeface="+mj-ea"/>
              </a:rPr>
              <a:t>Eg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chapter10/test*.jsp</a:t>
            </a:r>
            <a:endParaRPr lang="zh-CN" altLang="en-US" sz="24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连接数据库</a:t>
            </a:r>
            <a:r>
              <a:rPr lang="en-US" altLang="zh-CN" dirty="0" smtClean="0"/>
              <a:t>-JDBC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利用JDBC实现数据库的操作一般可分为如下几个步骤</a:t>
            </a:r>
          </a:p>
          <a:p>
            <a:pPr lvl="1">
              <a:buSzPct val="100000"/>
              <a:buFont typeface="Wingdings" pitchFamily="2" charset="2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加载JDBC驱动程序。</a:t>
            </a:r>
          </a:p>
          <a:p>
            <a:pPr lvl="1">
              <a:buSzPct val="100000"/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com.microsoft.sqlserver.jdbc.SQLServerDriver</a:t>
            </a:r>
          </a:p>
          <a:p>
            <a:pPr lvl="1">
              <a:buSzPct val="100000"/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2.获取连接接口。</a:t>
            </a:r>
          </a:p>
          <a:p>
            <a:pPr lvl="1">
              <a:buSzPct val="100000"/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3.创建Statement对象。</a:t>
            </a:r>
          </a:p>
          <a:p>
            <a:pPr lvl="1">
              <a:buSzPct val="100000"/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4.执行Statement对象。</a:t>
            </a:r>
          </a:p>
          <a:p>
            <a:pPr lvl="1">
              <a:buSzPct val="100000"/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5.查看返回的结果集。</a:t>
            </a:r>
          </a:p>
          <a:p>
            <a:pPr lvl="1">
              <a:buSzPct val="100000"/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6.关闭结果集对象。</a:t>
            </a:r>
          </a:p>
          <a:p>
            <a:pPr lvl="1">
              <a:buSzPct val="100000"/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7.关闭Statement对象。</a:t>
            </a:r>
          </a:p>
          <a:p>
            <a:pPr lvl="1">
              <a:buSzPct val="100000"/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8.关闭连接接口。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库存管理系统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j-ea"/>
                <a:ea typeface="+mj-ea"/>
              </a:rPr>
              <a:t>功能需求：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+mj-ea"/>
                <a:ea typeface="+mj-ea"/>
              </a:rPr>
              <a:t>增加库存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+mj-ea"/>
                <a:ea typeface="+mj-ea"/>
              </a:rPr>
              <a:t>修改库存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+mj-ea"/>
                <a:ea typeface="+mj-ea"/>
              </a:rPr>
              <a:t>删除库存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+mj-ea"/>
                <a:ea typeface="+mj-ea"/>
              </a:rPr>
              <a:t>显示库存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的开发环境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要开发JSP，服务器端必须有相应的开发环境，开发环境主要由以下3部分组成：</a:t>
            </a:r>
          </a:p>
          <a:p>
            <a:pPr>
              <a:lnSpc>
                <a:spcPct val="80000"/>
              </a:lnSpc>
            </a:pPr>
            <a:endParaRPr lang="zh-CN" altLang="en-US" sz="2400" dirty="0" smtClean="0">
              <a:latin typeface="+mj-ea"/>
              <a:ea typeface="+mj-ea"/>
            </a:endParaRPr>
          </a:p>
          <a:p>
            <a:pPr lvl="1">
              <a:lnSpc>
                <a:spcPct val="8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latin typeface="+mj-ea"/>
                <a:ea typeface="+mj-ea"/>
              </a:rPr>
              <a:t>（1）JDK（Java Developer Kit，Java开发工具包）</a:t>
            </a:r>
          </a:p>
          <a:p>
            <a:pPr lvl="1">
              <a:lnSpc>
                <a:spcPct val="80000"/>
              </a:lnSpc>
              <a:buSzPct val="100000"/>
              <a:buFont typeface="Wingdings" pitchFamily="2" charset="2"/>
              <a:buChar char="Ø"/>
            </a:pPr>
            <a:endParaRPr lang="zh-CN" altLang="en-US" dirty="0" smtClean="0">
              <a:latin typeface="+mj-ea"/>
              <a:ea typeface="+mj-ea"/>
            </a:endParaRPr>
          </a:p>
          <a:p>
            <a:pPr lvl="1">
              <a:lnSpc>
                <a:spcPct val="8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latin typeface="+mj-ea"/>
                <a:ea typeface="+mj-ea"/>
              </a:rPr>
              <a:t>（2）JSP服务器（Tomcat 6.0）</a:t>
            </a:r>
          </a:p>
          <a:p>
            <a:pPr lvl="1">
              <a:lnSpc>
                <a:spcPct val="80000"/>
              </a:lnSpc>
              <a:buSzPct val="100000"/>
              <a:buFont typeface="Wingdings" pitchFamily="2" charset="2"/>
              <a:buChar char="Ø"/>
            </a:pPr>
            <a:endParaRPr lang="zh-CN" altLang="en-US" dirty="0" smtClean="0">
              <a:latin typeface="+mj-ea"/>
              <a:ea typeface="+mj-ea"/>
            </a:endParaRPr>
          </a:p>
          <a:p>
            <a:pPr lvl="1">
              <a:lnSpc>
                <a:spcPct val="8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latin typeface="+mj-ea"/>
                <a:ea typeface="+mj-ea"/>
              </a:rPr>
              <a:t>（3）JSP开发IDE（</a:t>
            </a:r>
            <a:r>
              <a:rPr lang="en-US" altLang="zh-CN" dirty="0" smtClean="0">
                <a:latin typeface="+mj-ea"/>
                <a:ea typeface="+mj-ea"/>
              </a:rPr>
              <a:t>Integrated Development Environment</a:t>
            </a:r>
            <a:r>
              <a:rPr lang="zh-CN" altLang="en-US" dirty="0" smtClean="0">
                <a:latin typeface="+mj-ea"/>
                <a:ea typeface="+mj-ea"/>
              </a:rPr>
              <a:t>，集成开发环境）（Eclipse）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的下载及安装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JDK下载地址：http://www.oracle.com/technetwork/java/javase/downloads/index.html</a:t>
            </a:r>
          </a:p>
          <a:p>
            <a:r>
              <a:rPr lang="zh-CN" altLang="en-US" sz="2800" dirty="0" smtClean="0">
                <a:latin typeface="+mj-ea"/>
                <a:ea typeface="+mj-ea"/>
              </a:rPr>
              <a:t>JDK的安装：C:\Program Files\Java\jre6</a:t>
            </a:r>
          </a:p>
          <a:p>
            <a:r>
              <a:rPr lang="zh-CN" altLang="en-US" sz="2800" dirty="0" smtClean="0">
                <a:latin typeface="+mj-ea"/>
                <a:ea typeface="+mj-ea"/>
              </a:rPr>
              <a:t>JDK的配置</a:t>
            </a:r>
          </a:p>
          <a:p>
            <a:pPr lvl="1">
              <a:buSzPct val="100000"/>
              <a:buFont typeface="Wingdings" pitchFamily="2" charset="2"/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JAVA_HOME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lvl="1">
              <a:buSzPct val="100000"/>
              <a:buFont typeface="Wingdings" pitchFamily="2" charset="2"/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   </a:t>
            </a:r>
            <a:r>
              <a:rPr lang="zh-CN" altLang="en-US" sz="2800" dirty="0" smtClean="0">
                <a:latin typeface="+mj-ea"/>
                <a:ea typeface="+mj-ea"/>
              </a:rPr>
              <a:t>用鼠标右击“我的电脑”，选择“属性”</a:t>
            </a:r>
            <a:r>
              <a:rPr lang="en-US" altLang="zh-CN" sz="2800" dirty="0" smtClean="0">
                <a:latin typeface="+mj-ea"/>
                <a:ea typeface="+mj-ea"/>
              </a:rPr>
              <a:t>-&gt;“</a:t>
            </a:r>
            <a:r>
              <a:rPr lang="zh-CN" altLang="en-US" sz="2800" dirty="0" smtClean="0">
                <a:latin typeface="+mj-ea"/>
                <a:ea typeface="+mj-ea"/>
              </a:rPr>
              <a:t>高级”</a:t>
            </a:r>
            <a:r>
              <a:rPr lang="en-US" altLang="zh-CN" sz="2800" dirty="0" smtClean="0">
                <a:latin typeface="+mj-ea"/>
                <a:ea typeface="+mj-ea"/>
              </a:rPr>
              <a:t>-&gt;“</a:t>
            </a:r>
            <a:r>
              <a:rPr lang="zh-CN" altLang="en-US" sz="2800" dirty="0" smtClean="0">
                <a:latin typeface="+mj-ea"/>
                <a:ea typeface="+mj-ea"/>
              </a:rPr>
              <a:t>环境变量”</a:t>
            </a:r>
            <a:r>
              <a:rPr lang="en-US" altLang="zh-CN" sz="2800" dirty="0" smtClean="0">
                <a:latin typeface="+mj-ea"/>
                <a:ea typeface="+mj-ea"/>
              </a:rPr>
              <a:t>-&gt;“</a:t>
            </a:r>
            <a:r>
              <a:rPr lang="zh-CN" altLang="en-US" sz="2800" dirty="0" smtClean="0">
                <a:latin typeface="+mj-ea"/>
                <a:ea typeface="+mj-ea"/>
              </a:rPr>
              <a:t>系统变量”</a:t>
            </a:r>
            <a:r>
              <a:rPr lang="en-US" altLang="zh-CN" sz="2800" dirty="0" smtClean="0">
                <a:latin typeface="+mj-ea"/>
                <a:ea typeface="+mj-ea"/>
              </a:rPr>
              <a:t>-&gt;“</a:t>
            </a:r>
            <a:r>
              <a:rPr lang="zh-CN" altLang="en-US" sz="2800" dirty="0" smtClean="0">
                <a:latin typeface="+mj-ea"/>
                <a:ea typeface="+mj-ea"/>
              </a:rPr>
              <a:t>新建”。在“变量名”输入框中写入“JAVA_HOME</a:t>
            </a:r>
            <a:r>
              <a:rPr lang="en-US" altLang="zh-CN" sz="2800" dirty="0" smtClean="0">
                <a:latin typeface="+mj-ea"/>
                <a:ea typeface="+mj-ea"/>
              </a:rPr>
              <a:t>”</a:t>
            </a:r>
            <a:r>
              <a:rPr lang="zh-CN" altLang="en-US" sz="2800" dirty="0" smtClean="0">
                <a:latin typeface="+mj-ea"/>
                <a:ea typeface="+mj-ea"/>
              </a:rPr>
              <a:t>，在“变量值”输入框中写入“</a:t>
            </a:r>
            <a:r>
              <a:rPr lang="en-US" altLang="zh-CN" sz="2800" dirty="0" smtClean="0">
                <a:latin typeface="+mj-ea"/>
                <a:ea typeface="+mj-ea"/>
              </a:rPr>
              <a:t>C:\Program Files\Java\jdk1.6.0” </a:t>
            </a:r>
            <a:r>
              <a:rPr lang="zh-CN" altLang="en-US" sz="2800" dirty="0" smtClean="0">
                <a:latin typeface="+mj-ea"/>
                <a:ea typeface="+mj-ea"/>
              </a:rPr>
              <a:t>（安装路径），然后点击“确定”，JAVA_HOME就设置完成了。</a:t>
            </a:r>
          </a:p>
          <a:p>
            <a:pPr lvl="1">
              <a:buSzPct val="100000"/>
              <a:buFont typeface="Wingdings" pitchFamily="2" charset="2"/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PATH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lvl="1">
              <a:buSzPct val="100000"/>
              <a:buFont typeface="Wingdings" pitchFamily="2" charset="2"/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   “变量值”输入框填写“</a:t>
            </a:r>
            <a:r>
              <a:rPr lang="en-US" altLang="zh-CN" sz="2800" dirty="0" smtClean="0">
                <a:latin typeface="+mj-ea"/>
                <a:ea typeface="+mj-ea"/>
              </a:rPr>
              <a:t>C:\Program Files\Java\jdk1.6.0\bin”</a:t>
            </a:r>
            <a:r>
              <a:rPr lang="zh-CN" altLang="en-US" sz="2800" dirty="0" smtClean="0">
                <a:latin typeface="+mj-ea"/>
                <a:ea typeface="+mj-ea"/>
              </a:rPr>
              <a:t>（根据安装路径填写）。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lvl="1">
              <a:buSzPct val="100000"/>
              <a:buFont typeface="Wingdings" pitchFamily="2" charset="2"/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   CLASSPATH</a:t>
            </a:r>
            <a:r>
              <a:rPr lang="zh-CN" altLang="en-US" sz="2800" dirty="0" smtClean="0">
                <a:latin typeface="+mj-ea"/>
                <a:ea typeface="+mj-ea"/>
              </a:rPr>
              <a:t>是 </a:t>
            </a:r>
            <a:r>
              <a:rPr lang="en-US" altLang="zh-CN" sz="2800" dirty="0" smtClean="0">
                <a:latin typeface="+mj-ea"/>
                <a:ea typeface="+mj-ea"/>
              </a:rPr>
              <a:t>.;%</a:t>
            </a:r>
            <a:r>
              <a:rPr lang="en-US" altLang="zh-CN" sz="2800" dirty="0" err="1" smtClean="0">
                <a:latin typeface="+mj-ea"/>
                <a:ea typeface="+mj-ea"/>
              </a:rPr>
              <a:t>JAVA_HOME%lib</a:t>
            </a:r>
            <a:r>
              <a:rPr lang="en-US" altLang="zh-CN" sz="2800" dirty="0" smtClean="0">
                <a:latin typeface="+mj-ea"/>
                <a:ea typeface="+mj-ea"/>
              </a:rPr>
              <a:t>;%</a:t>
            </a:r>
            <a:r>
              <a:rPr lang="en-US" altLang="zh-CN" sz="2800" dirty="0" err="1" smtClean="0">
                <a:latin typeface="+mj-ea"/>
                <a:ea typeface="+mj-ea"/>
              </a:rPr>
              <a:t>JAVA_HOME%lib</a:t>
            </a:r>
            <a:r>
              <a:rPr lang="en-US" altLang="zh-CN" sz="2800" dirty="0" smtClean="0">
                <a:latin typeface="+mj-ea"/>
                <a:ea typeface="+mj-ea"/>
              </a:rPr>
              <a:t>\tools.jar </a:t>
            </a:r>
            <a:endParaRPr lang="zh-CN" altLang="en-US" sz="280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的下载及安装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Tomcat 6.0下载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http://tomcat.apache.org/download-60.cgi</a:t>
            </a: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Tomcat安装</a:t>
            </a: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验证安装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zh-CN" altLang="en-US" dirty="0" smtClean="0">
                <a:latin typeface="+mj-ea"/>
                <a:ea typeface="+mj-ea"/>
              </a:rPr>
              <a:t>运行C:\apache-tomcat-6.0.32\bin\startup.bat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zh-CN" altLang="en-US" dirty="0" smtClean="0">
                <a:latin typeface="+mj-ea"/>
                <a:ea typeface="+mj-ea"/>
              </a:rPr>
              <a:t>浏览器输入网址：http://localhost:8080/</a:t>
            </a:r>
          </a:p>
          <a:p>
            <a:endParaRPr lang="zh-CN" altLang="en-US" dirty="0"/>
          </a:p>
        </p:txBody>
      </p:sp>
      <p:pic>
        <p:nvPicPr>
          <p:cNvPr id="4" name="Picture 4" descr="QQ截图201209101703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347864" y="3356992"/>
            <a:ext cx="4340225" cy="1730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的下载、安装及配置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Eclipse下载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0" indent="360000">
              <a:buNone/>
            </a:pPr>
            <a:r>
              <a:rPr lang="zh-CN" altLang="en-US" dirty="0" smtClean="0">
                <a:latin typeface="+mj-ea"/>
                <a:ea typeface="+mj-ea"/>
              </a:rPr>
              <a:t>http://www.eclipse.org/downloads/packages/release/indigo/sr2</a:t>
            </a:r>
          </a:p>
          <a:p>
            <a:r>
              <a:rPr lang="zh-CN" altLang="en-US" sz="2400" dirty="0" smtClean="0">
                <a:latin typeface="+mj-ea"/>
                <a:ea typeface="+mj-ea"/>
              </a:rPr>
              <a:t>Eclipse安装</a:t>
            </a: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配置字符编码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Window-&gt;Preferences-&gt;General-&gt;Workspace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+mj-ea"/>
              <a:ea typeface="+mj-ea"/>
            </a:endParaRPr>
          </a:p>
          <a:p>
            <a:r>
              <a:rPr lang="zh-CN" altLang="en-US" sz="2400" dirty="0" smtClean="0">
                <a:latin typeface="+mj-ea"/>
                <a:ea typeface="+mj-ea"/>
              </a:rPr>
              <a:t>配置Tomcat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+mj-ea"/>
                <a:ea typeface="+mj-ea"/>
              </a:rPr>
              <a:t>Window-&gt;Preferences-&gt;Server-&gt;Runtime Environments</a:t>
            </a:r>
          </a:p>
          <a:p>
            <a:endParaRPr lang="zh-CN" altLang="en-US" dirty="0"/>
          </a:p>
        </p:txBody>
      </p:sp>
      <p:pic>
        <p:nvPicPr>
          <p:cNvPr id="4" name="Picture 4" descr="QQ截图201209101713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99792" y="2852936"/>
            <a:ext cx="4375150" cy="173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3460</Words>
  <Application>Microsoft Office PowerPoint</Application>
  <PresentationFormat>全屏显示(4:3)</PresentationFormat>
  <Paragraphs>299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隶书</vt:lpstr>
      <vt:lpstr>宋体</vt:lpstr>
      <vt:lpstr>Calibri</vt:lpstr>
      <vt:lpstr>Constantia</vt:lpstr>
      <vt:lpstr>Wingdings</vt:lpstr>
      <vt:lpstr>Wingdings 2</vt:lpstr>
      <vt:lpstr>流畅</vt:lpstr>
      <vt:lpstr>JSP WEB应用程序开发</vt:lpstr>
      <vt:lpstr>主要内容</vt:lpstr>
      <vt:lpstr>JSP概述</vt:lpstr>
      <vt:lpstr>JSP概述</vt:lpstr>
      <vt:lpstr>JSP概述</vt:lpstr>
      <vt:lpstr>JSP的开发环境</vt:lpstr>
      <vt:lpstr>JDK的下载及安装</vt:lpstr>
      <vt:lpstr>Tomcat的下载及安装</vt:lpstr>
      <vt:lpstr>Eclipse的下载、安装及配置</vt:lpstr>
      <vt:lpstr>JSP的执行过程</vt:lpstr>
      <vt:lpstr>JSP执行过程</vt:lpstr>
      <vt:lpstr>第一个JSP程序</vt:lpstr>
      <vt:lpstr>JSP语法</vt:lpstr>
      <vt:lpstr>JSP页面构成</vt:lpstr>
      <vt:lpstr>JSP注释</vt:lpstr>
      <vt:lpstr>JSP指令</vt:lpstr>
      <vt:lpstr>JSP指令</vt:lpstr>
      <vt:lpstr>JSP脚本元素</vt:lpstr>
      <vt:lpstr>脚本元素-声明</vt:lpstr>
      <vt:lpstr>脚本元素-表达式</vt:lpstr>
      <vt:lpstr>脚本元素-Scriptlet</vt:lpstr>
      <vt:lpstr>JSP动作元素</vt:lpstr>
      <vt:lpstr>JSP动作元素-jsp:param</vt:lpstr>
      <vt:lpstr>JSP动作元素-jsp:include</vt:lpstr>
      <vt:lpstr>JSP动作元素-jsp:forward</vt:lpstr>
      <vt:lpstr>JSP动作元素-jsp:plugin</vt:lpstr>
      <vt:lpstr>JSP错误处理</vt:lpstr>
      <vt:lpstr>JSP错误处理</vt:lpstr>
      <vt:lpstr>JSP内建对象</vt:lpstr>
      <vt:lpstr>JSP内建对象-out对象</vt:lpstr>
      <vt:lpstr>JSP内建对象-out对象</vt:lpstr>
      <vt:lpstr>JSP内建对象-request对象</vt:lpstr>
      <vt:lpstr>JSP内建对象-response对象</vt:lpstr>
      <vt:lpstr>JSP内建对象-response对象</vt:lpstr>
      <vt:lpstr>JSP内建对象-response对象</vt:lpstr>
      <vt:lpstr>JSP内建对象-session对象</vt:lpstr>
      <vt:lpstr>JSP内建对象-application对象</vt:lpstr>
      <vt:lpstr>JSP内建对象-PageContext对象</vt:lpstr>
      <vt:lpstr>JSP内建对象-config对象</vt:lpstr>
      <vt:lpstr>JSP内建对象-page对象</vt:lpstr>
      <vt:lpstr>JSP内置对象-exception对象</vt:lpstr>
      <vt:lpstr>JavaBean</vt:lpstr>
      <vt:lpstr>JavaBean分类</vt:lpstr>
      <vt:lpstr>JavaBean-一个简单的JavaBean</vt:lpstr>
      <vt:lpstr>JavaBean-一个简单的JavaBean</vt:lpstr>
      <vt:lpstr>JavaBean-JSP访问JavaBean</vt:lpstr>
      <vt:lpstr>JavaBean-JSP访问JavaBean</vt:lpstr>
      <vt:lpstr>JavaBean-JSP访问JavaBean</vt:lpstr>
      <vt:lpstr>JavaBean-JSP访问JavaBean</vt:lpstr>
      <vt:lpstr>JavaBean-JSP访问JavaBean</vt:lpstr>
      <vt:lpstr>JSP连接数据库</vt:lpstr>
      <vt:lpstr>JSP连接数据库-JDBC</vt:lpstr>
      <vt:lpstr>JSP连接数据库-JDBC</vt:lpstr>
      <vt:lpstr>JSP实例-库存管理系统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WEB应用程序开发</dc:title>
  <dc:creator>Administrator</dc:creator>
  <cp:lastModifiedBy>jiamengkai</cp:lastModifiedBy>
  <cp:revision>11</cp:revision>
  <dcterms:created xsi:type="dcterms:W3CDTF">2014-09-11T10:56:57Z</dcterms:created>
  <dcterms:modified xsi:type="dcterms:W3CDTF">2014-09-16T04:28:58Z</dcterms:modified>
</cp:coreProperties>
</file>