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notesMasterIdLst>
    <p:notesMasterId r:id="rId32"/>
  </p:notesMasterIdLst>
  <p:handoutMasterIdLst>
    <p:handoutMasterId r:id="rId33"/>
  </p:handoutMasterIdLst>
  <p:sldIdLst>
    <p:sldId id="411" r:id="rId5"/>
    <p:sldId id="256" r:id="rId6"/>
    <p:sldId id="401" r:id="rId7"/>
    <p:sldId id="402" r:id="rId8"/>
    <p:sldId id="420" r:id="rId9"/>
    <p:sldId id="421" r:id="rId10"/>
    <p:sldId id="403" r:id="rId11"/>
    <p:sldId id="404" r:id="rId12"/>
    <p:sldId id="412" r:id="rId13"/>
    <p:sldId id="413" r:id="rId14"/>
    <p:sldId id="414" r:id="rId15"/>
    <p:sldId id="415" r:id="rId16"/>
    <p:sldId id="416" r:id="rId17"/>
    <p:sldId id="417" r:id="rId18"/>
    <p:sldId id="418" r:id="rId19"/>
    <p:sldId id="419" r:id="rId20"/>
    <p:sldId id="422" r:id="rId21"/>
    <p:sldId id="423" r:id="rId22"/>
    <p:sldId id="425" r:id="rId23"/>
    <p:sldId id="426" r:id="rId24"/>
    <p:sldId id="428" r:id="rId25"/>
    <p:sldId id="429" r:id="rId26"/>
    <p:sldId id="427" r:id="rId27"/>
    <p:sldId id="430" r:id="rId28"/>
    <p:sldId id="431" r:id="rId29"/>
    <p:sldId id="432" r:id="rId30"/>
    <p:sldId id="43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D8D0"/>
    <a:srgbClr val="8BAB99"/>
    <a:srgbClr val="455F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5"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4/29/2024</a:t>
            </a:fld>
            <a:endParaRPr lang="en-US" dirty="0"/>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4/29/2024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1</a:t>
            </a:fld>
            <a:endParaRPr lang="en-US" dirty="0"/>
          </a:p>
        </p:txBody>
      </p:sp>
    </p:spTree>
    <p:extLst>
      <p:ext uri="{BB962C8B-B14F-4D97-AF65-F5344CB8AC3E}">
        <p14:creationId xmlns:p14="http://schemas.microsoft.com/office/powerpoint/2010/main" val="36315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16</a:t>
            </a:fld>
            <a:endParaRPr lang="en-US" dirty="0"/>
          </a:p>
        </p:txBody>
      </p:sp>
    </p:spTree>
    <p:extLst>
      <p:ext uri="{BB962C8B-B14F-4D97-AF65-F5344CB8AC3E}">
        <p14:creationId xmlns:p14="http://schemas.microsoft.com/office/powerpoint/2010/main" val="114351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19</a:t>
            </a:fld>
            <a:endParaRPr lang="en-US" dirty="0"/>
          </a:p>
        </p:txBody>
      </p:sp>
    </p:spTree>
    <p:extLst>
      <p:ext uri="{BB962C8B-B14F-4D97-AF65-F5344CB8AC3E}">
        <p14:creationId xmlns:p14="http://schemas.microsoft.com/office/powerpoint/2010/main" val="845842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23</a:t>
            </a:fld>
            <a:endParaRPr lang="en-US" dirty="0"/>
          </a:p>
        </p:txBody>
      </p:sp>
    </p:spTree>
    <p:extLst>
      <p:ext uri="{BB962C8B-B14F-4D97-AF65-F5344CB8AC3E}">
        <p14:creationId xmlns:p14="http://schemas.microsoft.com/office/powerpoint/2010/main" val="1916560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2</a:t>
            </a:fld>
            <a:endParaRPr lang="en-US" dirty="0"/>
          </a:p>
        </p:txBody>
      </p:sp>
    </p:spTree>
    <p:extLst>
      <p:ext uri="{BB962C8B-B14F-4D97-AF65-F5344CB8AC3E}">
        <p14:creationId xmlns:p14="http://schemas.microsoft.com/office/powerpoint/2010/main" val="16100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16df5c0f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16df5c0f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7</a:t>
            </a:fld>
            <a:endParaRPr lang="en-US" dirty="0"/>
          </a:p>
        </p:txBody>
      </p:sp>
    </p:spTree>
    <p:extLst>
      <p:ext uri="{BB962C8B-B14F-4D97-AF65-F5344CB8AC3E}">
        <p14:creationId xmlns:p14="http://schemas.microsoft.com/office/powerpoint/2010/main" val="176899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9</a:t>
            </a:fld>
            <a:endParaRPr lang="en-US" dirty="0"/>
          </a:p>
        </p:txBody>
      </p:sp>
    </p:spTree>
    <p:extLst>
      <p:ext uri="{BB962C8B-B14F-4D97-AF65-F5344CB8AC3E}">
        <p14:creationId xmlns:p14="http://schemas.microsoft.com/office/powerpoint/2010/main" val="61305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11</a:t>
            </a:fld>
            <a:endParaRPr lang="en-US" dirty="0"/>
          </a:p>
        </p:txBody>
      </p:sp>
    </p:spTree>
    <p:extLst>
      <p:ext uri="{BB962C8B-B14F-4D97-AF65-F5344CB8AC3E}">
        <p14:creationId xmlns:p14="http://schemas.microsoft.com/office/powerpoint/2010/main" val="1371170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12</a:t>
            </a:fld>
            <a:endParaRPr lang="en-US" dirty="0"/>
          </a:p>
        </p:txBody>
      </p:sp>
    </p:spTree>
    <p:extLst>
      <p:ext uri="{BB962C8B-B14F-4D97-AF65-F5344CB8AC3E}">
        <p14:creationId xmlns:p14="http://schemas.microsoft.com/office/powerpoint/2010/main" val="328333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13</a:t>
            </a:fld>
            <a:endParaRPr lang="en-US" dirty="0"/>
          </a:p>
        </p:txBody>
      </p:sp>
    </p:spTree>
    <p:extLst>
      <p:ext uri="{BB962C8B-B14F-4D97-AF65-F5344CB8AC3E}">
        <p14:creationId xmlns:p14="http://schemas.microsoft.com/office/powerpoint/2010/main" val="397737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CB54AA9-D1C5-4A71-8BC1-393246244DDE}" type="slidenum">
              <a:rPr lang="en-US" smtClean="0"/>
              <a:t>15</a:t>
            </a:fld>
            <a:endParaRPr lang="en-US" dirty="0"/>
          </a:p>
        </p:txBody>
      </p:sp>
    </p:spTree>
    <p:extLst>
      <p:ext uri="{BB962C8B-B14F-4D97-AF65-F5344CB8AC3E}">
        <p14:creationId xmlns:p14="http://schemas.microsoft.com/office/powerpoint/2010/main" val="249754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4/29/2024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4/29/2024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4/29/2024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965300" y="482600"/>
            <a:ext cx="10261600" cy="77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28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sp>
        <p:nvSpPr>
          <p:cNvPr id="173" name="Google Shape;173;p30"/>
          <p:cNvSpPr txBox="1">
            <a:spLocks noGrp="1"/>
          </p:cNvSpPr>
          <p:nvPr>
            <p:ph type="title" idx="2" hasCustomPrompt="1"/>
          </p:nvPr>
        </p:nvSpPr>
        <p:spPr>
          <a:xfrm>
            <a:off x="1041551" y="1590151"/>
            <a:ext cx="1146000" cy="6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4667">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74" name="Google Shape;174;p30"/>
          <p:cNvSpPr txBox="1">
            <a:spLocks noGrp="1"/>
          </p:cNvSpPr>
          <p:nvPr>
            <p:ph type="title" idx="3"/>
          </p:nvPr>
        </p:nvSpPr>
        <p:spPr>
          <a:xfrm>
            <a:off x="1041551" y="2260551"/>
            <a:ext cx="3270000" cy="53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chemeClr val="accent3"/>
              </a:buClr>
              <a:buSzPts val="1800"/>
              <a:buNone/>
              <a:defRPr sz="2400">
                <a:solidFill>
                  <a:schemeClr val="accent3"/>
                </a:solidFill>
              </a:defRPr>
            </a:lvl2pPr>
            <a:lvl3pPr lvl="2" rtl="0">
              <a:spcBef>
                <a:spcPts val="0"/>
              </a:spcBef>
              <a:spcAft>
                <a:spcPts val="0"/>
              </a:spcAft>
              <a:buClr>
                <a:schemeClr val="accent3"/>
              </a:buClr>
              <a:buSzPts val="1800"/>
              <a:buNone/>
              <a:defRPr sz="2400">
                <a:solidFill>
                  <a:schemeClr val="accent3"/>
                </a:solidFill>
              </a:defRPr>
            </a:lvl3pPr>
            <a:lvl4pPr lvl="3" rtl="0">
              <a:spcBef>
                <a:spcPts val="0"/>
              </a:spcBef>
              <a:spcAft>
                <a:spcPts val="0"/>
              </a:spcAft>
              <a:buClr>
                <a:schemeClr val="accent3"/>
              </a:buClr>
              <a:buSzPts val="1800"/>
              <a:buNone/>
              <a:defRPr sz="2400">
                <a:solidFill>
                  <a:schemeClr val="accent3"/>
                </a:solidFill>
              </a:defRPr>
            </a:lvl4pPr>
            <a:lvl5pPr lvl="4" rtl="0">
              <a:spcBef>
                <a:spcPts val="0"/>
              </a:spcBef>
              <a:spcAft>
                <a:spcPts val="0"/>
              </a:spcAft>
              <a:buClr>
                <a:schemeClr val="accent3"/>
              </a:buClr>
              <a:buSzPts val="1800"/>
              <a:buNone/>
              <a:defRPr sz="2400">
                <a:solidFill>
                  <a:schemeClr val="accent3"/>
                </a:solidFill>
              </a:defRPr>
            </a:lvl5pPr>
            <a:lvl6pPr lvl="5" rtl="0">
              <a:spcBef>
                <a:spcPts val="0"/>
              </a:spcBef>
              <a:spcAft>
                <a:spcPts val="0"/>
              </a:spcAft>
              <a:buClr>
                <a:schemeClr val="accent3"/>
              </a:buClr>
              <a:buSzPts val="1800"/>
              <a:buNone/>
              <a:defRPr sz="2400">
                <a:solidFill>
                  <a:schemeClr val="accent3"/>
                </a:solidFill>
              </a:defRPr>
            </a:lvl6pPr>
            <a:lvl7pPr lvl="6" rtl="0">
              <a:spcBef>
                <a:spcPts val="0"/>
              </a:spcBef>
              <a:spcAft>
                <a:spcPts val="0"/>
              </a:spcAft>
              <a:buClr>
                <a:schemeClr val="accent3"/>
              </a:buClr>
              <a:buSzPts val="1800"/>
              <a:buNone/>
              <a:defRPr sz="2400">
                <a:solidFill>
                  <a:schemeClr val="accent3"/>
                </a:solidFill>
              </a:defRPr>
            </a:lvl7pPr>
            <a:lvl8pPr lvl="7" rtl="0">
              <a:spcBef>
                <a:spcPts val="0"/>
              </a:spcBef>
              <a:spcAft>
                <a:spcPts val="0"/>
              </a:spcAft>
              <a:buClr>
                <a:schemeClr val="accent3"/>
              </a:buClr>
              <a:buSzPts val="1800"/>
              <a:buNone/>
              <a:defRPr sz="2400">
                <a:solidFill>
                  <a:schemeClr val="accent3"/>
                </a:solidFill>
              </a:defRPr>
            </a:lvl8pPr>
            <a:lvl9pPr lvl="8" rtl="0">
              <a:spcBef>
                <a:spcPts val="0"/>
              </a:spcBef>
              <a:spcAft>
                <a:spcPts val="0"/>
              </a:spcAft>
              <a:buClr>
                <a:schemeClr val="accent3"/>
              </a:buClr>
              <a:buSzPts val="1800"/>
              <a:buNone/>
              <a:defRPr sz="2400">
                <a:solidFill>
                  <a:schemeClr val="accent3"/>
                </a:solidFill>
              </a:defRPr>
            </a:lvl9pPr>
          </a:lstStyle>
          <a:p>
            <a:endParaRPr/>
          </a:p>
        </p:txBody>
      </p:sp>
      <p:sp>
        <p:nvSpPr>
          <p:cNvPr id="175" name="Google Shape;175;p30"/>
          <p:cNvSpPr txBox="1">
            <a:spLocks noGrp="1"/>
          </p:cNvSpPr>
          <p:nvPr>
            <p:ph type="title" idx="4"/>
          </p:nvPr>
        </p:nvSpPr>
        <p:spPr>
          <a:xfrm>
            <a:off x="1041551" y="2773817"/>
            <a:ext cx="3267600" cy="65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b="0">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endParaRPr/>
          </a:p>
        </p:txBody>
      </p:sp>
      <p:sp>
        <p:nvSpPr>
          <p:cNvPr id="176" name="Google Shape;176;p30"/>
          <p:cNvSpPr txBox="1">
            <a:spLocks noGrp="1"/>
          </p:cNvSpPr>
          <p:nvPr>
            <p:ph type="title" idx="5" hasCustomPrompt="1"/>
          </p:nvPr>
        </p:nvSpPr>
        <p:spPr>
          <a:xfrm>
            <a:off x="4461000" y="1590151"/>
            <a:ext cx="1146000" cy="6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4667">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77" name="Google Shape;177;p30"/>
          <p:cNvSpPr txBox="1">
            <a:spLocks noGrp="1"/>
          </p:cNvSpPr>
          <p:nvPr>
            <p:ph type="title" idx="6"/>
          </p:nvPr>
        </p:nvSpPr>
        <p:spPr>
          <a:xfrm>
            <a:off x="4461000" y="2260551"/>
            <a:ext cx="3270000" cy="53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chemeClr val="accent3"/>
              </a:buClr>
              <a:buSzPts val="1800"/>
              <a:buNone/>
              <a:defRPr sz="2400">
                <a:solidFill>
                  <a:schemeClr val="accent3"/>
                </a:solidFill>
              </a:defRPr>
            </a:lvl2pPr>
            <a:lvl3pPr lvl="2" rtl="0">
              <a:spcBef>
                <a:spcPts val="0"/>
              </a:spcBef>
              <a:spcAft>
                <a:spcPts val="0"/>
              </a:spcAft>
              <a:buClr>
                <a:schemeClr val="accent3"/>
              </a:buClr>
              <a:buSzPts val="1800"/>
              <a:buNone/>
              <a:defRPr sz="2400">
                <a:solidFill>
                  <a:schemeClr val="accent3"/>
                </a:solidFill>
              </a:defRPr>
            </a:lvl3pPr>
            <a:lvl4pPr lvl="3" rtl="0">
              <a:spcBef>
                <a:spcPts val="0"/>
              </a:spcBef>
              <a:spcAft>
                <a:spcPts val="0"/>
              </a:spcAft>
              <a:buClr>
                <a:schemeClr val="accent3"/>
              </a:buClr>
              <a:buSzPts val="1800"/>
              <a:buNone/>
              <a:defRPr sz="2400">
                <a:solidFill>
                  <a:schemeClr val="accent3"/>
                </a:solidFill>
              </a:defRPr>
            </a:lvl4pPr>
            <a:lvl5pPr lvl="4" rtl="0">
              <a:spcBef>
                <a:spcPts val="0"/>
              </a:spcBef>
              <a:spcAft>
                <a:spcPts val="0"/>
              </a:spcAft>
              <a:buClr>
                <a:schemeClr val="accent3"/>
              </a:buClr>
              <a:buSzPts val="1800"/>
              <a:buNone/>
              <a:defRPr sz="2400">
                <a:solidFill>
                  <a:schemeClr val="accent3"/>
                </a:solidFill>
              </a:defRPr>
            </a:lvl5pPr>
            <a:lvl6pPr lvl="5" rtl="0">
              <a:spcBef>
                <a:spcPts val="0"/>
              </a:spcBef>
              <a:spcAft>
                <a:spcPts val="0"/>
              </a:spcAft>
              <a:buClr>
                <a:schemeClr val="accent3"/>
              </a:buClr>
              <a:buSzPts val="1800"/>
              <a:buNone/>
              <a:defRPr sz="2400">
                <a:solidFill>
                  <a:schemeClr val="accent3"/>
                </a:solidFill>
              </a:defRPr>
            </a:lvl6pPr>
            <a:lvl7pPr lvl="6" rtl="0">
              <a:spcBef>
                <a:spcPts val="0"/>
              </a:spcBef>
              <a:spcAft>
                <a:spcPts val="0"/>
              </a:spcAft>
              <a:buClr>
                <a:schemeClr val="accent3"/>
              </a:buClr>
              <a:buSzPts val="1800"/>
              <a:buNone/>
              <a:defRPr sz="2400">
                <a:solidFill>
                  <a:schemeClr val="accent3"/>
                </a:solidFill>
              </a:defRPr>
            </a:lvl7pPr>
            <a:lvl8pPr lvl="7" rtl="0">
              <a:spcBef>
                <a:spcPts val="0"/>
              </a:spcBef>
              <a:spcAft>
                <a:spcPts val="0"/>
              </a:spcAft>
              <a:buClr>
                <a:schemeClr val="accent3"/>
              </a:buClr>
              <a:buSzPts val="1800"/>
              <a:buNone/>
              <a:defRPr sz="2400">
                <a:solidFill>
                  <a:schemeClr val="accent3"/>
                </a:solidFill>
              </a:defRPr>
            </a:lvl8pPr>
            <a:lvl9pPr lvl="8" rtl="0">
              <a:spcBef>
                <a:spcPts val="0"/>
              </a:spcBef>
              <a:spcAft>
                <a:spcPts val="0"/>
              </a:spcAft>
              <a:buClr>
                <a:schemeClr val="accent3"/>
              </a:buClr>
              <a:buSzPts val="1800"/>
              <a:buNone/>
              <a:defRPr sz="2400">
                <a:solidFill>
                  <a:schemeClr val="accent3"/>
                </a:solidFill>
              </a:defRPr>
            </a:lvl9pPr>
          </a:lstStyle>
          <a:p>
            <a:endParaRPr/>
          </a:p>
        </p:txBody>
      </p:sp>
      <p:sp>
        <p:nvSpPr>
          <p:cNvPr id="178" name="Google Shape;178;p30"/>
          <p:cNvSpPr txBox="1">
            <a:spLocks noGrp="1"/>
          </p:cNvSpPr>
          <p:nvPr>
            <p:ph type="title" idx="7"/>
          </p:nvPr>
        </p:nvSpPr>
        <p:spPr>
          <a:xfrm>
            <a:off x="4461000" y="2773817"/>
            <a:ext cx="3267600" cy="65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b="0">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endParaRPr/>
          </a:p>
        </p:txBody>
      </p:sp>
      <p:sp>
        <p:nvSpPr>
          <p:cNvPr id="179" name="Google Shape;179;p30"/>
          <p:cNvSpPr txBox="1">
            <a:spLocks noGrp="1"/>
          </p:cNvSpPr>
          <p:nvPr>
            <p:ph type="title" idx="8" hasCustomPrompt="1"/>
          </p:nvPr>
        </p:nvSpPr>
        <p:spPr>
          <a:xfrm>
            <a:off x="7880451" y="1590167"/>
            <a:ext cx="1146000" cy="6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4667">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80" name="Google Shape;180;p30"/>
          <p:cNvSpPr txBox="1">
            <a:spLocks noGrp="1"/>
          </p:cNvSpPr>
          <p:nvPr>
            <p:ph type="title" idx="9"/>
          </p:nvPr>
        </p:nvSpPr>
        <p:spPr>
          <a:xfrm>
            <a:off x="7880451" y="2260567"/>
            <a:ext cx="3270000" cy="53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chemeClr val="accent3"/>
              </a:buClr>
              <a:buSzPts val="1800"/>
              <a:buNone/>
              <a:defRPr sz="2400">
                <a:solidFill>
                  <a:schemeClr val="accent3"/>
                </a:solidFill>
              </a:defRPr>
            </a:lvl2pPr>
            <a:lvl3pPr lvl="2" rtl="0">
              <a:spcBef>
                <a:spcPts val="0"/>
              </a:spcBef>
              <a:spcAft>
                <a:spcPts val="0"/>
              </a:spcAft>
              <a:buClr>
                <a:schemeClr val="accent3"/>
              </a:buClr>
              <a:buSzPts val="1800"/>
              <a:buNone/>
              <a:defRPr sz="2400">
                <a:solidFill>
                  <a:schemeClr val="accent3"/>
                </a:solidFill>
              </a:defRPr>
            </a:lvl3pPr>
            <a:lvl4pPr lvl="3" rtl="0">
              <a:spcBef>
                <a:spcPts val="0"/>
              </a:spcBef>
              <a:spcAft>
                <a:spcPts val="0"/>
              </a:spcAft>
              <a:buClr>
                <a:schemeClr val="accent3"/>
              </a:buClr>
              <a:buSzPts val="1800"/>
              <a:buNone/>
              <a:defRPr sz="2400">
                <a:solidFill>
                  <a:schemeClr val="accent3"/>
                </a:solidFill>
              </a:defRPr>
            </a:lvl4pPr>
            <a:lvl5pPr lvl="4" rtl="0">
              <a:spcBef>
                <a:spcPts val="0"/>
              </a:spcBef>
              <a:spcAft>
                <a:spcPts val="0"/>
              </a:spcAft>
              <a:buClr>
                <a:schemeClr val="accent3"/>
              </a:buClr>
              <a:buSzPts val="1800"/>
              <a:buNone/>
              <a:defRPr sz="2400">
                <a:solidFill>
                  <a:schemeClr val="accent3"/>
                </a:solidFill>
              </a:defRPr>
            </a:lvl5pPr>
            <a:lvl6pPr lvl="5" rtl="0">
              <a:spcBef>
                <a:spcPts val="0"/>
              </a:spcBef>
              <a:spcAft>
                <a:spcPts val="0"/>
              </a:spcAft>
              <a:buClr>
                <a:schemeClr val="accent3"/>
              </a:buClr>
              <a:buSzPts val="1800"/>
              <a:buNone/>
              <a:defRPr sz="2400">
                <a:solidFill>
                  <a:schemeClr val="accent3"/>
                </a:solidFill>
              </a:defRPr>
            </a:lvl6pPr>
            <a:lvl7pPr lvl="6" rtl="0">
              <a:spcBef>
                <a:spcPts val="0"/>
              </a:spcBef>
              <a:spcAft>
                <a:spcPts val="0"/>
              </a:spcAft>
              <a:buClr>
                <a:schemeClr val="accent3"/>
              </a:buClr>
              <a:buSzPts val="1800"/>
              <a:buNone/>
              <a:defRPr sz="2400">
                <a:solidFill>
                  <a:schemeClr val="accent3"/>
                </a:solidFill>
              </a:defRPr>
            </a:lvl7pPr>
            <a:lvl8pPr lvl="7" rtl="0">
              <a:spcBef>
                <a:spcPts val="0"/>
              </a:spcBef>
              <a:spcAft>
                <a:spcPts val="0"/>
              </a:spcAft>
              <a:buClr>
                <a:schemeClr val="accent3"/>
              </a:buClr>
              <a:buSzPts val="1800"/>
              <a:buNone/>
              <a:defRPr sz="2400">
                <a:solidFill>
                  <a:schemeClr val="accent3"/>
                </a:solidFill>
              </a:defRPr>
            </a:lvl8pPr>
            <a:lvl9pPr lvl="8" rtl="0">
              <a:spcBef>
                <a:spcPts val="0"/>
              </a:spcBef>
              <a:spcAft>
                <a:spcPts val="0"/>
              </a:spcAft>
              <a:buClr>
                <a:schemeClr val="accent3"/>
              </a:buClr>
              <a:buSzPts val="1800"/>
              <a:buNone/>
              <a:defRPr sz="2400">
                <a:solidFill>
                  <a:schemeClr val="accent3"/>
                </a:solidFill>
              </a:defRPr>
            </a:lvl9pPr>
          </a:lstStyle>
          <a:p>
            <a:endParaRPr/>
          </a:p>
        </p:txBody>
      </p:sp>
      <p:sp>
        <p:nvSpPr>
          <p:cNvPr id="181" name="Google Shape;181;p30"/>
          <p:cNvSpPr txBox="1">
            <a:spLocks noGrp="1"/>
          </p:cNvSpPr>
          <p:nvPr>
            <p:ph type="title" idx="13"/>
          </p:nvPr>
        </p:nvSpPr>
        <p:spPr>
          <a:xfrm>
            <a:off x="7880451" y="2773833"/>
            <a:ext cx="3267600" cy="65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b="0">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endParaRPr/>
          </a:p>
        </p:txBody>
      </p:sp>
      <p:sp>
        <p:nvSpPr>
          <p:cNvPr id="182" name="Google Shape;182;p30"/>
          <p:cNvSpPr txBox="1">
            <a:spLocks noGrp="1"/>
          </p:cNvSpPr>
          <p:nvPr>
            <p:ph type="title" idx="14" hasCustomPrompt="1"/>
          </p:nvPr>
        </p:nvSpPr>
        <p:spPr>
          <a:xfrm>
            <a:off x="1041551" y="3785600"/>
            <a:ext cx="1146000" cy="6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4667">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83" name="Google Shape;183;p30"/>
          <p:cNvSpPr txBox="1">
            <a:spLocks noGrp="1"/>
          </p:cNvSpPr>
          <p:nvPr>
            <p:ph type="title" idx="15"/>
          </p:nvPr>
        </p:nvSpPr>
        <p:spPr>
          <a:xfrm>
            <a:off x="1041551" y="4456000"/>
            <a:ext cx="3270000" cy="53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chemeClr val="accent3"/>
              </a:buClr>
              <a:buSzPts val="1800"/>
              <a:buNone/>
              <a:defRPr sz="2400">
                <a:solidFill>
                  <a:schemeClr val="accent3"/>
                </a:solidFill>
              </a:defRPr>
            </a:lvl2pPr>
            <a:lvl3pPr lvl="2" rtl="0">
              <a:spcBef>
                <a:spcPts val="0"/>
              </a:spcBef>
              <a:spcAft>
                <a:spcPts val="0"/>
              </a:spcAft>
              <a:buClr>
                <a:schemeClr val="accent3"/>
              </a:buClr>
              <a:buSzPts val="1800"/>
              <a:buNone/>
              <a:defRPr sz="2400">
                <a:solidFill>
                  <a:schemeClr val="accent3"/>
                </a:solidFill>
              </a:defRPr>
            </a:lvl3pPr>
            <a:lvl4pPr lvl="3" rtl="0">
              <a:spcBef>
                <a:spcPts val="0"/>
              </a:spcBef>
              <a:spcAft>
                <a:spcPts val="0"/>
              </a:spcAft>
              <a:buClr>
                <a:schemeClr val="accent3"/>
              </a:buClr>
              <a:buSzPts val="1800"/>
              <a:buNone/>
              <a:defRPr sz="2400">
                <a:solidFill>
                  <a:schemeClr val="accent3"/>
                </a:solidFill>
              </a:defRPr>
            </a:lvl4pPr>
            <a:lvl5pPr lvl="4" rtl="0">
              <a:spcBef>
                <a:spcPts val="0"/>
              </a:spcBef>
              <a:spcAft>
                <a:spcPts val="0"/>
              </a:spcAft>
              <a:buClr>
                <a:schemeClr val="accent3"/>
              </a:buClr>
              <a:buSzPts val="1800"/>
              <a:buNone/>
              <a:defRPr sz="2400">
                <a:solidFill>
                  <a:schemeClr val="accent3"/>
                </a:solidFill>
              </a:defRPr>
            </a:lvl5pPr>
            <a:lvl6pPr lvl="5" rtl="0">
              <a:spcBef>
                <a:spcPts val="0"/>
              </a:spcBef>
              <a:spcAft>
                <a:spcPts val="0"/>
              </a:spcAft>
              <a:buClr>
                <a:schemeClr val="accent3"/>
              </a:buClr>
              <a:buSzPts val="1800"/>
              <a:buNone/>
              <a:defRPr sz="2400">
                <a:solidFill>
                  <a:schemeClr val="accent3"/>
                </a:solidFill>
              </a:defRPr>
            </a:lvl6pPr>
            <a:lvl7pPr lvl="6" rtl="0">
              <a:spcBef>
                <a:spcPts val="0"/>
              </a:spcBef>
              <a:spcAft>
                <a:spcPts val="0"/>
              </a:spcAft>
              <a:buClr>
                <a:schemeClr val="accent3"/>
              </a:buClr>
              <a:buSzPts val="1800"/>
              <a:buNone/>
              <a:defRPr sz="2400">
                <a:solidFill>
                  <a:schemeClr val="accent3"/>
                </a:solidFill>
              </a:defRPr>
            </a:lvl7pPr>
            <a:lvl8pPr lvl="7" rtl="0">
              <a:spcBef>
                <a:spcPts val="0"/>
              </a:spcBef>
              <a:spcAft>
                <a:spcPts val="0"/>
              </a:spcAft>
              <a:buClr>
                <a:schemeClr val="accent3"/>
              </a:buClr>
              <a:buSzPts val="1800"/>
              <a:buNone/>
              <a:defRPr sz="2400">
                <a:solidFill>
                  <a:schemeClr val="accent3"/>
                </a:solidFill>
              </a:defRPr>
            </a:lvl8pPr>
            <a:lvl9pPr lvl="8" rtl="0">
              <a:spcBef>
                <a:spcPts val="0"/>
              </a:spcBef>
              <a:spcAft>
                <a:spcPts val="0"/>
              </a:spcAft>
              <a:buClr>
                <a:schemeClr val="accent3"/>
              </a:buClr>
              <a:buSzPts val="1800"/>
              <a:buNone/>
              <a:defRPr sz="2400">
                <a:solidFill>
                  <a:schemeClr val="accent3"/>
                </a:solidFill>
              </a:defRPr>
            </a:lvl9pPr>
          </a:lstStyle>
          <a:p>
            <a:endParaRPr/>
          </a:p>
        </p:txBody>
      </p:sp>
      <p:sp>
        <p:nvSpPr>
          <p:cNvPr id="184" name="Google Shape;184;p30"/>
          <p:cNvSpPr txBox="1">
            <a:spLocks noGrp="1"/>
          </p:cNvSpPr>
          <p:nvPr>
            <p:ph type="title" idx="16"/>
          </p:nvPr>
        </p:nvSpPr>
        <p:spPr>
          <a:xfrm>
            <a:off x="1041551" y="4969267"/>
            <a:ext cx="3270000" cy="65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b="0">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endParaRPr/>
          </a:p>
        </p:txBody>
      </p:sp>
      <p:sp>
        <p:nvSpPr>
          <p:cNvPr id="185" name="Google Shape;185;p30"/>
          <p:cNvSpPr txBox="1">
            <a:spLocks noGrp="1"/>
          </p:cNvSpPr>
          <p:nvPr>
            <p:ph type="title" idx="17" hasCustomPrompt="1"/>
          </p:nvPr>
        </p:nvSpPr>
        <p:spPr>
          <a:xfrm>
            <a:off x="4461000" y="3785600"/>
            <a:ext cx="1146000" cy="6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4667">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86" name="Google Shape;186;p30"/>
          <p:cNvSpPr txBox="1">
            <a:spLocks noGrp="1"/>
          </p:cNvSpPr>
          <p:nvPr>
            <p:ph type="title" idx="18"/>
          </p:nvPr>
        </p:nvSpPr>
        <p:spPr>
          <a:xfrm>
            <a:off x="4461000" y="4456000"/>
            <a:ext cx="3270000" cy="53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chemeClr val="accent3"/>
              </a:buClr>
              <a:buSzPts val="1800"/>
              <a:buNone/>
              <a:defRPr sz="2400">
                <a:solidFill>
                  <a:schemeClr val="accent3"/>
                </a:solidFill>
              </a:defRPr>
            </a:lvl2pPr>
            <a:lvl3pPr lvl="2" rtl="0">
              <a:spcBef>
                <a:spcPts val="0"/>
              </a:spcBef>
              <a:spcAft>
                <a:spcPts val="0"/>
              </a:spcAft>
              <a:buClr>
                <a:schemeClr val="accent3"/>
              </a:buClr>
              <a:buSzPts val="1800"/>
              <a:buNone/>
              <a:defRPr sz="2400">
                <a:solidFill>
                  <a:schemeClr val="accent3"/>
                </a:solidFill>
              </a:defRPr>
            </a:lvl3pPr>
            <a:lvl4pPr lvl="3" rtl="0">
              <a:spcBef>
                <a:spcPts val="0"/>
              </a:spcBef>
              <a:spcAft>
                <a:spcPts val="0"/>
              </a:spcAft>
              <a:buClr>
                <a:schemeClr val="accent3"/>
              </a:buClr>
              <a:buSzPts val="1800"/>
              <a:buNone/>
              <a:defRPr sz="2400">
                <a:solidFill>
                  <a:schemeClr val="accent3"/>
                </a:solidFill>
              </a:defRPr>
            </a:lvl4pPr>
            <a:lvl5pPr lvl="4" rtl="0">
              <a:spcBef>
                <a:spcPts val="0"/>
              </a:spcBef>
              <a:spcAft>
                <a:spcPts val="0"/>
              </a:spcAft>
              <a:buClr>
                <a:schemeClr val="accent3"/>
              </a:buClr>
              <a:buSzPts val="1800"/>
              <a:buNone/>
              <a:defRPr sz="2400">
                <a:solidFill>
                  <a:schemeClr val="accent3"/>
                </a:solidFill>
              </a:defRPr>
            </a:lvl5pPr>
            <a:lvl6pPr lvl="5" rtl="0">
              <a:spcBef>
                <a:spcPts val="0"/>
              </a:spcBef>
              <a:spcAft>
                <a:spcPts val="0"/>
              </a:spcAft>
              <a:buClr>
                <a:schemeClr val="accent3"/>
              </a:buClr>
              <a:buSzPts val="1800"/>
              <a:buNone/>
              <a:defRPr sz="2400">
                <a:solidFill>
                  <a:schemeClr val="accent3"/>
                </a:solidFill>
              </a:defRPr>
            </a:lvl6pPr>
            <a:lvl7pPr lvl="6" rtl="0">
              <a:spcBef>
                <a:spcPts val="0"/>
              </a:spcBef>
              <a:spcAft>
                <a:spcPts val="0"/>
              </a:spcAft>
              <a:buClr>
                <a:schemeClr val="accent3"/>
              </a:buClr>
              <a:buSzPts val="1800"/>
              <a:buNone/>
              <a:defRPr sz="2400">
                <a:solidFill>
                  <a:schemeClr val="accent3"/>
                </a:solidFill>
              </a:defRPr>
            </a:lvl7pPr>
            <a:lvl8pPr lvl="7" rtl="0">
              <a:spcBef>
                <a:spcPts val="0"/>
              </a:spcBef>
              <a:spcAft>
                <a:spcPts val="0"/>
              </a:spcAft>
              <a:buClr>
                <a:schemeClr val="accent3"/>
              </a:buClr>
              <a:buSzPts val="1800"/>
              <a:buNone/>
              <a:defRPr sz="2400">
                <a:solidFill>
                  <a:schemeClr val="accent3"/>
                </a:solidFill>
              </a:defRPr>
            </a:lvl8pPr>
            <a:lvl9pPr lvl="8" rtl="0">
              <a:spcBef>
                <a:spcPts val="0"/>
              </a:spcBef>
              <a:spcAft>
                <a:spcPts val="0"/>
              </a:spcAft>
              <a:buClr>
                <a:schemeClr val="accent3"/>
              </a:buClr>
              <a:buSzPts val="1800"/>
              <a:buNone/>
              <a:defRPr sz="2400">
                <a:solidFill>
                  <a:schemeClr val="accent3"/>
                </a:solidFill>
              </a:defRPr>
            </a:lvl9pPr>
          </a:lstStyle>
          <a:p>
            <a:endParaRPr/>
          </a:p>
        </p:txBody>
      </p:sp>
      <p:sp>
        <p:nvSpPr>
          <p:cNvPr id="187" name="Google Shape;187;p30"/>
          <p:cNvSpPr txBox="1">
            <a:spLocks noGrp="1"/>
          </p:cNvSpPr>
          <p:nvPr>
            <p:ph type="title" idx="19"/>
          </p:nvPr>
        </p:nvSpPr>
        <p:spPr>
          <a:xfrm>
            <a:off x="4461000" y="4969267"/>
            <a:ext cx="3270000" cy="65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b="0">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endParaRPr/>
          </a:p>
        </p:txBody>
      </p:sp>
      <p:sp>
        <p:nvSpPr>
          <p:cNvPr id="188" name="Google Shape;188;p30"/>
          <p:cNvSpPr txBox="1">
            <a:spLocks noGrp="1"/>
          </p:cNvSpPr>
          <p:nvPr>
            <p:ph type="title" idx="20" hasCustomPrompt="1"/>
          </p:nvPr>
        </p:nvSpPr>
        <p:spPr>
          <a:xfrm>
            <a:off x="7880433" y="3785600"/>
            <a:ext cx="1146000" cy="6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5"/>
              </a:buClr>
              <a:buSzPts val="6000"/>
              <a:buNone/>
              <a:defRPr sz="4667">
                <a:solidFill>
                  <a:schemeClr val="accent5"/>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189" name="Google Shape;189;p30"/>
          <p:cNvSpPr txBox="1">
            <a:spLocks noGrp="1"/>
          </p:cNvSpPr>
          <p:nvPr>
            <p:ph type="title" idx="21"/>
          </p:nvPr>
        </p:nvSpPr>
        <p:spPr>
          <a:xfrm>
            <a:off x="7880432" y="4456000"/>
            <a:ext cx="3270000" cy="5364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324A00"/>
              </a:buClr>
              <a:buSzPts val="1800"/>
              <a:buNone/>
              <a:defRPr sz="2800">
                <a:solidFill>
                  <a:schemeClr val="accent3"/>
                </a:solidFill>
              </a:defRPr>
            </a:lvl1pPr>
            <a:lvl2pPr lvl="1" rtl="0">
              <a:spcBef>
                <a:spcPts val="0"/>
              </a:spcBef>
              <a:spcAft>
                <a:spcPts val="0"/>
              </a:spcAft>
              <a:buClr>
                <a:schemeClr val="accent3"/>
              </a:buClr>
              <a:buSzPts val="1800"/>
              <a:buNone/>
              <a:defRPr sz="2400">
                <a:solidFill>
                  <a:schemeClr val="accent3"/>
                </a:solidFill>
              </a:defRPr>
            </a:lvl2pPr>
            <a:lvl3pPr lvl="2" rtl="0">
              <a:spcBef>
                <a:spcPts val="0"/>
              </a:spcBef>
              <a:spcAft>
                <a:spcPts val="0"/>
              </a:spcAft>
              <a:buClr>
                <a:schemeClr val="accent3"/>
              </a:buClr>
              <a:buSzPts val="1800"/>
              <a:buNone/>
              <a:defRPr sz="2400">
                <a:solidFill>
                  <a:schemeClr val="accent3"/>
                </a:solidFill>
              </a:defRPr>
            </a:lvl3pPr>
            <a:lvl4pPr lvl="3" rtl="0">
              <a:spcBef>
                <a:spcPts val="0"/>
              </a:spcBef>
              <a:spcAft>
                <a:spcPts val="0"/>
              </a:spcAft>
              <a:buClr>
                <a:schemeClr val="accent3"/>
              </a:buClr>
              <a:buSzPts val="1800"/>
              <a:buNone/>
              <a:defRPr sz="2400">
                <a:solidFill>
                  <a:schemeClr val="accent3"/>
                </a:solidFill>
              </a:defRPr>
            </a:lvl4pPr>
            <a:lvl5pPr lvl="4" rtl="0">
              <a:spcBef>
                <a:spcPts val="0"/>
              </a:spcBef>
              <a:spcAft>
                <a:spcPts val="0"/>
              </a:spcAft>
              <a:buClr>
                <a:schemeClr val="accent3"/>
              </a:buClr>
              <a:buSzPts val="1800"/>
              <a:buNone/>
              <a:defRPr sz="2400">
                <a:solidFill>
                  <a:schemeClr val="accent3"/>
                </a:solidFill>
              </a:defRPr>
            </a:lvl5pPr>
            <a:lvl6pPr lvl="5" rtl="0">
              <a:spcBef>
                <a:spcPts val="0"/>
              </a:spcBef>
              <a:spcAft>
                <a:spcPts val="0"/>
              </a:spcAft>
              <a:buClr>
                <a:schemeClr val="accent3"/>
              </a:buClr>
              <a:buSzPts val="1800"/>
              <a:buNone/>
              <a:defRPr sz="2400">
                <a:solidFill>
                  <a:schemeClr val="accent3"/>
                </a:solidFill>
              </a:defRPr>
            </a:lvl6pPr>
            <a:lvl7pPr lvl="6" rtl="0">
              <a:spcBef>
                <a:spcPts val="0"/>
              </a:spcBef>
              <a:spcAft>
                <a:spcPts val="0"/>
              </a:spcAft>
              <a:buClr>
                <a:schemeClr val="accent3"/>
              </a:buClr>
              <a:buSzPts val="1800"/>
              <a:buNone/>
              <a:defRPr sz="2400">
                <a:solidFill>
                  <a:schemeClr val="accent3"/>
                </a:solidFill>
              </a:defRPr>
            </a:lvl7pPr>
            <a:lvl8pPr lvl="7" rtl="0">
              <a:spcBef>
                <a:spcPts val="0"/>
              </a:spcBef>
              <a:spcAft>
                <a:spcPts val="0"/>
              </a:spcAft>
              <a:buClr>
                <a:schemeClr val="accent3"/>
              </a:buClr>
              <a:buSzPts val="1800"/>
              <a:buNone/>
              <a:defRPr sz="2400">
                <a:solidFill>
                  <a:schemeClr val="accent3"/>
                </a:solidFill>
              </a:defRPr>
            </a:lvl8pPr>
            <a:lvl9pPr lvl="8" rtl="0">
              <a:spcBef>
                <a:spcPts val="0"/>
              </a:spcBef>
              <a:spcAft>
                <a:spcPts val="0"/>
              </a:spcAft>
              <a:buClr>
                <a:schemeClr val="accent3"/>
              </a:buClr>
              <a:buSzPts val="1800"/>
              <a:buNone/>
              <a:defRPr sz="2400">
                <a:solidFill>
                  <a:schemeClr val="accent3"/>
                </a:solidFill>
              </a:defRPr>
            </a:lvl9pPr>
          </a:lstStyle>
          <a:p>
            <a:endParaRPr/>
          </a:p>
        </p:txBody>
      </p:sp>
      <p:sp>
        <p:nvSpPr>
          <p:cNvPr id="190" name="Google Shape;190;p30"/>
          <p:cNvSpPr txBox="1">
            <a:spLocks noGrp="1"/>
          </p:cNvSpPr>
          <p:nvPr>
            <p:ph type="title" idx="22"/>
          </p:nvPr>
        </p:nvSpPr>
        <p:spPr>
          <a:xfrm>
            <a:off x="7880433" y="4969267"/>
            <a:ext cx="3270000" cy="658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Montserrat"/>
              <a:buNone/>
              <a:defRPr sz="1867" b="0">
                <a:latin typeface="Montserrat"/>
                <a:ea typeface="Montserrat"/>
                <a:cs typeface="Montserrat"/>
                <a:sym typeface="Montserrat"/>
              </a:defRPr>
            </a:lvl1pPr>
            <a:lvl2pPr lvl="1" rtl="0">
              <a:spcBef>
                <a:spcPts val="0"/>
              </a:spcBef>
              <a:spcAft>
                <a:spcPts val="0"/>
              </a:spcAft>
              <a:buSzPts val="1400"/>
              <a:buFont typeface="Montserrat"/>
              <a:buNone/>
              <a:defRPr sz="1867">
                <a:latin typeface="Montserrat"/>
                <a:ea typeface="Montserrat"/>
                <a:cs typeface="Montserrat"/>
                <a:sym typeface="Montserrat"/>
              </a:defRPr>
            </a:lvl2pPr>
            <a:lvl3pPr lvl="2" rtl="0">
              <a:spcBef>
                <a:spcPts val="0"/>
              </a:spcBef>
              <a:spcAft>
                <a:spcPts val="0"/>
              </a:spcAft>
              <a:buSzPts val="1400"/>
              <a:buFont typeface="Montserrat"/>
              <a:buNone/>
              <a:defRPr sz="1867">
                <a:latin typeface="Montserrat"/>
                <a:ea typeface="Montserrat"/>
                <a:cs typeface="Montserrat"/>
                <a:sym typeface="Montserrat"/>
              </a:defRPr>
            </a:lvl3pPr>
            <a:lvl4pPr lvl="3" rtl="0">
              <a:spcBef>
                <a:spcPts val="0"/>
              </a:spcBef>
              <a:spcAft>
                <a:spcPts val="0"/>
              </a:spcAft>
              <a:buSzPts val="1400"/>
              <a:buFont typeface="Montserrat"/>
              <a:buNone/>
              <a:defRPr sz="1867">
                <a:latin typeface="Montserrat"/>
                <a:ea typeface="Montserrat"/>
                <a:cs typeface="Montserrat"/>
                <a:sym typeface="Montserrat"/>
              </a:defRPr>
            </a:lvl4pPr>
            <a:lvl5pPr lvl="4" rtl="0">
              <a:spcBef>
                <a:spcPts val="0"/>
              </a:spcBef>
              <a:spcAft>
                <a:spcPts val="0"/>
              </a:spcAft>
              <a:buSzPts val="1400"/>
              <a:buFont typeface="Montserrat"/>
              <a:buNone/>
              <a:defRPr sz="1867">
                <a:latin typeface="Montserrat"/>
                <a:ea typeface="Montserrat"/>
                <a:cs typeface="Montserrat"/>
                <a:sym typeface="Montserrat"/>
              </a:defRPr>
            </a:lvl5pPr>
            <a:lvl6pPr lvl="5" rtl="0">
              <a:spcBef>
                <a:spcPts val="0"/>
              </a:spcBef>
              <a:spcAft>
                <a:spcPts val="0"/>
              </a:spcAft>
              <a:buSzPts val="1400"/>
              <a:buFont typeface="Montserrat"/>
              <a:buNone/>
              <a:defRPr sz="1867">
                <a:latin typeface="Montserrat"/>
                <a:ea typeface="Montserrat"/>
                <a:cs typeface="Montserrat"/>
                <a:sym typeface="Montserrat"/>
              </a:defRPr>
            </a:lvl6pPr>
            <a:lvl7pPr lvl="6" rtl="0">
              <a:spcBef>
                <a:spcPts val="0"/>
              </a:spcBef>
              <a:spcAft>
                <a:spcPts val="0"/>
              </a:spcAft>
              <a:buSzPts val="1400"/>
              <a:buFont typeface="Montserrat"/>
              <a:buNone/>
              <a:defRPr sz="1867">
                <a:latin typeface="Montserrat"/>
                <a:ea typeface="Montserrat"/>
                <a:cs typeface="Montserrat"/>
                <a:sym typeface="Montserrat"/>
              </a:defRPr>
            </a:lvl7pPr>
            <a:lvl8pPr lvl="7" rtl="0">
              <a:spcBef>
                <a:spcPts val="0"/>
              </a:spcBef>
              <a:spcAft>
                <a:spcPts val="0"/>
              </a:spcAft>
              <a:buSzPts val="1400"/>
              <a:buFont typeface="Montserrat"/>
              <a:buNone/>
              <a:defRPr sz="1867">
                <a:latin typeface="Montserrat"/>
                <a:ea typeface="Montserrat"/>
                <a:cs typeface="Montserrat"/>
                <a:sym typeface="Montserrat"/>
              </a:defRPr>
            </a:lvl8pPr>
            <a:lvl9pPr lvl="8" rtl="0">
              <a:spcBef>
                <a:spcPts val="0"/>
              </a:spcBef>
              <a:spcAft>
                <a:spcPts val="0"/>
              </a:spcAft>
              <a:buSzPts val="1400"/>
              <a:buFont typeface="Montserrat"/>
              <a:buNone/>
              <a:defRPr sz="1867">
                <a:latin typeface="Montserrat"/>
                <a:ea typeface="Montserrat"/>
                <a:cs typeface="Montserrat"/>
                <a:sym typeface="Montserrat"/>
              </a:defRPr>
            </a:lvl9pPr>
          </a:lstStyle>
          <a:p>
            <a:endParaRPr/>
          </a:p>
        </p:txBody>
      </p:sp>
      <p:sp>
        <p:nvSpPr>
          <p:cNvPr id="191" name="Google Shape;191;p30"/>
          <p:cNvSpPr/>
          <p:nvPr/>
        </p:nvSpPr>
        <p:spPr>
          <a:xfrm rot="10800000">
            <a:off x="7880433" y="0"/>
            <a:ext cx="2740400" cy="514800"/>
          </a:xfrm>
          <a:prstGeom prst="rect">
            <a:avLst/>
          </a:prstGeom>
          <a:solidFill>
            <a:srgbClr val="7C8C03">
              <a:alpha val="575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30"/>
          <p:cNvSpPr/>
          <p:nvPr/>
        </p:nvSpPr>
        <p:spPr>
          <a:xfrm rot="5400000">
            <a:off x="-1142233" y="5255800"/>
            <a:ext cx="2735200" cy="469200"/>
          </a:xfrm>
          <a:prstGeom prst="rect">
            <a:avLst/>
          </a:prstGeom>
          <a:solidFill>
            <a:schemeClr val="accent3">
              <a:alpha val="7634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3424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10"/>
        <p:cNvGrpSpPr/>
        <p:nvPr/>
      </p:nvGrpSpPr>
      <p:grpSpPr>
        <a:xfrm>
          <a:off x="0" y="0"/>
          <a:ext cx="0" cy="0"/>
          <a:chOff x="0" y="0"/>
          <a:chExt cx="0" cy="0"/>
        </a:xfrm>
      </p:grpSpPr>
    </p:spTree>
    <p:extLst>
      <p:ext uri="{BB962C8B-B14F-4D97-AF65-F5344CB8AC3E}">
        <p14:creationId xmlns:p14="http://schemas.microsoft.com/office/powerpoint/2010/main" val="3838140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4/29/2024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4/29/2024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4/29/2024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4/29/2024</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4/29/2024</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4/29/2024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4/29/2024</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4/29/2024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4/29/2024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s://www.kaggle.com/datasets/atharvaingle/crop"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358E3F-2D85-A08E-4108-2B4AB418605D}"/>
              </a:ext>
            </a:extLst>
          </p:cNvPr>
          <p:cNvSpPr txBox="1"/>
          <p:nvPr/>
        </p:nvSpPr>
        <p:spPr>
          <a:xfrm>
            <a:off x="3159760" y="835983"/>
            <a:ext cx="6096000" cy="1569660"/>
          </a:xfrm>
          <a:prstGeom prst="rect">
            <a:avLst/>
          </a:prstGeom>
          <a:noFill/>
        </p:spPr>
        <p:txBody>
          <a:bodyPr wrap="square">
            <a:spAutoFit/>
          </a:bodyPr>
          <a:lstStyle/>
          <a:p>
            <a:pPr algn="ctr"/>
            <a:r>
              <a:rPr lang="en-US" sz="3200" b="1">
                <a:latin typeface="Times New Roman" panose="02020603050405020304" pitchFamily="18" charset="0"/>
                <a:cs typeface="Times New Roman" panose="02020603050405020304" pitchFamily="18" charset="0"/>
              </a:rPr>
              <a:t>M.Sc. Data Science</a:t>
            </a:r>
            <a:br>
              <a:rPr lang="en-US" sz="3200" b="1">
                <a:latin typeface="Times New Roman" panose="02020603050405020304" pitchFamily="18" charset="0"/>
                <a:cs typeface="Times New Roman" panose="02020603050405020304" pitchFamily="18" charset="0"/>
              </a:rPr>
            </a:br>
            <a:r>
              <a:rPr lang="en-US" sz="3200" b="1">
                <a:latin typeface="Times New Roman" panose="02020603050405020304" pitchFamily="18" charset="0"/>
                <a:cs typeface="Times New Roman" panose="02020603050405020304" pitchFamily="18" charset="0"/>
              </a:rPr>
              <a:t>Semester – VI</a:t>
            </a:r>
            <a:br>
              <a:rPr lang="en-US" sz="3200" b="1">
                <a:latin typeface="Times New Roman" panose="02020603050405020304" pitchFamily="18" charset="0"/>
                <a:cs typeface="Times New Roman" panose="02020603050405020304" pitchFamily="18" charset="0"/>
              </a:rPr>
            </a:br>
            <a:r>
              <a:rPr lang="en-US" sz="3200" b="1">
                <a:latin typeface="Times New Roman" panose="02020603050405020304" pitchFamily="18" charset="0"/>
                <a:cs typeface="Times New Roman" panose="02020603050405020304" pitchFamily="18" charset="0"/>
              </a:rPr>
              <a:t>CC-314 &amp; CC-315 Mini Project-I</a:t>
            </a:r>
            <a:endParaRPr lang="en-IN" sz="3200"/>
          </a:p>
        </p:txBody>
      </p:sp>
      <p:pic>
        <p:nvPicPr>
          <p:cNvPr id="6" name="Picture 5">
            <a:extLst>
              <a:ext uri="{FF2B5EF4-FFF2-40B4-BE49-F238E27FC236}">
                <a16:creationId xmlns:a16="http://schemas.microsoft.com/office/drawing/2014/main" id="{3C6DE7C7-4604-5351-64AB-EEEAD9F94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0565" y="695992"/>
            <a:ext cx="1849643" cy="1849643"/>
          </a:xfrm>
          <a:prstGeom prst="rect">
            <a:avLst/>
          </a:prstGeom>
        </p:spPr>
      </p:pic>
      <p:pic>
        <p:nvPicPr>
          <p:cNvPr id="7" name="Picture 6">
            <a:extLst>
              <a:ext uri="{FF2B5EF4-FFF2-40B4-BE49-F238E27FC236}">
                <a16:creationId xmlns:a16="http://schemas.microsoft.com/office/drawing/2014/main" id="{1B49AE0F-7D07-5BD7-59B1-46DEC0B2D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85" y="695992"/>
            <a:ext cx="1849643" cy="1849643"/>
          </a:xfrm>
          <a:prstGeom prst="rect">
            <a:avLst/>
          </a:prstGeom>
        </p:spPr>
      </p:pic>
      <p:graphicFrame>
        <p:nvGraphicFramePr>
          <p:cNvPr id="8" name="Table 4">
            <a:extLst>
              <a:ext uri="{FF2B5EF4-FFF2-40B4-BE49-F238E27FC236}">
                <a16:creationId xmlns:a16="http://schemas.microsoft.com/office/drawing/2014/main" id="{2EA1F539-09E2-79CB-9C5B-9140AE4181F8}"/>
              </a:ext>
            </a:extLst>
          </p:cNvPr>
          <p:cNvGraphicFramePr>
            <a:graphicFrameLocks noGrp="1"/>
          </p:cNvGraphicFramePr>
          <p:nvPr>
            <p:extLst>
              <p:ext uri="{D42A27DB-BD31-4B8C-83A1-F6EECF244321}">
                <p14:modId xmlns:p14="http://schemas.microsoft.com/office/powerpoint/2010/main" val="2587851996"/>
              </p:ext>
            </p:extLst>
          </p:nvPr>
        </p:nvGraphicFramePr>
        <p:xfrm>
          <a:off x="1578610" y="2810977"/>
          <a:ext cx="9258300" cy="2179065"/>
        </p:xfrm>
        <a:graphic>
          <a:graphicData uri="http://schemas.openxmlformats.org/drawingml/2006/table">
            <a:tbl>
              <a:tblPr firstRow="1" bandRow="1">
                <a:tableStyleId>{5940675A-B579-460E-94D1-54222C63F5DA}</a:tableStyleId>
              </a:tblPr>
              <a:tblGrid>
                <a:gridCol w="1212342">
                  <a:extLst>
                    <a:ext uri="{9D8B030D-6E8A-4147-A177-3AD203B41FA5}">
                      <a16:colId xmlns:a16="http://schemas.microsoft.com/office/drawing/2014/main" val="2985552662"/>
                    </a:ext>
                  </a:extLst>
                </a:gridCol>
                <a:gridCol w="8045958">
                  <a:extLst>
                    <a:ext uri="{9D8B030D-6E8A-4147-A177-3AD203B41FA5}">
                      <a16:colId xmlns:a16="http://schemas.microsoft.com/office/drawing/2014/main" val="2943843376"/>
                    </a:ext>
                  </a:extLst>
                </a:gridCol>
              </a:tblGrid>
              <a:tr h="47235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Roll No. </a:t>
                      </a:r>
                    </a:p>
                  </a:txBody>
                  <a:tcPr>
                    <a:solidFill>
                      <a:schemeClr val="bg2"/>
                    </a:solidFill>
                  </a:tcPr>
                </a:tc>
                <a:tc>
                  <a:txBody>
                    <a:bodyPr/>
                    <a:lstStyle/>
                    <a:p>
                      <a:pPr algn="just"/>
                      <a:r>
                        <a:rPr lang="en-IN" sz="2200">
                          <a:solidFill>
                            <a:schemeClr val="tx1"/>
                          </a:solidFill>
                          <a:latin typeface="Times New Roman" panose="02020603050405020304" pitchFamily="18" charset="0"/>
                          <a:cs typeface="Times New Roman" panose="02020603050405020304" pitchFamily="18" charset="0"/>
                        </a:rPr>
                        <a:t>07</a:t>
                      </a:r>
                      <a:endParaRPr lang="en-IN" sz="22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extLst>
                  <a:ext uri="{0D108BD9-81ED-4DB2-BD59-A6C34878D82A}">
                    <a16:rowId xmlns:a16="http://schemas.microsoft.com/office/drawing/2014/main" val="1712102313"/>
                  </a:ext>
                </a:extLst>
              </a:tr>
              <a:tr h="47235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Name</a:t>
                      </a:r>
                    </a:p>
                  </a:txBody>
                  <a:tcPr>
                    <a:solidFill>
                      <a:schemeClr val="bg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i="0" kern="1200">
                          <a:solidFill>
                            <a:schemeClr val="tx1"/>
                          </a:solidFill>
                          <a:effectLst/>
                          <a:latin typeface="Times New Roman" panose="02020603050405020304" pitchFamily="18" charset="0"/>
                          <a:ea typeface="+mn-ea"/>
                          <a:cs typeface="Times New Roman" panose="02020603050405020304" pitchFamily="18" charset="0"/>
                        </a:rPr>
                        <a:t>Zurin Lakdawala</a:t>
                      </a:r>
                      <a:endParaRPr lang="en-IN" sz="2400">
                        <a:effectLst/>
                        <a:latin typeface="Times New Roman" panose="02020603050405020304" pitchFamily="18" charset="0"/>
                        <a:cs typeface="Times New Roman" panose="02020603050405020304" pitchFamily="18" charset="0"/>
                      </a:endParaRPr>
                    </a:p>
                  </a:txBody>
                  <a:tcPr>
                    <a:solidFill>
                      <a:schemeClr val="bg2"/>
                    </a:solidFill>
                  </a:tcPr>
                </a:tc>
                <a:extLst>
                  <a:ext uri="{0D108BD9-81ED-4DB2-BD59-A6C34878D82A}">
                    <a16:rowId xmlns:a16="http://schemas.microsoft.com/office/drawing/2014/main" val="3367830120"/>
                  </a:ext>
                </a:extLst>
              </a:tr>
              <a:tr h="472355">
                <a:tc>
                  <a:txBody>
                    <a:bodyPr/>
                    <a:lstStyle/>
                    <a:p>
                      <a:pPr algn="just"/>
                      <a:r>
                        <a:rPr lang="en-US" sz="2200" dirty="0">
                          <a:solidFill>
                            <a:schemeClr val="tx1"/>
                          </a:solidFill>
                          <a:latin typeface="Times New Roman" panose="02020603050405020304" pitchFamily="18" charset="0"/>
                          <a:cs typeface="Times New Roman" panose="02020603050405020304" pitchFamily="18" charset="0"/>
                        </a:rPr>
                        <a:t>Title</a:t>
                      </a:r>
                      <a:endParaRPr lang="en-IN" sz="22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b="0" i="0" kern="1200">
                          <a:solidFill>
                            <a:schemeClr val="tx1"/>
                          </a:solidFill>
                          <a:effectLst/>
                          <a:latin typeface="Times New Roman" panose="02020603050405020304" pitchFamily="18" charset="0"/>
                          <a:ea typeface="+mn-ea"/>
                          <a:cs typeface="Times New Roman" panose="02020603050405020304" pitchFamily="18" charset="0"/>
                        </a:rPr>
                        <a:t>Agricultural Crop Recommendation System using Machine Learning</a:t>
                      </a:r>
                      <a:endParaRPr lang="en-IN" sz="1800">
                        <a:effectLst/>
                        <a:latin typeface="Times New Roman" panose="02020603050405020304" pitchFamily="18" charset="0"/>
                        <a:cs typeface="Times New Roman" panose="02020603050405020304" pitchFamily="18" charset="0"/>
                      </a:endParaRPr>
                    </a:p>
                  </a:txBody>
                  <a:tcPr>
                    <a:solidFill>
                      <a:schemeClr val="bg2"/>
                    </a:solidFill>
                  </a:tcPr>
                </a:tc>
                <a:extLst>
                  <a:ext uri="{0D108BD9-81ED-4DB2-BD59-A6C34878D82A}">
                    <a16:rowId xmlns:a16="http://schemas.microsoft.com/office/drawing/2014/main" val="2765782110"/>
                  </a:ext>
                </a:extLst>
              </a:tr>
              <a:tr h="472355">
                <a:tc>
                  <a:txBody>
                    <a:bodyPr/>
                    <a:lstStyle/>
                    <a:p>
                      <a:pPr algn="just"/>
                      <a:r>
                        <a:rPr lang="en-IN" sz="2200" dirty="0">
                          <a:solidFill>
                            <a:schemeClr val="tx1"/>
                          </a:solidFill>
                          <a:latin typeface="Times New Roman" panose="02020603050405020304" pitchFamily="18" charset="0"/>
                          <a:cs typeface="Times New Roman" panose="02020603050405020304" pitchFamily="18" charset="0"/>
                        </a:rPr>
                        <a:t>Mentor’s Name</a:t>
                      </a:r>
                    </a:p>
                  </a:txBody>
                  <a:tcPr>
                    <a:solidFill>
                      <a:schemeClr val="bg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800" b="0" i="0" kern="120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a:solidFill>
                            <a:schemeClr val="tx1"/>
                          </a:solidFill>
                          <a:effectLst/>
                          <a:latin typeface="Times New Roman" panose="02020603050405020304" pitchFamily="18" charset="0"/>
                          <a:ea typeface="+mn-ea"/>
                          <a:cs typeface="Times New Roman" panose="02020603050405020304" pitchFamily="18" charset="0"/>
                        </a:rPr>
                        <a:t>Dr.Vaidehi Vaghela</a:t>
                      </a:r>
                      <a:endParaRPr lang="en-IN" sz="2000">
                        <a:effectLst/>
                        <a:latin typeface="Times New Roman" panose="02020603050405020304" pitchFamily="18" charset="0"/>
                        <a:cs typeface="Times New Roman" panose="02020603050405020304" pitchFamily="18" charset="0"/>
                      </a:endParaRPr>
                    </a:p>
                  </a:txBody>
                  <a:tcPr>
                    <a:solidFill>
                      <a:schemeClr val="bg2"/>
                    </a:solidFill>
                  </a:tcPr>
                </a:tc>
                <a:extLst>
                  <a:ext uri="{0D108BD9-81ED-4DB2-BD59-A6C34878D82A}">
                    <a16:rowId xmlns:a16="http://schemas.microsoft.com/office/drawing/2014/main" val="213913962"/>
                  </a:ext>
                </a:extLst>
              </a:tr>
            </a:tbl>
          </a:graphicData>
        </a:graphic>
      </p:graphicFrame>
      <p:sp>
        <p:nvSpPr>
          <p:cNvPr id="9" name="Subtitle 2">
            <a:extLst>
              <a:ext uri="{FF2B5EF4-FFF2-40B4-BE49-F238E27FC236}">
                <a16:creationId xmlns:a16="http://schemas.microsoft.com/office/drawing/2014/main" id="{BA235B6F-3D1E-2E0F-A264-257BDA304C9A}"/>
              </a:ext>
            </a:extLst>
          </p:cNvPr>
          <p:cNvSpPr txBox="1">
            <a:spLocks/>
          </p:cNvSpPr>
          <p:nvPr/>
        </p:nvSpPr>
        <p:spPr>
          <a:xfrm>
            <a:off x="1257300" y="5102985"/>
            <a:ext cx="9677400" cy="1136271"/>
          </a:xfrm>
          <a:prstGeom prst="rect">
            <a:avLst/>
          </a:prstGeom>
        </p:spPr>
        <p:txBody>
          <a:bodyPr/>
          <a:lst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a:lstStyle>
          <a:p>
            <a:pPr marL="0" indent="0" algn="ctr">
              <a:spcBef>
                <a:spcPts val="2400"/>
              </a:spcBef>
              <a:spcAft>
                <a:spcPts val="1200"/>
              </a:spcAft>
              <a:buNone/>
            </a:pPr>
            <a:r>
              <a:rPr lang="en-US" sz="2400">
                <a:latin typeface="Times New Roman" panose="02020603050405020304" pitchFamily="18" charset="0"/>
                <a:cs typeface="Times New Roman" panose="02020603050405020304" pitchFamily="18" charset="0"/>
              </a:rPr>
              <a:t>Department of AIML and Data Science</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School of Emerging Science &amp; Technology</a:t>
            </a: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Gujarat University</a:t>
            </a:r>
            <a:endParaRPr lang="en-IN" sz="2400" dirty="0"/>
          </a:p>
        </p:txBody>
      </p:sp>
    </p:spTree>
    <p:extLst>
      <p:ext uri="{BB962C8B-B14F-4D97-AF65-F5344CB8AC3E}">
        <p14:creationId xmlns:p14="http://schemas.microsoft.com/office/powerpoint/2010/main" val="1997767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C8E1-9166-4013-F6BE-D0D9DD0DF04A}"/>
              </a:ext>
            </a:extLst>
          </p:cNvPr>
          <p:cNvSpPr>
            <a:spLocks noGrp="1"/>
          </p:cNvSpPr>
          <p:nvPr>
            <p:ph type="title"/>
          </p:nvPr>
        </p:nvSpPr>
        <p:spPr>
          <a:xfrm>
            <a:off x="762000" y="632434"/>
            <a:ext cx="10058400" cy="1371600"/>
          </a:xfrm>
        </p:spPr>
        <p:txBody>
          <a:bodyPr/>
          <a:lstStyle/>
          <a:p>
            <a:r>
              <a:rPr lang="en-GB"/>
              <a:t>D</a:t>
            </a:r>
            <a:r>
              <a:rPr lang="en-IN"/>
              <a:t>ata</a:t>
            </a:r>
            <a:r>
              <a:rPr lang="en-GB" sz="4800">
                <a:latin typeface="Times New Roman" panose="02020603050405020304" pitchFamily="18" charset="0"/>
                <a:cs typeface="Times New Roman" panose="02020603050405020304" pitchFamily="18" charset="0"/>
              </a:rPr>
              <a:t> </a:t>
            </a:r>
            <a:r>
              <a:rPr lang="en-GB"/>
              <a:t>Preprocessing</a:t>
            </a:r>
            <a:endParaRPr lang="en-IN"/>
          </a:p>
        </p:txBody>
      </p:sp>
      <p:sp>
        <p:nvSpPr>
          <p:cNvPr id="3" name="TextBox 2">
            <a:extLst>
              <a:ext uri="{FF2B5EF4-FFF2-40B4-BE49-F238E27FC236}">
                <a16:creationId xmlns:a16="http://schemas.microsoft.com/office/drawing/2014/main" id="{2B2357C2-C5C3-C53D-B8E6-911CA4AE3A95}"/>
              </a:ext>
            </a:extLst>
          </p:cNvPr>
          <p:cNvSpPr txBox="1"/>
          <p:nvPr/>
        </p:nvSpPr>
        <p:spPr>
          <a:xfrm>
            <a:off x="817880" y="1987647"/>
            <a:ext cx="5750560" cy="3939540"/>
          </a:xfrm>
          <a:prstGeom prst="rect">
            <a:avLst/>
          </a:prstGeom>
          <a:noFill/>
        </p:spPr>
        <p:txBody>
          <a:bodyPr wrap="square" rtlCol="0">
            <a:spAutoFit/>
          </a:bodyPr>
          <a:lstStyle/>
          <a:p>
            <a:pPr algn="just"/>
            <a:r>
              <a:rPr lang="en-GB" sz="2500" b="1">
                <a:latin typeface="Times New Roman" panose="02020603050405020304" pitchFamily="18" charset="0"/>
                <a:cs typeface="Times New Roman" panose="02020603050405020304" pitchFamily="18" charset="0"/>
              </a:rPr>
              <a:t>1) </a:t>
            </a:r>
            <a:r>
              <a:rPr lang="en-GB" sz="2500" b="1" u="sng">
                <a:latin typeface="Times New Roman" panose="02020603050405020304" pitchFamily="18" charset="0"/>
                <a:cs typeface="Times New Roman" panose="02020603050405020304" pitchFamily="18" charset="0"/>
              </a:rPr>
              <a:t>Check the Missing Values</a:t>
            </a:r>
          </a:p>
          <a:p>
            <a:pPr lvl="1" algn="just"/>
            <a:r>
              <a:rPr lang="en-GB" sz="2500">
                <a:latin typeface="Times New Roman" panose="02020603050405020304" pitchFamily="18" charset="0"/>
                <a:cs typeface="Times New Roman" panose="02020603050405020304" pitchFamily="18" charset="0"/>
              </a:rPr>
              <a:t>One of the first steps is in data preprocessing is to make sure that the dataset we are using is accurate. The dataset should not have any missing values and if the dataset does have missing values, they should be replaced by the appropriate values. The dataset which we are using does not have any missing values</a:t>
            </a:r>
            <a:endParaRPr lang="en-IN" sz="2500"/>
          </a:p>
        </p:txBody>
      </p:sp>
      <p:pic>
        <p:nvPicPr>
          <p:cNvPr id="5" name="Picture 4">
            <a:extLst>
              <a:ext uri="{FF2B5EF4-FFF2-40B4-BE49-F238E27FC236}">
                <a16:creationId xmlns:a16="http://schemas.microsoft.com/office/drawing/2014/main" id="{0BC7869A-A54E-301E-A4D6-777DB0E43554}"/>
              </a:ext>
            </a:extLst>
          </p:cNvPr>
          <p:cNvPicPr>
            <a:picLocks noChangeAspect="1"/>
          </p:cNvPicPr>
          <p:nvPr/>
        </p:nvPicPr>
        <p:blipFill>
          <a:blip r:embed="rId2"/>
          <a:stretch>
            <a:fillRect/>
          </a:stretch>
        </p:blipFill>
        <p:spPr>
          <a:xfrm>
            <a:off x="7572901" y="2004034"/>
            <a:ext cx="3303379" cy="3568807"/>
          </a:xfrm>
          <a:prstGeom prst="rect">
            <a:avLst/>
          </a:prstGeom>
        </p:spPr>
      </p:pic>
      <p:cxnSp>
        <p:nvCxnSpPr>
          <p:cNvPr id="6" name="Straight Connector 5">
            <a:extLst>
              <a:ext uri="{FF2B5EF4-FFF2-40B4-BE49-F238E27FC236}">
                <a16:creationId xmlns:a16="http://schemas.microsoft.com/office/drawing/2014/main" id="{B492F231-6145-65FE-DD27-B26A7E0B342F}"/>
              </a:ext>
            </a:extLst>
          </p:cNvPr>
          <p:cNvCxnSpPr>
            <a:cxnSpLocks/>
          </p:cNvCxnSpPr>
          <p:nvPr/>
        </p:nvCxnSpPr>
        <p:spPr>
          <a:xfrm>
            <a:off x="817880" y="1685557"/>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6960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4016-4F7B-279F-C868-27634559C600}"/>
              </a:ext>
            </a:extLst>
          </p:cNvPr>
          <p:cNvSpPr>
            <a:spLocks noGrp="1"/>
          </p:cNvSpPr>
          <p:nvPr>
            <p:ph type="title"/>
          </p:nvPr>
        </p:nvSpPr>
        <p:spPr>
          <a:xfrm>
            <a:off x="675640" y="347258"/>
            <a:ext cx="10058400" cy="1371600"/>
          </a:xfrm>
        </p:spPr>
        <p:txBody>
          <a:bodyPr/>
          <a:lstStyle/>
          <a:p>
            <a:r>
              <a:rPr lang="en-GB"/>
              <a:t>D</a:t>
            </a:r>
            <a:r>
              <a:rPr lang="en-IN"/>
              <a:t>ata</a:t>
            </a:r>
            <a:r>
              <a:rPr lang="en-GB" sz="4800">
                <a:latin typeface="Times New Roman" panose="02020603050405020304" pitchFamily="18" charset="0"/>
                <a:cs typeface="Times New Roman" panose="02020603050405020304" pitchFamily="18" charset="0"/>
              </a:rPr>
              <a:t> </a:t>
            </a:r>
            <a:r>
              <a:rPr lang="en-GB"/>
              <a:t>Preprocessing</a:t>
            </a:r>
            <a:endParaRPr lang="en-IN"/>
          </a:p>
        </p:txBody>
      </p:sp>
      <p:cxnSp>
        <p:nvCxnSpPr>
          <p:cNvPr id="3" name="Straight Connector 2">
            <a:extLst>
              <a:ext uri="{FF2B5EF4-FFF2-40B4-BE49-F238E27FC236}">
                <a16:creationId xmlns:a16="http://schemas.microsoft.com/office/drawing/2014/main" id="{98D392AE-D693-A3DE-0B5D-7FCDEE084BD7}"/>
              </a:ext>
            </a:extLst>
          </p:cNvPr>
          <p:cNvCxnSpPr>
            <a:cxnSpLocks/>
          </p:cNvCxnSpPr>
          <p:nvPr/>
        </p:nvCxnSpPr>
        <p:spPr>
          <a:xfrm>
            <a:off x="728980" y="1400988"/>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AE4DB954-BCDA-FF39-8BE8-70CCA7E3D623}"/>
              </a:ext>
            </a:extLst>
          </p:cNvPr>
          <p:cNvSpPr txBox="1"/>
          <p:nvPr/>
        </p:nvSpPr>
        <p:spPr>
          <a:xfrm>
            <a:off x="675640" y="1400988"/>
            <a:ext cx="11440160" cy="861774"/>
          </a:xfrm>
          <a:prstGeom prst="rect">
            <a:avLst/>
          </a:prstGeom>
          <a:noFill/>
        </p:spPr>
        <p:txBody>
          <a:bodyPr wrap="square" rtlCol="0">
            <a:spAutoFit/>
          </a:bodyPr>
          <a:lstStyle/>
          <a:p>
            <a:pPr algn="just"/>
            <a:r>
              <a:rPr lang="en-IN" sz="2500" b="1"/>
              <a:t>2) </a:t>
            </a:r>
            <a:r>
              <a:rPr lang="en-IN" sz="2500" b="1" u="sng"/>
              <a:t>Normally distributed</a:t>
            </a:r>
          </a:p>
          <a:p>
            <a:pPr algn="just"/>
            <a:r>
              <a:rPr lang="en-GB" sz="2500">
                <a:latin typeface="Times New Roman" panose="02020603050405020304" pitchFamily="18" charset="0"/>
                <a:cs typeface="Times New Roman" panose="02020603050405020304" pitchFamily="18" charset="0"/>
              </a:rPr>
              <a:t>	</a:t>
            </a:r>
            <a:r>
              <a:rPr lang="en-GB" sz="2000">
                <a:latin typeface="Times New Roman" panose="02020603050405020304" pitchFamily="18" charset="0"/>
                <a:cs typeface="Times New Roman" panose="02020603050405020304" pitchFamily="18" charset="0"/>
              </a:rPr>
              <a:t>The data should also be checked to see if there is a normal distribution for its features.</a:t>
            </a:r>
            <a:endParaRPr lang="en-IN" sz="2000"/>
          </a:p>
        </p:txBody>
      </p:sp>
      <p:pic>
        <p:nvPicPr>
          <p:cNvPr id="6" name="Picture 5" descr="A group of blue and white graphs">
            <a:extLst>
              <a:ext uri="{FF2B5EF4-FFF2-40B4-BE49-F238E27FC236}">
                <a16:creationId xmlns:a16="http://schemas.microsoft.com/office/drawing/2014/main" id="{1082BF98-6BCC-59A9-AC06-BAADBB44BF43}"/>
              </a:ext>
            </a:extLst>
          </p:cNvPr>
          <p:cNvPicPr>
            <a:picLocks noChangeAspect="1"/>
          </p:cNvPicPr>
          <p:nvPr/>
        </p:nvPicPr>
        <p:blipFill>
          <a:blip r:embed="rId3"/>
          <a:stretch>
            <a:fillRect/>
          </a:stretch>
        </p:blipFill>
        <p:spPr>
          <a:xfrm>
            <a:off x="591820" y="2262762"/>
            <a:ext cx="11008360" cy="4177586"/>
          </a:xfrm>
          <a:prstGeom prst="rect">
            <a:avLst/>
          </a:prstGeom>
        </p:spPr>
      </p:pic>
    </p:spTree>
    <p:extLst>
      <p:ext uri="{BB962C8B-B14F-4D97-AF65-F5344CB8AC3E}">
        <p14:creationId xmlns:p14="http://schemas.microsoft.com/office/powerpoint/2010/main" val="2383806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D4F2-6D05-1659-F677-585500D02F57}"/>
              </a:ext>
            </a:extLst>
          </p:cNvPr>
          <p:cNvSpPr>
            <a:spLocks noGrp="1"/>
          </p:cNvSpPr>
          <p:nvPr>
            <p:ph type="title"/>
          </p:nvPr>
        </p:nvSpPr>
        <p:spPr>
          <a:xfrm>
            <a:off x="559837" y="462663"/>
            <a:ext cx="10058400" cy="1371600"/>
          </a:xfrm>
        </p:spPr>
        <p:txBody>
          <a:bodyPr/>
          <a:lstStyle/>
          <a:p>
            <a:r>
              <a:rPr lang="en-GB"/>
              <a:t>D</a:t>
            </a:r>
            <a:r>
              <a:rPr lang="en-IN"/>
              <a:t>ata</a:t>
            </a:r>
            <a:r>
              <a:rPr lang="en-GB" sz="4800">
                <a:latin typeface="Times New Roman" panose="02020603050405020304" pitchFamily="18" charset="0"/>
                <a:cs typeface="Times New Roman" panose="02020603050405020304" pitchFamily="18" charset="0"/>
              </a:rPr>
              <a:t> </a:t>
            </a:r>
            <a:r>
              <a:rPr lang="en-GB"/>
              <a:t>Preprocessing</a:t>
            </a:r>
            <a:endParaRPr lang="en-IN"/>
          </a:p>
        </p:txBody>
      </p:sp>
      <p:sp>
        <p:nvSpPr>
          <p:cNvPr id="3" name="TextBox 2">
            <a:extLst>
              <a:ext uri="{FF2B5EF4-FFF2-40B4-BE49-F238E27FC236}">
                <a16:creationId xmlns:a16="http://schemas.microsoft.com/office/drawing/2014/main" id="{1E73600F-1CEB-3754-4B80-21A92973E330}"/>
              </a:ext>
            </a:extLst>
          </p:cNvPr>
          <p:cNvSpPr txBox="1"/>
          <p:nvPr/>
        </p:nvSpPr>
        <p:spPr>
          <a:xfrm>
            <a:off x="559837" y="1727296"/>
            <a:ext cx="9469120" cy="477054"/>
          </a:xfrm>
          <a:prstGeom prst="rect">
            <a:avLst/>
          </a:prstGeom>
          <a:noFill/>
        </p:spPr>
        <p:txBody>
          <a:bodyPr wrap="square" rtlCol="0">
            <a:spAutoFit/>
          </a:bodyPr>
          <a:lstStyle/>
          <a:p>
            <a:r>
              <a:rPr lang="en-GB" sz="2500" b="1">
                <a:latin typeface="Times New Roman" panose="02020603050405020304" pitchFamily="18" charset="0"/>
                <a:cs typeface="Times New Roman" panose="02020603050405020304" pitchFamily="18" charset="0"/>
              </a:rPr>
              <a:t>3) </a:t>
            </a:r>
            <a:r>
              <a:rPr lang="en-GB" sz="2500" b="1" u="sng">
                <a:latin typeface="Times New Roman" panose="02020603050405020304" pitchFamily="18" charset="0"/>
                <a:cs typeface="Times New Roman" panose="02020603050405020304" pitchFamily="18" charset="0"/>
              </a:rPr>
              <a:t>Check the outliers and remove that outliers</a:t>
            </a:r>
            <a:endParaRPr lang="en-IN" sz="2500" b="1" u="sng"/>
          </a:p>
        </p:txBody>
      </p:sp>
      <p:cxnSp>
        <p:nvCxnSpPr>
          <p:cNvPr id="4" name="Straight Connector 3">
            <a:extLst>
              <a:ext uri="{FF2B5EF4-FFF2-40B4-BE49-F238E27FC236}">
                <a16:creationId xmlns:a16="http://schemas.microsoft.com/office/drawing/2014/main" id="{7D2D83B8-6237-49D7-26BA-86F8260574ED}"/>
              </a:ext>
            </a:extLst>
          </p:cNvPr>
          <p:cNvCxnSpPr>
            <a:cxnSpLocks/>
          </p:cNvCxnSpPr>
          <p:nvPr/>
        </p:nvCxnSpPr>
        <p:spPr>
          <a:xfrm>
            <a:off x="655320" y="1586251"/>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8" name="Picture 7" descr="A chart of different colored squares&#10;&#10;Description automatically generated">
            <a:extLst>
              <a:ext uri="{FF2B5EF4-FFF2-40B4-BE49-F238E27FC236}">
                <a16:creationId xmlns:a16="http://schemas.microsoft.com/office/drawing/2014/main" id="{77DB378D-DA87-9526-3D87-F77D4EEA30A6}"/>
              </a:ext>
            </a:extLst>
          </p:cNvPr>
          <p:cNvPicPr>
            <a:picLocks noChangeAspect="1"/>
          </p:cNvPicPr>
          <p:nvPr/>
        </p:nvPicPr>
        <p:blipFill>
          <a:blip r:embed="rId3"/>
          <a:stretch>
            <a:fillRect/>
          </a:stretch>
        </p:blipFill>
        <p:spPr>
          <a:xfrm>
            <a:off x="6700248" y="2185513"/>
            <a:ext cx="5047498" cy="3776479"/>
          </a:xfrm>
          <a:prstGeom prst="rect">
            <a:avLst/>
          </a:prstGeom>
        </p:spPr>
      </p:pic>
      <p:sp>
        <p:nvSpPr>
          <p:cNvPr id="9" name="TextBox 8">
            <a:extLst>
              <a:ext uri="{FF2B5EF4-FFF2-40B4-BE49-F238E27FC236}">
                <a16:creationId xmlns:a16="http://schemas.microsoft.com/office/drawing/2014/main" id="{5C442CF3-330F-0409-3675-47D376ACEDE5}"/>
              </a:ext>
            </a:extLst>
          </p:cNvPr>
          <p:cNvSpPr txBox="1"/>
          <p:nvPr/>
        </p:nvSpPr>
        <p:spPr>
          <a:xfrm>
            <a:off x="559837" y="2252994"/>
            <a:ext cx="5166360" cy="1892826"/>
          </a:xfrm>
          <a:prstGeom prst="rect">
            <a:avLst/>
          </a:prstGeom>
          <a:noFill/>
        </p:spPr>
        <p:txBody>
          <a:bodyPr wrap="square" rtlCol="0">
            <a:spAutoFit/>
          </a:bodyPr>
          <a:lstStyle/>
          <a:p>
            <a:pPr lvl="1" algn="just"/>
            <a:r>
              <a:rPr lang="en-GB" sz="2300">
                <a:latin typeface="Times New Roman" panose="02020603050405020304" pitchFamily="18" charset="0"/>
                <a:cs typeface="Times New Roman" panose="02020603050405020304" pitchFamily="18" charset="0"/>
              </a:rPr>
              <a:t>Outliers are present in multiple features of the dataset, with "K" having the highest count, followed by "temperature," "ph," and "rainfall.“</a:t>
            </a:r>
          </a:p>
          <a:p>
            <a:pPr algn="just"/>
            <a:r>
              <a:rPr lang="en-GB" sz="2500" u="sng">
                <a:latin typeface="Times New Roman" panose="02020603050405020304" pitchFamily="18" charset="0"/>
                <a:cs typeface="Times New Roman" panose="02020603050405020304" pitchFamily="18" charset="0"/>
              </a:rPr>
              <a:t>Remove the outliers</a:t>
            </a:r>
            <a:endParaRPr lang="en-IN" sz="2500" u="sng">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8033F94-3AF5-2474-FE79-60E3535996C6}"/>
              </a:ext>
            </a:extLst>
          </p:cNvPr>
          <p:cNvPicPr>
            <a:picLocks noChangeAspect="1"/>
          </p:cNvPicPr>
          <p:nvPr/>
        </p:nvPicPr>
        <p:blipFill>
          <a:blip r:embed="rId4"/>
          <a:stretch>
            <a:fillRect/>
          </a:stretch>
        </p:blipFill>
        <p:spPr>
          <a:xfrm>
            <a:off x="559837" y="4299171"/>
            <a:ext cx="5968782" cy="1816493"/>
          </a:xfrm>
          <a:prstGeom prst="rect">
            <a:avLst/>
          </a:prstGeom>
        </p:spPr>
      </p:pic>
    </p:spTree>
    <p:extLst>
      <p:ext uri="{BB962C8B-B14F-4D97-AF65-F5344CB8AC3E}">
        <p14:creationId xmlns:p14="http://schemas.microsoft.com/office/powerpoint/2010/main" val="1107007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9E2C-1BE6-5A41-AEE5-905F0EA34A97}"/>
              </a:ext>
            </a:extLst>
          </p:cNvPr>
          <p:cNvSpPr>
            <a:spLocks noGrp="1"/>
          </p:cNvSpPr>
          <p:nvPr>
            <p:ph type="title"/>
          </p:nvPr>
        </p:nvSpPr>
        <p:spPr>
          <a:xfrm>
            <a:off x="655320" y="571474"/>
            <a:ext cx="10058400" cy="1371600"/>
          </a:xfrm>
        </p:spPr>
        <p:txBody>
          <a:bodyPr/>
          <a:lstStyle/>
          <a:p>
            <a:r>
              <a:rPr lang="en-GB"/>
              <a:t>D</a:t>
            </a:r>
            <a:r>
              <a:rPr lang="en-IN"/>
              <a:t>ata</a:t>
            </a:r>
            <a:r>
              <a:rPr lang="en-GB" sz="4800">
                <a:latin typeface="Times New Roman" panose="02020603050405020304" pitchFamily="18" charset="0"/>
                <a:cs typeface="Times New Roman" panose="02020603050405020304" pitchFamily="18" charset="0"/>
              </a:rPr>
              <a:t> </a:t>
            </a:r>
            <a:r>
              <a:rPr lang="en-GB"/>
              <a:t>Preprocessing</a:t>
            </a:r>
            <a:endParaRPr lang="en-IN"/>
          </a:p>
        </p:txBody>
      </p:sp>
      <p:cxnSp>
        <p:nvCxnSpPr>
          <p:cNvPr id="5" name="Straight Connector 4">
            <a:extLst>
              <a:ext uri="{FF2B5EF4-FFF2-40B4-BE49-F238E27FC236}">
                <a16:creationId xmlns:a16="http://schemas.microsoft.com/office/drawing/2014/main" id="{25DA3B34-BDBA-CC1D-7A8B-95D84BCEA7C2}"/>
              </a:ext>
            </a:extLst>
          </p:cNvPr>
          <p:cNvCxnSpPr>
            <a:cxnSpLocks/>
          </p:cNvCxnSpPr>
          <p:nvPr/>
        </p:nvCxnSpPr>
        <p:spPr>
          <a:xfrm>
            <a:off x="655320" y="1655077"/>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7A89992C-31E3-A838-3267-020DB8BC0272}"/>
              </a:ext>
            </a:extLst>
          </p:cNvPr>
          <p:cNvSpPr txBox="1"/>
          <p:nvPr/>
        </p:nvSpPr>
        <p:spPr>
          <a:xfrm>
            <a:off x="655320" y="1848545"/>
            <a:ext cx="6410960" cy="477054"/>
          </a:xfrm>
          <a:prstGeom prst="rect">
            <a:avLst/>
          </a:prstGeom>
          <a:noFill/>
        </p:spPr>
        <p:txBody>
          <a:bodyPr wrap="square" rtlCol="0">
            <a:spAutoFit/>
          </a:bodyPr>
          <a:lstStyle/>
          <a:p>
            <a:r>
              <a:rPr lang="en-IN" sz="2500" b="1">
                <a:latin typeface="Times New Roman" panose="02020603050405020304" pitchFamily="18" charset="0"/>
                <a:cs typeface="Times New Roman" panose="02020603050405020304" pitchFamily="18" charset="0"/>
              </a:rPr>
              <a:t>4) </a:t>
            </a:r>
            <a:r>
              <a:rPr lang="en-IN" sz="2500" b="1" u="sng">
                <a:latin typeface="Times New Roman" panose="02020603050405020304" pitchFamily="18" charset="0"/>
                <a:cs typeface="Times New Roman" panose="02020603050405020304" pitchFamily="18" charset="0"/>
              </a:rPr>
              <a:t>Check Skewness of Features</a:t>
            </a:r>
            <a:endParaRPr lang="en-IN"/>
          </a:p>
        </p:txBody>
      </p:sp>
      <p:pic>
        <p:nvPicPr>
          <p:cNvPr id="8" name="Picture 7">
            <a:extLst>
              <a:ext uri="{FF2B5EF4-FFF2-40B4-BE49-F238E27FC236}">
                <a16:creationId xmlns:a16="http://schemas.microsoft.com/office/drawing/2014/main" id="{D2452051-7580-6591-240F-0753C696851A}"/>
              </a:ext>
            </a:extLst>
          </p:cNvPr>
          <p:cNvPicPr>
            <a:picLocks noChangeAspect="1"/>
          </p:cNvPicPr>
          <p:nvPr/>
        </p:nvPicPr>
        <p:blipFill>
          <a:blip r:embed="rId3"/>
          <a:stretch>
            <a:fillRect/>
          </a:stretch>
        </p:blipFill>
        <p:spPr>
          <a:xfrm>
            <a:off x="1115960" y="2380886"/>
            <a:ext cx="7701533" cy="1539373"/>
          </a:xfrm>
          <a:prstGeom prst="rect">
            <a:avLst/>
          </a:prstGeom>
        </p:spPr>
      </p:pic>
      <p:sp>
        <p:nvSpPr>
          <p:cNvPr id="9" name="TextBox 8">
            <a:extLst>
              <a:ext uri="{FF2B5EF4-FFF2-40B4-BE49-F238E27FC236}">
                <a16:creationId xmlns:a16="http://schemas.microsoft.com/office/drawing/2014/main" id="{F5B11530-8AED-538E-5EF3-29F5250DA6AA}"/>
              </a:ext>
            </a:extLst>
          </p:cNvPr>
          <p:cNvSpPr txBox="1"/>
          <p:nvPr/>
        </p:nvSpPr>
        <p:spPr>
          <a:xfrm>
            <a:off x="995680" y="4089980"/>
            <a:ext cx="5730240" cy="400110"/>
          </a:xfrm>
          <a:prstGeom prst="rect">
            <a:avLst/>
          </a:prstGeom>
          <a:noFill/>
        </p:spPr>
        <p:txBody>
          <a:bodyPr wrap="square" rtlCol="0">
            <a:spAutoFit/>
          </a:bodyPr>
          <a:lstStyle/>
          <a:p>
            <a:r>
              <a:rPr lang="en-IN" sz="2000" b="1" u="sng">
                <a:latin typeface="Times New Roman" panose="02020603050405020304" pitchFamily="18" charset="0"/>
                <a:cs typeface="Times New Roman" panose="02020603050405020304" pitchFamily="18" charset="0"/>
              </a:rPr>
              <a:t>Apply tranformations to skewed features</a:t>
            </a:r>
          </a:p>
        </p:txBody>
      </p:sp>
      <p:pic>
        <p:nvPicPr>
          <p:cNvPr id="11" name="Picture 10">
            <a:extLst>
              <a:ext uri="{FF2B5EF4-FFF2-40B4-BE49-F238E27FC236}">
                <a16:creationId xmlns:a16="http://schemas.microsoft.com/office/drawing/2014/main" id="{C948D3E1-DF13-E239-1082-DCF9F82BAB6A}"/>
              </a:ext>
            </a:extLst>
          </p:cNvPr>
          <p:cNvPicPr>
            <a:picLocks noChangeAspect="1"/>
          </p:cNvPicPr>
          <p:nvPr/>
        </p:nvPicPr>
        <p:blipFill>
          <a:blip r:embed="rId4"/>
          <a:stretch>
            <a:fillRect/>
          </a:stretch>
        </p:blipFill>
        <p:spPr>
          <a:xfrm>
            <a:off x="1115961" y="4562642"/>
            <a:ext cx="7701533" cy="1280561"/>
          </a:xfrm>
          <a:prstGeom prst="rect">
            <a:avLst/>
          </a:prstGeom>
        </p:spPr>
      </p:pic>
    </p:spTree>
    <p:extLst>
      <p:ext uri="{BB962C8B-B14F-4D97-AF65-F5344CB8AC3E}">
        <p14:creationId xmlns:p14="http://schemas.microsoft.com/office/powerpoint/2010/main" val="4032454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4A79-25B1-DCE5-0DDC-4DD012C591C2}"/>
              </a:ext>
            </a:extLst>
          </p:cNvPr>
          <p:cNvSpPr>
            <a:spLocks noGrp="1"/>
          </p:cNvSpPr>
          <p:nvPr>
            <p:ph type="title"/>
          </p:nvPr>
        </p:nvSpPr>
        <p:spPr>
          <a:xfrm>
            <a:off x="553720" y="396240"/>
            <a:ext cx="10058400" cy="1371600"/>
          </a:xfrm>
        </p:spPr>
        <p:txBody>
          <a:bodyPr/>
          <a:lstStyle/>
          <a:p>
            <a:r>
              <a:rPr lang="en-GB"/>
              <a:t>D</a:t>
            </a:r>
            <a:r>
              <a:rPr lang="en-IN"/>
              <a:t>ata</a:t>
            </a:r>
            <a:r>
              <a:rPr lang="en-GB" sz="4800">
                <a:latin typeface="Times New Roman" panose="02020603050405020304" pitchFamily="18" charset="0"/>
                <a:cs typeface="Times New Roman" panose="02020603050405020304" pitchFamily="18" charset="0"/>
              </a:rPr>
              <a:t> </a:t>
            </a:r>
            <a:r>
              <a:rPr lang="en-GB"/>
              <a:t>Preprocessing</a:t>
            </a:r>
            <a:endParaRPr lang="en-IN"/>
          </a:p>
        </p:txBody>
      </p:sp>
      <p:cxnSp>
        <p:nvCxnSpPr>
          <p:cNvPr id="3" name="Straight Connector 2">
            <a:extLst>
              <a:ext uri="{FF2B5EF4-FFF2-40B4-BE49-F238E27FC236}">
                <a16:creationId xmlns:a16="http://schemas.microsoft.com/office/drawing/2014/main" id="{8D41CC12-CD4E-7B0D-A7E6-E5BE257107D8}"/>
              </a:ext>
            </a:extLst>
          </p:cNvPr>
          <p:cNvCxnSpPr>
            <a:cxnSpLocks/>
          </p:cNvCxnSpPr>
          <p:nvPr/>
        </p:nvCxnSpPr>
        <p:spPr>
          <a:xfrm>
            <a:off x="655320" y="1401077"/>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F9A06D80-4442-CD22-EB90-FE4C3A68DE61}"/>
              </a:ext>
            </a:extLst>
          </p:cNvPr>
          <p:cNvSpPr txBox="1"/>
          <p:nvPr/>
        </p:nvSpPr>
        <p:spPr>
          <a:xfrm>
            <a:off x="553720" y="1451300"/>
            <a:ext cx="9342120" cy="369332"/>
          </a:xfrm>
          <a:prstGeom prst="rect">
            <a:avLst/>
          </a:prstGeom>
          <a:noFill/>
        </p:spPr>
        <p:txBody>
          <a:bodyPr wrap="square" rtlCol="0">
            <a:spAutoFit/>
          </a:bodyPr>
          <a:lstStyle/>
          <a:p>
            <a:r>
              <a:rPr lang="en-IN" b="1" u="sng"/>
              <a:t>Normal Distribution  Plots After Data Preprocessing</a:t>
            </a:r>
          </a:p>
        </p:txBody>
      </p:sp>
      <p:pic>
        <p:nvPicPr>
          <p:cNvPr id="6" name="Picture 5">
            <a:extLst>
              <a:ext uri="{FF2B5EF4-FFF2-40B4-BE49-F238E27FC236}">
                <a16:creationId xmlns:a16="http://schemas.microsoft.com/office/drawing/2014/main" id="{AA1C2C95-E411-253B-A274-C9CBBB77302B}"/>
              </a:ext>
            </a:extLst>
          </p:cNvPr>
          <p:cNvPicPr>
            <a:picLocks noChangeAspect="1"/>
          </p:cNvPicPr>
          <p:nvPr/>
        </p:nvPicPr>
        <p:blipFill>
          <a:blip r:embed="rId2"/>
          <a:stretch>
            <a:fillRect/>
          </a:stretch>
        </p:blipFill>
        <p:spPr>
          <a:xfrm>
            <a:off x="655320" y="1875995"/>
            <a:ext cx="10683240" cy="4511036"/>
          </a:xfrm>
          <a:prstGeom prst="rect">
            <a:avLst/>
          </a:prstGeom>
        </p:spPr>
      </p:pic>
    </p:spTree>
    <p:extLst>
      <p:ext uri="{BB962C8B-B14F-4D97-AF65-F5344CB8AC3E}">
        <p14:creationId xmlns:p14="http://schemas.microsoft.com/office/powerpoint/2010/main" val="667227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C4AF-B613-478D-82CA-4957DA56B331}"/>
              </a:ext>
            </a:extLst>
          </p:cNvPr>
          <p:cNvSpPr>
            <a:spLocks noGrp="1"/>
          </p:cNvSpPr>
          <p:nvPr>
            <p:ph type="title"/>
          </p:nvPr>
        </p:nvSpPr>
        <p:spPr>
          <a:xfrm>
            <a:off x="457200" y="164939"/>
            <a:ext cx="10058400" cy="1371600"/>
          </a:xfrm>
        </p:spPr>
        <p:txBody>
          <a:bodyPr/>
          <a:lstStyle/>
          <a:p>
            <a:r>
              <a:rPr lang="en-IN"/>
              <a:t>Feature Selection </a:t>
            </a:r>
          </a:p>
        </p:txBody>
      </p:sp>
      <p:cxnSp>
        <p:nvCxnSpPr>
          <p:cNvPr id="3" name="Straight Connector 2">
            <a:extLst>
              <a:ext uri="{FF2B5EF4-FFF2-40B4-BE49-F238E27FC236}">
                <a16:creationId xmlns:a16="http://schemas.microsoft.com/office/drawing/2014/main" id="{F9B0E181-80C4-2205-2175-69E1E47C5291}"/>
              </a:ext>
            </a:extLst>
          </p:cNvPr>
          <p:cNvCxnSpPr>
            <a:cxnSpLocks/>
          </p:cNvCxnSpPr>
          <p:nvPr/>
        </p:nvCxnSpPr>
        <p:spPr>
          <a:xfrm>
            <a:off x="563880" y="1258837"/>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D0C71A98-30DF-F835-9E54-F4A302F223CF}"/>
              </a:ext>
            </a:extLst>
          </p:cNvPr>
          <p:cNvSpPr txBox="1"/>
          <p:nvPr/>
        </p:nvSpPr>
        <p:spPr>
          <a:xfrm>
            <a:off x="457200" y="1594712"/>
            <a:ext cx="6202680" cy="4108817"/>
          </a:xfrm>
          <a:prstGeom prst="rect">
            <a:avLst/>
          </a:prstGeom>
          <a:noFill/>
        </p:spPr>
        <p:txBody>
          <a:bodyPr wrap="square" rtlCol="0">
            <a:spAutoFit/>
          </a:bodyPr>
          <a:lstStyle/>
          <a:p>
            <a:pPr marL="342900" indent="-342900" algn="just">
              <a:buFont typeface="Arial" panose="020B0604020202020204" pitchFamily="34" charset="0"/>
              <a:buChar char="•"/>
            </a:pPr>
            <a:r>
              <a:rPr lang="en-GB" sz="2200">
                <a:latin typeface="Times New Roman" panose="02020603050405020304" pitchFamily="18" charset="0"/>
                <a:cs typeface="Times New Roman" panose="02020603050405020304" pitchFamily="18" charset="0"/>
              </a:rPr>
              <a:t>It is important that we select only those features that will be necessary to determine the type of crop to grow. For this, we have created a correlation matrix that shows the linear relationship of a feature with every other features. </a:t>
            </a:r>
          </a:p>
          <a:p>
            <a:pPr marL="342900" indent="-342900" algn="just">
              <a:buFont typeface="Arial" panose="020B0604020202020204" pitchFamily="34" charset="0"/>
              <a:buChar char="•"/>
            </a:pPr>
            <a:r>
              <a:rPr lang="en-GB" sz="2200">
                <a:latin typeface="Times New Roman" panose="02020603050405020304" pitchFamily="18" charset="0"/>
                <a:cs typeface="Times New Roman" panose="02020603050405020304" pitchFamily="18" charset="0"/>
              </a:rPr>
              <a:t>If features are highly correlated then that feature should be dropped, but as we can see in the matrix that the features are not highly correlated with each other, hence it makes sense not to drop any of them and hence we will be using all of them to predict the type of crop to grow</a:t>
            </a:r>
            <a:r>
              <a:rPr lang="en-GB" sz="2300">
                <a:latin typeface="Times New Roman" panose="02020603050405020304" pitchFamily="18" charset="0"/>
                <a:cs typeface="Times New Roman" panose="02020603050405020304" pitchFamily="18" charset="0"/>
              </a:rPr>
              <a:t>. </a:t>
            </a:r>
            <a:endParaRPr lang="en-IN" sz="2300">
              <a:latin typeface="Times New Roman" panose="02020603050405020304" pitchFamily="18" charset="0"/>
              <a:cs typeface="Times New Roman" panose="02020603050405020304" pitchFamily="18" charset="0"/>
            </a:endParaRPr>
          </a:p>
          <a:p>
            <a:endParaRPr lang="en-IN"/>
          </a:p>
        </p:txBody>
      </p:sp>
      <p:pic>
        <p:nvPicPr>
          <p:cNvPr id="6" name="Picture 5">
            <a:extLst>
              <a:ext uri="{FF2B5EF4-FFF2-40B4-BE49-F238E27FC236}">
                <a16:creationId xmlns:a16="http://schemas.microsoft.com/office/drawing/2014/main" id="{A0E3BE08-E4AF-8D10-4759-66FEA7121195}"/>
              </a:ext>
            </a:extLst>
          </p:cNvPr>
          <p:cNvPicPr>
            <a:picLocks noChangeAspect="1"/>
          </p:cNvPicPr>
          <p:nvPr/>
        </p:nvPicPr>
        <p:blipFill>
          <a:blip r:embed="rId3"/>
          <a:stretch>
            <a:fillRect/>
          </a:stretch>
        </p:blipFill>
        <p:spPr>
          <a:xfrm>
            <a:off x="6873240" y="1448049"/>
            <a:ext cx="4754880" cy="4313654"/>
          </a:xfrm>
          <a:prstGeom prst="rect">
            <a:avLst/>
          </a:prstGeom>
        </p:spPr>
      </p:pic>
    </p:spTree>
    <p:extLst>
      <p:ext uri="{BB962C8B-B14F-4D97-AF65-F5344CB8AC3E}">
        <p14:creationId xmlns:p14="http://schemas.microsoft.com/office/powerpoint/2010/main" val="3449002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2CEE-1FD5-736C-CD93-32ECEBDC2992}"/>
              </a:ext>
            </a:extLst>
          </p:cNvPr>
          <p:cNvSpPr>
            <a:spLocks noGrp="1"/>
          </p:cNvSpPr>
          <p:nvPr>
            <p:ph type="title"/>
          </p:nvPr>
        </p:nvSpPr>
        <p:spPr>
          <a:xfrm>
            <a:off x="563880" y="377123"/>
            <a:ext cx="10058400" cy="1371600"/>
          </a:xfrm>
        </p:spPr>
        <p:txBody>
          <a:bodyPr/>
          <a:lstStyle/>
          <a:p>
            <a:r>
              <a:rPr lang="en-GB"/>
              <a:t>Model Selection</a:t>
            </a:r>
            <a:endParaRPr lang="en-IN"/>
          </a:p>
        </p:txBody>
      </p:sp>
      <p:cxnSp>
        <p:nvCxnSpPr>
          <p:cNvPr id="3" name="Straight Connector 2">
            <a:extLst>
              <a:ext uri="{FF2B5EF4-FFF2-40B4-BE49-F238E27FC236}">
                <a16:creationId xmlns:a16="http://schemas.microsoft.com/office/drawing/2014/main" id="{39EAC1BF-29A5-A28C-CEC9-6CD3BAAD440B}"/>
              </a:ext>
            </a:extLst>
          </p:cNvPr>
          <p:cNvCxnSpPr>
            <a:cxnSpLocks/>
          </p:cNvCxnSpPr>
          <p:nvPr/>
        </p:nvCxnSpPr>
        <p:spPr>
          <a:xfrm>
            <a:off x="662203" y="1386657"/>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3E7DFFB7-3C26-489B-FB73-7764A2951BA3}"/>
              </a:ext>
            </a:extLst>
          </p:cNvPr>
          <p:cNvSpPr txBox="1"/>
          <p:nvPr/>
        </p:nvSpPr>
        <p:spPr>
          <a:xfrm>
            <a:off x="563880" y="1471910"/>
            <a:ext cx="6456352" cy="400110"/>
          </a:xfrm>
          <a:prstGeom prst="rect">
            <a:avLst/>
          </a:prstGeom>
          <a:noFill/>
        </p:spPr>
        <p:txBody>
          <a:bodyPr wrap="square" rtlCol="0">
            <a:spAutoFit/>
          </a:bodyPr>
          <a:lstStyle/>
          <a:p>
            <a:r>
              <a:rPr lang="en-IN" sz="2000" b="1"/>
              <a:t>1) </a:t>
            </a:r>
            <a:r>
              <a:rPr lang="en-IN" sz="2000" b="1" u="sng"/>
              <a:t>Random Forest</a:t>
            </a:r>
          </a:p>
        </p:txBody>
      </p:sp>
      <p:pic>
        <p:nvPicPr>
          <p:cNvPr id="26" name="Picture 25" descr="A diagram of a tree&#10;&#10;Description automatically generated">
            <a:extLst>
              <a:ext uri="{FF2B5EF4-FFF2-40B4-BE49-F238E27FC236}">
                <a16:creationId xmlns:a16="http://schemas.microsoft.com/office/drawing/2014/main" id="{5F4A833D-2D9D-ECA4-3620-91FA07E24354}"/>
              </a:ext>
            </a:extLst>
          </p:cNvPr>
          <p:cNvPicPr>
            <a:picLocks noChangeAspect="1"/>
          </p:cNvPicPr>
          <p:nvPr/>
        </p:nvPicPr>
        <p:blipFill>
          <a:blip r:embed="rId3"/>
          <a:stretch>
            <a:fillRect/>
          </a:stretch>
        </p:blipFill>
        <p:spPr>
          <a:xfrm>
            <a:off x="7482348" y="2199104"/>
            <a:ext cx="4135940" cy="2768932"/>
          </a:xfrm>
          <a:prstGeom prst="rect">
            <a:avLst/>
          </a:prstGeom>
          <a:ln>
            <a:noFill/>
          </a:ln>
          <a:effectLst>
            <a:softEdge rad="112500"/>
          </a:effectLst>
        </p:spPr>
      </p:pic>
      <p:sp>
        <p:nvSpPr>
          <p:cNvPr id="27" name="TextBox 26">
            <a:extLst>
              <a:ext uri="{FF2B5EF4-FFF2-40B4-BE49-F238E27FC236}">
                <a16:creationId xmlns:a16="http://schemas.microsoft.com/office/drawing/2014/main" id="{AA74235F-0CC3-7454-4E68-440D725C1292}"/>
              </a:ext>
            </a:extLst>
          </p:cNvPr>
          <p:cNvSpPr txBox="1"/>
          <p:nvPr/>
        </p:nvSpPr>
        <p:spPr>
          <a:xfrm>
            <a:off x="573712" y="1833975"/>
            <a:ext cx="6682495" cy="4362733"/>
          </a:xfrm>
          <a:prstGeom prst="rect">
            <a:avLst/>
          </a:prstGeom>
          <a:noFill/>
        </p:spPr>
        <p:txBody>
          <a:bodyPr wrap="square" rtlCol="0">
            <a:spAutoFit/>
          </a:bodyPr>
          <a:lstStyle/>
          <a:p>
            <a:pPr marL="285750" indent="-285750" algn="just">
              <a:buFont typeface="Arial" panose="020B0604020202020204" pitchFamily="34" charset="0"/>
              <a:buChar char="•"/>
            </a:pPr>
            <a:r>
              <a:rPr lang="en-GB" sz="1850" b="1" i="0">
                <a:effectLst/>
                <a:latin typeface="Times New Roman" panose="02020603050405020304" pitchFamily="18" charset="0"/>
                <a:cs typeface="Times New Roman" panose="02020603050405020304" pitchFamily="18" charset="0"/>
              </a:rPr>
              <a:t>Random Forest </a:t>
            </a:r>
            <a:r>
              <a:rPr lang="en-GB" sz="1850" b="0" i="0">
                <a:effectLst/>
                <a:latin typeface="Times New Roman" panose="02020603050405020304" pitchFamily="18" charset="0"/>
                <a:cs typeface="Times New Roman" panose="02020603050405020304" pitchFamily="18" charset="0"/>
              </a:rPr>
              <a:t>is a powerful supervised ensemble machine learning algorithm employed in both classification and regression tasks. It operates by aggregating the predictions of multiple decision trees to produce a final output. This aggregation process helps to improve the accuracy and robustness of predictions.</a:t>
            </a:r>
          </a:p>
          <a:p>
            <a:pPr marL="285750" indent="-285750" algn="just">
              <a:buFont typeface="Arial" panose="020B0604020202020204" pitchFamily="34" charset="0"/>
              <a:buChar char="•"/>
            </a:pPr>
            <a:r>
              <a:rPr lang="en-GB" sz="1850" b="0" i="0">
                <a:effectLst/>
                <a:latin typeface="Times New Roman" panose="02020603050405020304" pitchFamily="18" charset="0"/>
                <a:cs typeface="Times New Roman" panose="02020603050405020304" pitchFamily="18" charset="0"/>
              </a:rPr>
              <a:t>At its core, Random Forest is based on the concept of bagging (Bootstrap Aggregating). Bagging involves creating multiple decision trees, each </a:t>
            </a:r>
            <a:r>
              <a:rPr lang="en-GB" sz="1850">
                <a:latin typeface="Times New Roman" panose="02020603050405020304" pitchFamily="18" charset="0"/>
                <a:cs typeface="Times New Roman" panose="02020603050405020304" pitchFamily="18" charset="0"/>
              </a:rPr>
              <a:t>trained on a random subset of the training data with replacement.</a:t>
            </a:r>
          </a:p>
          <a:p>
            <a:pPr marL="285750" indent="-285750" algn="just">
              <a:buFont typeface="Arial" panose="020B0604020202020204" pitchFamily="34" charset="0"/>
              <a:buChar char="•"/>
            </a:pPr>
            <a:r>
              <a:rPr lang="en-GB" sz="1850">
                <a:latin typeface="Times New Roman" panose="02020603050405020304" pitchFamily="18" charset="0"/>
                <a:cs typeface="Times New Roman" panose="02020603050405020304" pitchFamily="18" charset="0"/>
              </a:rPr>
              <a:t>And the random forest takes the predictions from each tree and predicts the final output based on the majority vote of predictions</a:t>
            </a:r>
          </a:p>
          <a:p>
            <a:pPr marL="285750" indent="-285750" algn="just">
              <a:buFont typeface="Arial" panose="020B0604020202020204" pitchFamily="34" charset="0"/>
              <a:buChar char="•"/>
            </a:pPr>
            <a:r>
              <a:rPr lang="en-GB" sz="1850" b="0" i="0">
                <a:effectLst/>
                <a:latin typeface="Times New Roman" panose="02020603050405020304" pitchFamily="18" charset="0"/>
                <a:cs typeface="Times New Roman" panose="02020603050405020304" pitchFamily="18" charset="0"/>
              </a:rPr>
              <a:t>One of the key advantages of Random Forest is its ability to mitigate the risk of overfitting, a common issue with individual decision trees.</a:t>
            </a:r>
          </a:p>
          <a:p>
            <a:pPr algn="just"/>
            <a:endParaRPr lang="en-GB" sz="1850" b="0" i="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080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4098-C594-955A-4051-8944B0B0F97F}"/>
              </a:ext>
            </a:extLst>
          </p:cNvPr>
          <p:cNvSpPr>
            <a:spLocks noGrp="1"/>
          </p:cNvSpPr>
          <p:nvPr>
            <p:ph type="title"/>
          </p:nvPr>
        </p:nvSpPr>
        <p:spPr>
          <a:xfrm>
            <a:off x="742335" y="377123"/>
            <a:ext cx="10058400" cy="1371600"/>
          </a:xfrm>
        </p:spPr>
        <p:txBody>
          <a:bodyPr/>
          <a:lstStyle/>
          <a:p>
            <a:r>
              <a:rPr lang="en-GB"/>
              <a:t>Model Selection</a:t>
            </a:r>
            <a:endParaRPr lang="en-IN"/>
          </a:p>
        </p:txBody>
      </p:sp>
      <p:cxnSp>
        <p:nvCxnSpPr>
          <p:cNvPr id="5" name="Straight Connector 4">
            <a:extLst>
              <a:ext uri="{FF2B5EF4-FFF2-40B4-BE49-F238E27FC236}">
                <a16:creationId xmlns:a16="http://schemas.microsoft.com/office/drawing/2014/main" id="{F2C08DBD-B767-3505-3703-D7D797C245B5}"/>
              </a:ext>
            </a:extLst>
          </p:cNvPr>
          <p:cNvCxnSpPr>
            <a:cxnSpLocks/>
          </p:cNvCxnSpPr>
          <p:nvPr/>
        </p:nvCxnSpPr>
        <p:spPr>
          <a:xfrm>
            <a:off x="662203" y="1386657"/>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D72A9282-A6B8-AAF4-C036-DB12FB9E7266}"/>
              </a:ext>
            </a:extLst>
          </p:cNvPr>
          <p:cNvSpPr txBox="1"/>
          <p:nvPr/>
        </p:nvSpPr>
        <p:spPr>
          <a:xfrm>
            <a:off x="662202" y="1604095"/>
            <a:ext cx="9612507" cy="4370427"/>
          </a:xfrm>
          <a:prstGeom prst="rect">
            <a:avLst/>
          </a:prstGeom>
          <a:noFill/>
        </p:spPr>
        <p:txBody>
          <a:bodyPr wrap="square" rtlCol="0">
            <a:spAutoFit/>
          </a:bodyPr>
          <a:lstStyle/>
          <a:p>
            <a:pPr algn="just"/>
            <a:r>
              <a:rPr lang="en-IN" sz="2000" b="1"/>
              <a:t>2) </a:t>
            </a:r>
            <a:r>
              <a:rPr lang="en-IN" sz="2000" b="1" u="sng"/>
              <a:t>Naive Bayes Classifier</a:t>
            </a:r>
          </a:p>
          <a:p>
            <a:pPr algn="just"/>
            <a:endParaRPr lang="en-IN" sz="2000"/>
          </a:p>
          <a:p>
            <a:pPr marL="342900" indent="-342900" algn="just">
              <a:buFont typeface="Wingdings" panose="05000000000000000000" pitchFamily="2" charset="2"/>
              <a:buChar char="Ø"/>
            </a:pPr>
            <a:r>
              <a:rPr lang="en-GB" sz="2200">
                <a:latin typeface="Times New Roman" panose="02020603050405020304" pitchFamily="18" charset="0"/>
                <a:cs typeface="Times New Roman" panose="02020603050405020304" pitchFamily="18" charset="0"/>
              </a:rPr>
              <a:t>Naive Bayes is a statistical classification technique based on </a:t>
            </a:r>
            <a:r>
              <a:rPr lang="en-GB" sz="2200" b="1">
                <a:latin typeface="Times New Roman" panose="02020603050405020304" pitchFamily="18" charset="0"/>
                <a:cs typeface="Times New Roman" panose="02020603050405020304" pitchFamily="18" charset="0"/>
              </a:rPr>
              <a:t>Bayes Theorem</a:t>
            </a:r>
            <a:r>
              <a:rPr lang="en-GB" sz="220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GB" sz="2200">
                <a:latin typeface="Times New Roman" panose="02020603050405020304" pitchFamily="18" charset="0"/>
                <a:cs typeface="Times New Roman" panose="02020603050405020304" pitchFamily="18" charset="0"/>
              </a:rPr>
              <a:t>It is one of the </a:t>
            </a:r>
            <a:r>
              <a:rPr lang="en-GB" sz="2200" b="1">
                <a:latin typeface="Times New Roman" panose="02020603050405020304" pitchFamily="18" charset="0"/>
                <a:cs typeface="Times New Roman" panose="02020603050405020304" pitchFamily="18" charset="0"/>
              </a:rPr>
              <a:t>simplest supervised learning algorithms</a:t>
            </a:r>
            <a:r>
              <a:rPr lang="en-GB" sz="2200">
                <a:latin typeface="Times New Roman" panose="02020603050405020304" pitchFamily="18" charset="0"/>
                <a:cs typeface="Times New Roman" panose="02020603050405020304" pitchFamily="18" charset="0"/>
              </a:rPr>
              <a:t>. Naive Bayes classifier is the fast, accurate and reliable algorithm. </a:t>
            </a:r>
          </a:p>
          <a:p>
            <a:pPr marL="342900" indent="-342900" algn="just">
              <a:buFont typeface="Wingdings" panose="05000000000000000000" pitchFamily="2" charset="2"/>
              <a:buChar char="Ø"/>
            </a:pPr>
            <a:r>
              <a:rPr lang="en-GB" sz="2200">
                <a:latin typeface="Times New Roman" panose="02020603050405020304" pitchFamily="18" charset="0"/>
                <a:cs typeface="Times New Roman" panose="02020603050405020304" pitchFamily="18" charset="0"/>
              </a:rPr>
              <a:t>Naive Bayes classifiers </a:t>
            </a:r>
            <a:r>
              <a:rPr lang="en-GB" sz="2200" b="1">
                <a:latin typeface="Times New Roman" panose="02020603050405020304" pitchFamily="18" charset="0"/>
                <a:cs typeface="Times New Roman" panose="02020603050405020304" pitchFamily="18" charset="0"/>
              </a:rPr>
              <a:t>have high accuracy and speed on large datasets</a:t>
            </a:r>
            <a:r>
              <a:rPr lang="en-GB" sz="220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GB" sz="2200">
                <a:latin typeface="Times New Roman" panose="02020603050405020304" pitchFamily="18" charset="0"/>
                <a:cs typeface="Times New Roman" panose="02020603050405020304" pitchFamily="18" charset="0"/>
              </a:rPr>
              <a:t>Naive Bayes classifier assumes that the effect of a particular feature in a class is independent of other features. </a:t>
            </a:r>
          </a:p>
          <a:p>
            <a:pPr marL="342900" indent="-342900" algn="just">
              <a:buFont typeface="Wingdings" panose="05000000000000000000" pitchFamily="2" charset="2"/>
              <a:buChar char="Ø"/>
            </a:pPr>
            <a:r>
              <a:rPr lang="en-GB" sz="2200" b="1" u="sng">
                <a:latin typeface="Times New Roman" panose="02020603050405020304" pitchFamily="18" charset="0"/>
                <a:cs typeface="Times New Roman" panose="02020603050405020304" pitchFamily="18" charset="0"/>
              </a:rPr>
              <a:t>Working of naive bayes classifier</a:t>
            </a:r>
          </a:p>
          <a:p>
            <a:pPr marL="342900" indent="-342900" algn="just">
              <a:buFont typeface="+mj-lt"/>
              <a:buAutoNum type="arabicPeriod"/>
            </a:pPr>
            <a:r>
              <a:rPr lang="en-GB" sz="2200">
                <a:latin typeface="Times New Roman" panose="02020603050405020304" pitchFamily="18" charset="0"/>
                <a:cs typeface="Times New Roman" panose="02020603050405020304" pitchFamily="18" charset="0"/>
              </a:rPr>
              <a:t>convert the given dataset into frequency tables.</a:t>
            </a:r>
          </a:p>
          <a:p>
            <a:pPr marL="342900" indent="-342900" algn="just">
              <a:buFont typeface="+mj-lt"/>
              <a:buAutoNum type="arabicPeriod"/>
            </a:pPr>
            <a:r>
              <a:rPr lang="en-GB" sz="2200">
                <a:latin typeface="Times New Roman" panose="02020603050405020304" pitchFamily="18" charset="0"/>
                <a:cs typeface="Times New Roman" panose="02020603050405020304" pitchFamily="18" charset="0"/>
              </a:rPr>
              <a:t>Generate Likelihood table by finding the probabilities of given features.</a:t>
            </a:r>
          </a:p>
          <a:p>
            <a:pPr marL="342900" indent="-342900" algn="just">
              <a:buFont typeface="+mj-lt"/>
              <a:buAutoNum type="arabicPeriod"/>
            </a:pPr>
            <a:r>
              <a:rPr lang="en-GB" sz="2200">
                <a:latin typeface="Times New Roman" panose="02020603050405020304" pitchFamily="18" charset="0"/>
                <a:cs typeface="Times New Roman" panose="02020603050405020304" pitchFamily="18" charset="0"/>
              </a:rPr>
              <a:t>Now, use Bayes theorem to calculate the posterior probability</a:t>
            </a:r>
          </a:p>
          <a:p>
            <a:pPr marL="285750" indent="-285750" algn="just">
              <a:buFont typeface="Arial" panose="020B0604020202020204" pitchFamily="34" charset="0"/>
              <a:buChar char="•"/>
            </a:pPr>
            <a:endParaRPr lang="en-IN"/>
          </a:p>
        </p:txBody>
      </p:sp>
      <p:sp>
        <p:nvSpPr>
          <p:cNvPr id="7" name="AutoShape 4">
            <a:extLst>
              <a:ext uri="{FF2B5EF4-FFF2-40B4-BE49-F238E27FC236}">
                <a16:creationId xmlns:a16="http://schemas.microsoft.com/office/drawing/2014/main" id="{8D515F61-368D-E510-DC83-648EE0C306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a:extLst>
              <a:ext uri="{FF2B5EF4-FFF2-40B4-BE49-F238E27FC236}">
                <a16:creationId xmlns:a16="http://schemas.microsoft.com/office/drawing/2014/main" id="{0F00C17C-9F17-B2F9-8338-D9208F9F806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056887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EFFEA-64E2-6904-E9F7-1C250E7BBE66}"/>
              </a:ext>
            </a:extLst>
          </p:cNvPr>
          <p:cNvSpPr>
            <a:spLocks noGrp="1"/>
          </p:cNvSpPr>
          <p:nvPr>
            <p:ph type="title"/>
          </p:nvPr>
        </p:nvSpPr>
        <p:spPr>
          <a:xfrm>
            <a:off x="589722" y="330866"/>
            <a:ext cx="10058400" cy="1371600"/>
          </a:xfrm>
        </p:spPr>
        <p:txBody>
          <a:bodyPr>
            <a:normAutofit fontScale="90000"/>
          </a:bodyPr>
          <a:lstStyle/>
          <a:p>
            <a:r>
              <a:rPr lang="en-IN"/>
              <a:t>Example Of Naive Bayes Classifier</a:t>
            </a:r>
            <a:br>
              <a:rPr lang="en-IN"/>
            </a:br>
            <a:endParaRPr lang="en-IN"/>
          </a:p>
        </p:txBody>
      </p:sp>
      <p:cxnSp>
        <p:nvCxnSpPr>
          <p:cNvPr id="9" name="Straight Connector 8">
            <a:extLst>
              <a:ext uri="{FF2B5EF4-FFF2-40B4-BE49-F238E27FC236}">
                <a16:creationId xmlns:a16="http://schemas.microsoft.com/office/drawing/2014/main" id="{8A624D3D-A3E5-9C9A-80F1-8BE5E3830CB0}"/>
              </a:ext>
            </a:extLst>
          </p:cNvPr>
          <p:cNvCxnSpPr>
            <a:cxnSpLocks/>
          </p:cNvCxnSpPr>
          <p:nvPr/>
        </p:nvCxnSpPr>
        <p:spPr>
          <a:xfrm>
            <a:off x="589722" y="1075399"/>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9" name="Rectangle 3">
            <a:extLst>
              <a:ext uri="{FF2B5EF4-FFF2-40B4-BE49-F238E27FC236}">
                <a16:creationId xmlns:a16="http://schemas.microsoft.com/office/drawing/2014/main" id="{D0BFA7D8-23C2-1FBC-B232-A38DA2BF894A}"/>
              </a:ext>
            </a:extLst>
          </p:cNvPr>
          <p:cNvSpPr>
            <a:spLocks noChangeArrowheads="1"/>
          </p:cNvSpPr>
          <p:nvPr/>
        </p:nvSpPr>
        <p:spPr bwMode="auto">
          <a:xfrm>
            <a:off x="5784648" y="3429000"/>
            <a:ext cx="102433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4">
            <a:extLst>
              <a:ext uri="{FF2B5EF4-FFF2-40B4-BE49-F238E27FC236}">
                <a16:creationId xmlns:a16="http://schemas.microsoft.com/office/drawing/2014/main" id="{DBA97C79-151C-EAAC-B0BF-A90914B7022B}"/>
              </a:ext>
            </a:extLst>
          </p:cNvPr>
          <p:cNvSpPr>
            <a:spLocks noChangeArrowheads="1"/>
          </p:cNvSpPr>
          <p:nvPr/>
        </p:nvSpPr>
        <p:spPr bwMode="auto">
          <a:xfrm>
            <a:off x="5525076" y="3300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2" name="Table 21">
            <a:extLst>
              <a:ext uri="{FF2B5EF4-FFF2-40B4-BE49-F238E27FC236}">
                <a16:creationId xmlns:a16="http://schemas.microsoft.com/office/drawing/2014/main" id="{F5D52506-7B8D-52E5-9572-51453742B5D7}"/>
              </a:ext>
            </a:extLst>
          </p:cNvPr>
          <p:cNvGraphicFramePr>
            <a:graphicFrameLocks noGrp="1"/>
          </p:cNvGraphicFramePr>
          <p:nvPr>
            <p:extLst>
              <p:ext uri="{D42A27DB-BD31-4B8C-83A1-F6EECF244321}">
                <p14:modId xmlns:p14="http://schemas.microsoft.com/office/powerpoint/2010/main" val="3698162131"/>
              </p:ext>
            </p:extLst>
          </p:nvPr>
        </p:nvGraphicFramePr>
        <p:xfrm>
          <a:off x="778821" y="1764131"/>
          <a:ext cx="3955227" cy="1981200"/>
        </p:xfrm>
        <a:graphic>
          <a:graphicData uri="http://schemas.openxmlformats.org/drawingml/2006/table">
            <a:tbl>
              <a:tblPr>
                <a:tableStyleId>{8A107856-5554-42FB-B03E-39F5DBC370BA}</a:tableStyleId>
              </a:tblPr>
              <a:tblGrid>
                <a:gridCol w="1318409">
                  <a:extLst>
                    <a:ext uri="{9D8B030D-6E8A-4147-A177-3AD203B41FA5}">
                      <a16:colId xmlns:a16="http://schemas.microsoft.com/office/drawing/2014/main" val="1751325882"/>
                    </a:ext>
                  </a:extLst>
                </a:gridCol>
                <a:gridCol w="1318409">
                  <a:extLst>
                    <a:ext uri="{9D8B030D-6E8A-4147-A177-3AD203B41FA5}">
                      <a16:colId xmlns:a16="http://schemas.microsoft.com/office/drawing/2014/main" val="2136695187"/>
                    </a:ext>
                  </a:extLst>
                </a:gridCol>
                <a:gridCol w="1318409">
                  <a:extLst>
                    <a:ext uri="{9D8B030D-6E8A-4147-A177-3AD203B41FA5}">
                      <a16:colId xmlns:a16="http://schemas.microsoft.com/office/drawing/2014/main" val="2965670972"/>
                    </a:ext>
                  </a:extLst>
                </a:gridCol>
              </a:tblGrid>
              <a:tr h="0">
                <a:tc>
                  <a:txBody>
                    <a:bodyPr/>
                    <a:lstStyle/>
                    <a:p>
                      <a:pPr algn="just" fontAlgn="t"/>
                      <a:r>
                        <a:rPr lang="en-IN">
                          <a:solidFill>
                            <a:srgbClr val="333333"/>
                          </a:solidFill>
                          <a:effectLst/>
                        </a:rPr>
                        <a:t>Weather</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Yes</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No</a:t>
                      </a:r>
                      <a:endParaRPr lang="en-IN">
                        <a:solidFill>
                          <a:srgbClr val="333333"/>
                        </a:solidFill>
                        <a:effectLst/>
                        <a:latin typeface="inter-regular"/>
                      </a:endParaRPr>
                    </a:p>
                  </a:txBody>
                  <a:tcPr marL="60960" marR="60960" marT="60960" marB="60960"/>
                </a:tc>
                <a:extLst>
                  <a:ext uri="{0D108BD9-81ED-4DB2-BD59-A6C34878D82A}">
                    <a16:rowId xmlns:a16="http://schemas.microsoft.com/office/drawing/2014/main" val="2538752719"/>
                  </a:ext>
                </a:extLst>
              </a:tr>
              <a:tr h="0">
                <a:tc>
                  <a:txBody>
                    <a:bodyPr/>
                    <a:lstStyle/>
                    <a:p>
                      <a:pPr algn="just" fontAlgn="t"/>
                      <a:r>
                        <a:rPr lang="en-IN">
                          <a:solidFill>
                            <a:srgbClr val="333333"/>
                          </a:solidFill>
                          <a:effectLst/>
                        </a:rPr>
                        <a:t>Overcast</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5</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0</a:t>
                      </a:r>
                      <a:endParaRPr lang="en-IN">
                        <a:solidFill>
                          <a:srgbClr val="333333"/>
                        </a:solidFill>
                        <a:effectLst/>
                        <a:latin typeface="inter-regular"/>
                      </a:endParaRPr>
                    </a:p>
                  </a:txBody>
                  <a:tcPr marL="60960" marR="60960" marT="60960" marB="60960"/>
                </a:tc>
                <a:extLst>
                  <a:ext uri="{0D108BD9-81ED-4DB2-BD59-A6C34878D82A}">
                    <a16:rowId xmlns:a16="http://schemas.microsoft.com/office/drawing/2014/main" val="3779512389"/>
                  </a:ext>
                </a:extLst>
              </a:tr>
              <a:tr h="0">
                <a:tc>
                  <a:txBody>
                    <a:bodyPr/>
                    <a:lstStyle/>
                    <a:p>
                      <a:pPr algn="just" fontAlgn="t"/>
                      <a:r>
                        <a:rPr lang="en-IN">
                          <a:solidFill>
                            <a:srgbClr val="333333"/>
                          </a:solidFill>
                          <a:effectLst/>
                        </a:rPr>
                        <a:t>Rainy</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2</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2</a:t>
                      </a:r>
                      <a:endParaRPr lang="en-IN">
                        <a:solidFill>
                          <a:srgbClr val="333333"/>
                        </a:solidFill>
                        <a:effectLst/>
                        <a:latin typeface="inter-regular"/>
                      </a:endParaRPr>
                    </a:p>
                  </a:txBody>
                  <a:tcPr marL="60960" marR="60960" marT="60960" marB="60960"/>
                </a:tc>
                <a:extLst>
                  <a:ext uri="{0D108BD9-81ED-4DB2-BD59-A6C34878D82A}">
                    <a16:rowId xmlns:a16="http://schemas.microsoft.com/office/drawing/2014/main" val="2515970861"/>
                  </a:ext>
                </a:extLst>
              </a:tr>
              <a:tr h="0">
                <a:tc>
                  <a:txBody>
                    <a:bodyPr/>
                    <a:lstStyle/>
                    <a:p>
                      <a:pPr algn="just" fontAlgn="t"/>
                      <a:r>
                        <a:rPr lang="en-IN">
                          <a:solidFill>
                            <a:srgbClr val="333333"/>
                          </a:solidFill>
                          <a:effectLst/>
                        </a:rPr>
                        <a:t>Sunny</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3</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2</a:t>
                      </a:r>
                      <a:endParaRPr lang="en-IN">
                        <a:solidFill>
                          <a:srgbClr val="333333"/>
                        </a:solidFill>
                        <a:effectLst/>
                        <a:latin typeface="inter-regular"/>
                      </a:endParaRPr>
                    </a:p>
                  </a:txBody>
                  <a:tcPr marL="60960" marR="60960" marT="60960" marB="60960"/>
                </a:tc>
                <a:extLst>
                  <a:ext uri="{0D108BD9-81ED-4DB2-BD59-A6C34878D82A}">
                    <a16:rowId xmlns:a16="http://schemas.microsoft.com/office/drawing/2014/main" val="1264112490"/>
                  </a:ext>
                </a:extLst>
              </a:tr>
              <a:tr h="0">
                <a:tc>
                  <a:txBody>
                    <a:bodyPr/>
                    <a:lstStyle/>
                    <a:p>
                      <a:pPr algn="just" fontAlgn="t"/>
                      <a:r>
                        <a:rPr lang="en-IN">
                          <a:solidFill>
                            <a:srgbClr val="333333"/>
                          </a:solidFill>
                          <a:effectLst/>
                        </a:rPr>
                        <a:t>Total</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10</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5</a:t>
                      </a:r>
                      <a:endParaRPr lang="en-IN">
                        <a:solidFill>
                          <a:srgbClr val="333333"/>
                        </a:solidFill>
                        <a:effectLst/>
                        <a:latin typeface="inter-regular"/>
                      </a:endParaRPr>
                    </a:p>
                  </a:txBody>
                  <a:tcPr marL="60960" marR="60960" marT="60960" marB="60960"/>
                </a:tc>
                <a:extLst>
                  <a:ext uri="{0D108BD9-81ED-4DB2-BD59-A6C34878D82A}">
                    <a16:rowId xmlns:a16="http://schemas.microsoft.com/office/drawing/2014/main" val="4207006534"/>
                  </a:ext>
                </a:extLst>
              </a:tr>
            </a:tbl>
          </a:graphicData>
        </a:graphic>
      </p:graphicFrame>
      <p:sp>
        <p:nvSpPr>
          <p:cNvPr id="24" name="TextBox 23">
            <a:extLst>
              <a:ext uri="{FF2B5EF4-FFF2-40B4-BE49-F238E27FC236}">
                <a16:creationId xmlns:a16="http://schemas.microsoft.com/office/drawing/2014/main" id="{3C9B11A6-295D-4C63-92BA-C06EEBD8AF7F}"/>
              </a:ext>
            </a:extLst>
          </p:cNvPr>
          <p:cNvSpPr txBox="1"/>
          <p:nvPr/>
        </p:nvSpPr>
        <p:spPr>
          <a:xfrm>
            <a:off x="495876" y="1086967"/>
            <a:ext cx="5081873" cy="646331"/>
          </a:xfrm>
          <a:prstGeom prst="rect">
            <a:avLst/>
          </a:prstGeom>
          <a:noFill/>
        </p:spPr>
        <p:txBody>
          <a:bodyPr wrap="square">
            <a:spAutoFit/>
          </a:bodyPr>
          <a:lstStyle/>
          <a:p>
            <a:pPr marL="342900" indent="-342900" algn="just">
              <a:buFont typeface="+mj-lt"/>
              <a:buAutoNum type="arabicPeriod"/>
            </a:pPr>
            <a:r>
              <a:rPr lang="en-GB" sz="1800"/>
              <a:t>Convert the given dataset into frequency tables.</a:t>
            </a:r>
          </a:p>
        </p:txBody>
      </p:sp>
      <p:graphicFrame>
        <p:nvGraphicFramePr>
          <p:cNvPr id="25" name="Table 24">
            <a:extLst>
              <a:ext uri="{FF2B5EF4-FFF2-40B4-BE49-F238E27FC236}">
                <a16:creationId xmlns:a16="http://schemas.microsoft.com/office/drawing/2014/main" id="{14F4623F-8CD1-8EA2-FB07-879FBF9C6F62}"/>
              </a:ext>
            </a:extLst>
          </p:cNvPr>
          <p:cNvGraphicFramePr>
            <a:graphicFrameLocks noGrp="1"/>
          </p:cNvGraphicFramePr>
          <p:nvPr>
            <p:extLst>
              <p:ext uri="{D42A27DB-BD31-4B8C-83A1-F6EECF244321}">
                <p14:modId xmlns:p14="http://schemas.microsoft.com/office/powerpoint/2010/main" val="3607642510"/>
              </p:ext>
            </p:extLst>
          </p:nvPr>
        </p:nvGraphicFramePr>
        <p:xfrm>
          <a:off x="589722" y="4362321"/>
          <a:ext cx="5547708" cy="2026728"/>
        </p:xfrm>
        <a:graphic>
          <a:graphicData uri="http://schemas.openxmlformats.org/drawingml/2006/table">
            <a:tbl>
              <a:tblPr>
                <a:tableStyleId>{8A107856-5554-42FB-B03E-39F5DBC370BA}</a:tableStyleId>
              </a:tblPr>
              <a:tblGrid>
                <a:gridCol w="1386927">
                  <a:extLst>
                    <a:ext uri="{9D8B030D-6E8A-4147-A177-3AD203B41FA5}">
                      <a16:colId xmlns:a16="http://schemas.microsoft.com/office/drawing/2014/main" val="1027836488"/>
                    </a:ext>
                  </a:extLst>
                </a:gridCol>
                <a:gridCol w="1386927">
                  <a:extLst>
                    <a:ext uri="{9D8B030D-6E8A-4147-A177-3AD203B41FA5}">
                      <a16:colId xmlns:a16="http://schemas.microsoft.com/office/drawing/2014/main" val="4026446518"/>
                    </a:ext>
                  </a:extLst>
                </a:gridCol>
                <a:gridCol w="1386927">
                  <a:extLst>
                    <a:ext uri="{9D8B030D-6E8A-4147-A177-3AD203B41FA5}">
                      <a16:colId xmlns:a16="http://schemas.microsoft.com/office/drawing/2014/main" val="4152910321"/>
                    </a:ext>
                  </a:extLst>
                </a:gridCol>
                <a:gridCol w="1386927">
                  <a:extLst>
                    <a:ext uri="{9D8B030D-6E8A-4147-A177-3AD203B41FA5}">
                      <a16:colId xmlns:a16="http://schemas.microsoft.com/office/drawing/2014/main" val="4132562372"/>
                    </a:ext>
                  </a:extLst>
                </a:gridCol>
              </a:tblGrid>
              <a:tr h="345498">
                <a:tc>
                  <a:txBody>
                    <a:bodyPr/>
                    <a:lstStyle/>
                    <a:p>
                      <a:pPr algn="just" fontAlgn="t"/>
                      <a:r>
                        <a:rPr lang="en-IN">
                          <a:solidFill>
                            <a:srgbClr val="333333"/>
                          </a:solidFill>
                          <a:effectLst/>
                        </a:rPr>
                        <a:t>Weather</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No</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Yes</a:t>
                      </a:r>
                      <a:endParaRPr lang="en-IN">
                        <a:solidFill>
                          <a:srgbClr val="333333"/>
                        </a:solidFill>
                        <a:effectLst/>
                        <a:latin typeface="inter-regular"/>
                      </a:endParaRPr>
                    </a:p>
                  </a:txBody>
                  <a:tcPr marL="60960" marR="60960" marT="60960" marB="60960"/>
                </a:tc>
                <a:tc>
                  <a:txBody>
                    <a:bodyPr/>
                    <a:lstStyle/>
                    <a:p>
                      <a:pPr algn="just" fontAlgn="t"/>
                      <a:endParaRPr lang="en-IN">
                        <a:solidFill>
                          <a:srgbClr val="333333"/>
                        </a:solidFill>
                        <a:effectLst/>
                        <a:latin typeface="inter-regular"/>
                      </a:endParaRPr>
                    </a:p>
                  </a:txBody>
                  <a:tcPr marL="60960" marR="60960" marT="60960" marB="60960"/>
                </a:tc>
                <a:extLst>
                  <a:ext uri="{0D108BD9-81ED-4DB2-BD59-A6C34878D82A}">
                    <a16:rowId xmlns:a16="http://schemas.microsoft.com/office/drawing/2014/main" val="3208032041"/>
                  </a:ext>
                </a:extLst>
              </a:tr>
              <a:tr h="345498">
                <a:tc>
                  <a:txBody>
                    <a:bodyPr/>
                    <a:lstStyle/>
                    <a:p>
                      <a:pPr algn="just" fontAlgn="t"/>
                      <a:r>
                        <a:rPr lang="en-IN">
                          <a:solidFill>
                            <a:srgbClr val="333333"/>
                          </a:solidFill>
                          <a:effectLst/>
                        </a:rPr>
                        <a:t>Overcast</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0</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5</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5/14= 0.35</a:t>
                      </a:r>
                      <a:endParaRPr lang="en-IN">
                        <a:solidFill>
                          <a:srgbClr val="333333"/>
                        </a:solidFill>
                        <a:effectLst/>
                        <a:latin typeface="inter-regular"/>
                      </a:endParaRPr>
                    </a:p>
                  </a:txBody>
                  <a:tcPr marL="60960" marR="60960" marT="60960" marB="60960"/>
                </a:tc>
                <a:extLst>
                  <a:ext uri="{0D108BD9-81ED-4DB2-BD59-A6C34878D82A}">
                    <a16:rowId xmlns:a16="http://schemas.microsoft.com/office/drawing/2014/main" val="2395319850"/>
                  </a:ext>
                </a:extLst>
              </a:tr>
              <a:tr h="345498">
                <a:tc>
                  <a:txBody>
                    <a:bodyPr/>
                    <a:lstStyle/>
                    <a:p>
                      <a:pPr algn="just" fontAlgn="t"/>
                      <a:r>
                        <a:rPr lang="en-IN">
                          <a:solidFill>
                            <a:srgbClr val="333333"/>
                          </a:solidFill>
                          <a:effectLst/>
                        </a:rPr>
                        <a:t>Rainy</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2</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2</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4/14=0.29</a:t>
                      </a:r>
                      <a:endParaRPr lang="en-IN">
                        <a:solidFill>
                          <a:srgbClr val="333333"/>
                        </a:solidFill>
                        <a:effectLst/>
                        <a:latin typeface="inter-regular"/>
                      </a:endParaRPr>
                    </a:p>
                  </a:txBody>
                  <a:tcPr marL="60960" marR="60960" marT="60960" marB="60960"/>
                </a:tc>
                <a:extLst>
                  <a:ext uri="{0D108BD9-81ED-4DB2-BD59-A6C34878D82A}">
                    <a16:rowId xmlns:a16="http://schemas.microsoft.com/office/drawing/2014/main" val="785904470"/>
                  </a:ext>
                </a:extLst>
              </a:tr>
              <a:tr h="345498">
                <a:tc>
                  <a:txBody>
                    <a:bodyPr/>
                    <a:lstStyle/>
                    <a:p>
                      <a:pPr algn="just" fontAlgn="t"/>
                      <a:r>
                        <a:rPr lang="en-IN">
                          <a:solidFill>
                            <a:srgbClr val="333333"/>
                          </a:solidFill>
                          <a:effectLst/>
                        </a:rPr>
                        <a:t>Sunny</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2</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3</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5/14=0.35</a:t>
                      </a:r>
                      <a:endParaRPr lang="en-IN">
                        <a:solidFill>
                          <a:srgbClr val="333333"/>
                        </a:solidFill>
                        <a:effectLst/>
                        <a:latin typeface="inter-regular"/>
                      </a:endParaRPr>
                    </a:p>
                  </a:txBody>
                  <a:tcPr marL="60960" marR="60960" marT="60960" marB="60960"/>
                </a:tc>
                <a:extLst>
                  <a:ext uri="{0D108BD9-81ED-4DB2-BD59-A6C34878D82A}">
                    <a16:rowId xmlns:a16="http://schemas.microsoft.com/office/drawing/2014/main" val="2880668094"/>
                  </a:ext>
                </a:extLst>
              </a:tr>
              <a:tr h="441768">
                <a:tc>
                  <a:txBody>
                    <a:bodyPr/>
                    <a:lstStyle/>
                    <a:p>
                      <a:pPr algn="just" fontAlgn="t"/>
                      <a:r>
                        <a:rPr lang="en-IN">
                          <a:solidFill>
                            <a:srgbClr val="333333"/>
                          </a:solidFill>
                          <a:effectLst/>
                        </a:rPr>
                        <a:t>All</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4/14=0.29</a:t>
                      </a:r>
                      <a:endParaRPr lang="en-IN">
                        <a:solidFill>
                          <a:srgbClr val="333333"/>
                        </a:solidFill>
                        <a:effectLst/>
                        <a:latin typeface="inter-regular"/>
                      </a:endParaRPr>
                    </a:p>
                  </a:txBody>
                  <a:tcPr marL="60960" marR="60960" marT="60960" marB="60960"/>
                </a:tc>
                <a:tc>
                  <a:txBody>
                    <a:bodyPr/>
                    <a:lstStyle/>
                    <a:p>
                      <a:pPr algn="just" fontAlgn="t"/>
                      <a:r>
                        <a:rPr lang="en-IN">
                          <a:solidFill>
                            <a:srgbClr val="333333"/>
                          </a:solidFill>
                          <a:effectLst/>
                        </a:rPr>
                        <a:t>10/14=0.71</a:t>
                      </a:r>
                      <a:endParaRPr lang="en-IN">
                        <a:solidFill>
                          <a:srgbClr val="333333"/>
                        </a:solidFill>
                        <a:effectLst/>
                        <a:latin typeface="inter-regular"/>
                      </a:endParaRPr>
                    </a:p>
                  </a:txBody>
                  <a:tcPr marL="60960" marR="60960" marT="60960" marB="60960"/>
                </a:tc>
                <a:tc>
                  <a:txBody>
                    <a:bodyPr/>
                    <a:lstStyle/>
                    <a:p>
                      <a:endParaRPr lang="en-IN"/>
                    </a:p>
                  </a:txBody>
                  <a:tcPr/>
                </a:tc>
                <a:extLst>
                  <a:ext uri="{0D108BD9-81ED-4DB2-BD59-A6C34878D82A}">
                    <a16:rowId xmlns:a16="http://schemas.microsoft.com/office/drawing/2014/main" val="3984155343"/>
                  </a:ext>
                </a:extLst>
              </a:tr>
            </a:tbl>
          </a:graphicData>
        </a:graphic>
      </p:graphicFrame>
      <p:sp>
        <p:nvSpPr>
          <p:cNvPr id="27" name="TextBox 26">
            <a:extLst>
              <a:ext uri="{FF2B5EF4-FFF2-40B4-BE49-F238E27FC236}">
                <a16:creationId xmlns:a16="http://schemas.microsoft.com/office/drawing/2014/main" id="{4D519B74-16EB-FE91-22F4-3264A714605C}"/>
              </a:ext>
            </a:extLst>
          </p:cNvPr>
          <p:cNvSpPr txBox="1"/>
          <p:nvPr/>
        </p:nvSpPr>
        <p:spPr>
          <a:xfrm>
            <a:off x="495876" y="3745330"/>
            <a:ext cx="5847051" cy="646331"/>
          </a:xfrm>
          <a:prstGeom prst="rect">
            <a:avLst/>
          </a:prstGeom>
          <a:noFill/>
        </p:spPr>
        <p:txBody>
          <a:bodyPr wrap="square">
            <a:spAutoFit/>
          </a:bodyPr>
          <a:lstStyle/>
          <a:p>
            <a:pPr algn="just"/>
            <a:r>
              <a:rPr lang="en-GB" sz="1800"/>
              <a:t>2. Generate Likelihood table by finding the </a:t>
            </a:r>
            <a:r>
              <a:rPr lang="en-GB"/>
              <a:t>	</a:t>
            </a:r>
            <a:r>
              <a:rPr lang="en-GB" sz="1800"/>
              <a:t>probabilities of given features.</a:t>
            </a:r>
          </a:p>
        </p:txBody>
      </p:sp>
      <p:cxnSp>
        <p:nvCxnSpPr>
          <p:cNvPr id="29" name="Straight Connector 28">
            <a:extLst>
              <a:ext uri="{FF2B5EF4-FFF2-40B4-BE49-F238E27FC236}">
                <a16:creationId xmlns:a16="http://schemas.microsoft.com/office/drawing/2014/main" id="{5C7FC330-028A-7CF3-C351-FF4AB877B62C}"/>
              </a:ext>
            </a:extLst>
          </p:cNvPr>
          <p:cNvCxnSpPr/>
          <p:nvPr/>
        </p:nvCxnSpPr>
        <p:spPr>
          <a:xfrm>
            <a:off x="6342927" y="1273215"/>
            <a:ext cx="0" cy="511583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BF198893-BDE9-AAA9-CE5C-DFE541B36E73}"/>
              </a:ext>
            </a:extLst>
          </p:cNvPr>
          <p:cNvSpPr txBox="1"/>
          <p:nvPr/>
        </p:nvSpPr>
        <p:spPr>
          <a:xfrm>
            <a:off x="6395600" y="1191924"/>
            <a:ext cx="8015468" cy="646331"/>
          </a:xfrm>
          <a:prstGeom prst="rect">
            <a:avLst/>
          </a:prstGeom>
          <a:noFill/>
        </p:spPr>
        <p:txBody>
          <a:bodyPr wrap="square">
            <a:spAutoFit/>
          </a:bodyPr>
          <a:lstStyle/>
          <a:p>
            <a:pPr algn="just"/>
            <a:r>
              <a:rPr lang="en-GB" sz="1800"/>
              <a:t>3. Now, use Bayes theorem to calculate the</a:t>
            </a:r>
          </a:p>
          <a:p>
            <a:pPr algn="just"/>
            <a:r>
              <a:rPr lang="en-GB"/>
              <a:t>    </a:t>
            </a:r>
            <a:r>
              <a:rPr lang="en-GB" sz="1800"/>
              <a:t>probability.</a:t>
            </a:r>
          </a:p>
        </p:txBody>
      </p:sp>
      <p:sp>
        <p:nvSpPr>
          <p:cNvPr id="35" name="TextBox 34">
            <a:extLst>
              <a:ext uri="{FF2B5EF4-FFF2-40B4-BE49-F238E27FC236}">
                <a16:creationId xmlns:a16="http://schemas.microsoft.com/office/drawing/2014/main" id="{DCB9FEA8-D8BF-271F-AD3A-5A60FB5773E8}"/>
              </a:ext>
            </a:extLst>
          </p:cNvPr>
          <p:cNvSpPr txBox="1"/>
          <p:nvPr/>
        </p:nvSpPr>
        <p:spPr>
          <a:xfrm>
            <a:off x="6395599" y="1818990"/>
            <a:ext cx="5491045" cy="4801314"/>
          </a:xfrm>
          <a:prstGeom prst="rect">
            <a:avLst/>
          </a:prstGeom>
          <a:noFill/>
        </p:spPr>
        <p:txBody>
          <a:bodyPr wrap="square">
            <a:spAutoFit/>
          </a:bodyPr>
          <a:lstStyle/>
          <a:p>
            <a:pPr marL="285750" indent="-285750">
              <a:buFont typeface="Wingdings" panose="05000000000000000000" pitchFamily="2" charset="2"/>
              <a:buChar char="Ø"/>
            </a:pPr>
            <a:r>
              <a:rPr lang="en-IN"/>
              <a:t>P(Yes|Sunny)= P(Sunny|Yes)*P(Yes)/P(Sunny)</a:t>
            </a:r>
          </a:p>
          <a:p>
            <a:r>
              <a:rPr lang="en-IN"/>
              <a:t>	P(Sunny|Yes)= 3/10= 0.3</a:t>
            </a:r>
          </a:p>
          <a:p>
            <a:r>
              <a:rPr lang="en-IN"/>
              <a:t>	P(Sunny)= 0.35</a:t>
            </a:r>
          </a:p>
          <a:p>
            <a:r>
              <a:rPr lang="en-IN"/>
              <a:t>	P(Yes)=0.71</a:t>
            </a:r>
          </a:p>
          <a:p>
            <a:r>
              <a:rPr lang="en-IN"/>
              <a:t>	So P(Yes|Sunny) = 0.3*0.71/0.35= 0.60</a:t>
            </a:r>
          </a:p>
          <a:p>
            <a:endParaRPr lang="en-IN"/>
          </a:p>
          <a:p>
            <a:pPr marL="285750" indent="-285750">
              <a:buFont typeface="Wingdings" panose="05000000000000000000" pitchFamily="2" charset="2"/>
              <a:buChar char="Ø"/>
            </a:pPr>
            <a:r>
              <a:rPr lang="en-IN"/>
              <a:t>P(No|Sunny)= P(Sunny|No)*P(No)/P(Sunny)</a:t>
            </a:r>
          </a:p>
          <a:p>
            <a:pPr lvl="1"/>
            <a:r>
              <a:rPr lang="en-IN"/>
              <a:t>P(Sunny|NO)= 2/4=0.5</a:t>
            </a:r>
          </a:p>
          <a:p>
            <a:pPr lvl="1"/>
            <a:r>
              <a:rPr lang="en-IN"/>
              <a:t>P(No)= 0.29</a:t>
            </a:r>
          </a:p>
          <a:p>
            <a:pPr lvl="1"/>
            <a:r>
              <a:rPr lang="en-IN"/>
              <a:t>P(Sunny)= 0.35</a:t>
            </a:r>
          </a:p>
          <a:p>
            <a:pPr lvl="1"/>
            <a:r>
              <a:rPr lang="en-IN"/>
              <a:t>So P(No|Sunny)= 0.5*0.29/0.35 = 0.41</a:t>
            </a:r>
          </a:p>
          <a:p>
            <a:endParaRPr lang="en-IN"/>
          </a:p>
          <a:p>
            <a:r>
              <a:rPr lang="en-IN" b="1"/>
              <a:t>So as we can see from the above calculation that P(Yes|Sunny)&gt;P(No|Sunny)</a:t>
            </a:r>
          </a:p>
          <a:p>
            <a:r>
              <a:rPr lang="en-IN" b="1"/>
              <a:t>Hence on a Sunny day, Player can play the</a:t>
            </a:r>
          </a:p>
          <a:p>
            <a:r>
              <a:rPr lang="en-IN" b="1"/>
              <a:t>game.</a:t>
            </a:r>
          </a:p>
          <a:p>
            <a:endParaRPr lang="en-IN"/>
          </a:p>
        </p:txBody>
      </p:sp>
    </p:spTree>
    <p:extLst>
      <p:ext uri="{BB962C8B-B14F-4D97-AF65-F5344CB8AC3E}">
        <p14:creationId xmlns:p14="http://schemas.microsoft.com/office/powerpoint/2010/main" val="895817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4AEF-306C-E30C-7CEC-7C240D362849}"/>
              </a:ext>
            </a:extLst>
          </p:cNvPr>
          <p:cNvSpPr>
            <a:spLocks noGrp="1"/>
          </p:cNvSpPr>
          <p:nvPr>
            <p:ph type="title"/>
          </p:nvPr>
        </p:nvSpPr>
        <p:spPr>
          <a:xfrm>
            <a:off x="710302" y="478079"/>
            <a:ext cx="10058400" cy="1371600"/>
          </a:xfrm>
        </p:spPr>
        <p:txBody>
          <a:bodyPr/>
          <a:lstStyle/>
          <a:p>
            <a:r>
              <a:rPr lang="en-GB"/>
              <a:t>Model Evaluation</a:t>
            </a:r>
            <a:endParaRPr lang="en-IN"/>
          </a:p>
        </p:txBody>
      </p:sp>
      <p:cxnSp>
        <p:nvCxnSpPr>
          <p:cNvPr id="3" name="Straight Connector 2">
            <a:extLst>
              <a:ext uri="{FF2B5EF4-FFF2-40B4-BE49-F238E27FC236}">
                <a16:creationId xmlns:a16="http://schemas.microsoft.com/office/drawing/2014/main" id="{3705E33D-88B7-6420-61CC-5D4EE5478260}"/>
              </a:ext>
            </a:extLst>
          </p:cNvPr>
          <p:cNvCxnSpPr>
            <a:cxnSpLocks/>
          </p:cNvCxnSpPr>
          <p:nvPr/>
        </p:nvCxnSpPr>
        <p:spPr>
          <a:xfrm>
            <a:off x="710302" y="1628058"/>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F395516A-1528-1304-367F-3F7AD214F470}"/>
              </a:ext>
            </a:extLst>
          </p:cNvPr>
          <p:cNvSpPr txBox="1"/>
          <p:nvPr/>
        </p:nvSpPr>
        <p:spPr>
          <a:xfrm>
            <a:off x="782854" y="1826311"/>
            <a:ext cx="10411136" cy="4801314"/>
          </a:xfrm>
          <a:prstGeom prst="rect">
            <a:avLst/>
          </a:prstGeom>
          <a:noFill/>
        </p:spPr>
        <p:txBody>
          <a:bodyPr wrap="square" rtlCol="0">
            <a:spAutoFit/>
          </a:bodyPr>
          <a:lstStyle/>
          <a:p>
            <a:pPr marL="342900" indent="-342900" algn="just">
              <a:buAutoNum type="arabicParenR"/>
            </a:pPr>
            <a:r>
              <a:rPr lang="en-IN" b="1">
                <a:latin typeface="Times New Roman" panose="02020603050405020304" pitchFamily="18" charset="0"/>
                <a:cs typeface="Times New Roman" panose="02020603050405020304" pitchFamily="18" charset="0"/>
              </a:rPr>
              <a:t>Accuracy</a:t>
            </a:r>
          </a:p>
          <a:p>
            <a:pPr algn="just"/>
            <a:r>
              <a:rPr lang="en-IN" b="1">
                <a:latin typeface="Times New Roman" panose="02020603050405020304" pitchFamily="18" charset="0"/>
                <a:cs typeface="Times New Roman" panose="02020603050405020304" pitchFamily="18" charset="0"/>
              </a:rPr>
              <a:t>	</a:t>
            </a:r>
            <a:r>
              <a:rPr lang="en-GB" b="1">
                <a:latin typeface="Times New Roman" panose="02020603050405020304" pitchFamily="18" charset="0"/>
                <a:cs typeface="Times New Roman" panose="02020603050405020304" pitchFamily="18" charset="0"/>
              </a:rPr>
              <a:t>Accuracy is a metric used to evaluate the overall performance of a classification model. It represents 	the proportion of correctly classified instances among all instances in the dataset. </a:t>
            </a:r>
          </a:p>
          <a:p>
            <a:pPr algn="just"/>
            <a:r>
              <a:rPr lang="en-GB" b="1">
                <a:latin typeface="Times New Roman" panose="02020603050405020304" pitchFamily="18" charset="0"/>
                <a:cs typeface="Times New Roman" panose="02020603050405020304" pitchFamily="18" charset="0"/>
              </a:rPr>
              <a:t>                               </a:t>
            </a:r>
          </a:p>
          <a:p>
            <a:pPr algn="just"/>
            <a:r>
              <a:rPr lang="en-GB" b="1">
                <a:latin typeface="Times New Roman" panose="02020603050405020304" pitchFamily="18" charset="0"/>
                <a:cs typeface="Times New Roman" panose="02020603050405020304" pitchFamily="18" charset="0"/>
              </a:rPr>
              <a:t>                                   Accuracy =            (TP + TN) </a:t>
            </a:r>
          </a:p>
          <a:p>
            <a:pPr algn="just"/>
            <a:r>
              <a:rPr lang="en-GB" b="1">
                <a:latin typeface="Times New Roman" panose="02020603050405020304" pitchFamily="18" charset="0"/>
                <a:cs typeface="Times New Roman" panose="02020603050405020304" pitchFamily="18" charset="0"/>
              </a:rPr>
              <a:t>                                                          (TP + TN + FP + FN)</a:t>
            </a:r>
          </a:p>
          <a:p>
            <a:pPr algn="just"/>
            <a:r>
              <a:rPr lang="en-GB" b="1">
                <a:latin typeface="Times New Roman" panose="02020603050405020304" pitchFamily="18" charset="0"/>
                <a:cs typeface="Times New Roman" panose="02020603050405020304" pitchFamily="18" charset="0"/>
              </a:rPr>
              <a:t>	TP is the number of true positives, TN is the number of true negatives, FP is the number of false 	positives, and FN is the number of false negatives.</a:t>
            </a:r>
          </a:p>
          <a:p>
            <a:pPr algn="just"/>
            <a:endParaRPr lang="en-GB" b="1">
              <a:latin typeface="Times New Roman" panose="02020603050405020304" pitchFamily="18" charset="0"/>
              <a:cs typeface="Times New Roman" panose="02020603050405020304" pitchFamily="18" charset="0"/>
            </a:endParaRPr>
          </a:p>
          <a:p>
            <a:pPr algn="just"/>
            <a:r>
              <a:rPr lang="en-GB" b="1">
                <a:latin typeface="Times New Roman" panose="02020603050405020304" pitchFamily="18" charset="0"/>
                <a:cs typeface="Times New Roman" panose="02020603050405020304" pitchFamily="18" charset="0"/>
              </a:rPr>
              <a:t>2) Precision: </a:t>
            </a:r>
          </a:p>
          <a:p>
            <a:pPr algn="just"/>
            <a:r>
              <a:rPr lang="en-GB" b="1">
                <a:latin typeface="Times New Roman" panose="02020603050405020304" pitchFamily="18" charset="0"/>
                <a:cs typeface="Times New Roman" panose="02020603050405020304" pitchFamily="18" charset="0"/>
              </a:rPr>
              <a:t>	The proportion of true positive predictions among all positive predictions. It measures the model’s 	ability to avoid false positives.</a:t>
            </a:r>
          </a:p>
          <a:p>
            <a:pPr algn="just"/>
            <a:r>
              <a:rPr lang="en-GB" b="1">
                <a:latin typeface="Times New Roman" panose="02020603050405020304" pitchFamily="18" charset="0"/>
                <a:cs typeface="Times New Roman" panose="02020603050405020304" pitchFamily="18" charset="0"/>
              </a:rPr>
              <a:t>                                  </a:t>
            </a:r>
          </a:p>
          <a:p>
            <a:pPr algn="just"/>
            <a:r>
              <a:rPr lang="en-GB" b="1">
                <a:latin typeface="Times New Roman" panose="02020603050405020304" pitchFamily="18" charset="0"/>
                <a:cs typeface="Times New Roman" panose="02020603050405020304" pitchFamily="18" charset="0"/>
              </a:rPr>
              <a:t>                                     Precision =        TP </a:t>
            </a:r>
          </a:p>
          <a:p>
            <a:pPr algn="just"/>
            <a:r>
              <a:rPr lang="en-GB" b="1">
                <a:latin typeface="Times New Roman" panose="02020603050405020304" pitchFamily="18" charset="0"/>
                <a:cs typeface="Times New Roman" panose="02020603050405020304" pitchFamily="18" charset="0"/>
              </a:rPr>
              <a:t>                                                           (TP + FP).</a:t>
            </a:r>
          </a:p>
          <a:p>
            <a:pPr algn="just"/>
            <a:endParaRPr lang="en-GB" b="1">
              <a:latin typeface="Times New Roman" panose="02020603050405020304" pitchFamily="18" charset="0"/>
              <a:cs typeface="Times New Roman" panose="02020603050405020304" pitchFamily="18" charset="0"/>
            </a:endParaRPr>
          </a:p>
          <a:p>
            <a:pPr algn="just"/>
            <a:endParaRPr lang="en-IN" b="1">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B208BA7D-622A-88E8-661F-BC65D91C640A}"/>
              </a:ext>
            </a:extLst>
          </p:cNvPr>
          <p:cNvCxnSpPr>
            <a:cxnSpLocks/>
          </p:cNvCxnSpPr>
          <p:nvPr/>
        </p:nvCxnSpPr>
        <p:spPr>
          <a:xfrm>
            <a:off x="4021395" y="3244646"/>
            <a:ext cx="23597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DFCA53B-2B2D-7C43-B1FF-12848615AD11}"/>
              </a:ext>
            </a:extLst>
          </p:cNvPr>
          <p:cNvCxnSpPr/>
          <p:nvPr/>
        </p:nvCxnSpPr>
        <p:spPr>
          <a:xfrm>
            <a:off x="4119718" y="5712542"/>
            <a:ext cx="1081548" cy="0"/>
          </a:xfrm>
          <a:prstGeom prst="line">
            <a:avLst/>
          </a:prstGeom>
          <a:ln>
            <a:solidFill>
              <a:schemeClr val="tx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7279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A field of green plants&#10;&#10;Description automatically generated">
            <a:extLst>
              <a:ext uri="{FF2B5EF4-FFF2-40B4-BE49-F238E27FC236}">
                <a16:creationId xmlns:a16="http://schemas.microsoft.com/office/drawing/2014/main" id="{CA6895E3-C8BD-4010-B9E7-E43BA3DCF210}"/>
              </a:ext>
            </a:extLst>
          </p:cNvPr>
          <p:cNvPicPr>
            <a:picLocks noChangeAspect="1"/>
          </p:cNvPicPr>
          <p:nvPr/>
        </p:nvPicPr>
        <p:blipFill rotWithShape="1">
          <a:blip r:embed="rId3">
            <a:alphaModFix amt="45000"/>
          </a:blip>
          <a:srcRect t="15730"/>
          <a:stretch/>
        </p:blipFill>
        <p:spPr>
          <a:xfrm>
            <a:off x="1" y="10"/>
            <a:ext cx="12191999" cy="6857989"/>
          </a:xfrm>
          <a:prstGeom prst="rect">
            <a:avLst/>
          </a:prstGeom>
        </p:spPr>
      </p:pic>
      <p:sp>
        <p:nvSpPr>
          <p:cNvPr id="84" name="Rectangle 83">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txBody>
          <a:bodyPr/>
          <a:lstStyle/>
          <a:p>
            <a:endParaRPr lang="en-IN"/>
          </a:p>
        </p:txBody>
      </p:sp>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1561708" y="2091263"/>
            <a:ext cx="9068586" cy="2461504"/>
          </a:xfrm>
        </p:spPr>
        <p:txBody>
          <a:bodyPr>
            <a:normAutofit/>
          </a:bodyPr>
          <a:lstStyle/>
          <a:p>
            <a:r>
              <a:rPr lang="en-US" sz="5000">
                <a:latin typeface="Aharoni" panose="02010803020104030203" pitchFamily="2" charset="-79"/>
                <a:cs typeface="Aharoni" panose="02010803020104030203" pitchFamily="2" charset="-79"/>
              </a:rPr>
              <a:t>Agriculture crop recommendation system using machine Learning</a:t>
            </a:r>
          </a:p>
        </p:txBody>
      </p:sp>
      <p:sp>
        <p:nvSpPr>
          <p:cNvPr id="86" name="Rectangle 85">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txBody>
          <a:bodyPr/>
          <a:lstStyle/>
          <a:p>
            <a:endParaRPr lang="en-IN"/>
          </a:p>
        </p:txBody>
      </p:sp>
    </p:spTree>
    <p:extLst>
      <p:ext uri="{BB962C8B-B14F-4D97-AF65-F5344CB8AC3E}">
        <p14:creationId xmlns:p14="http://schemas.microsoft.com/office/powerpoint/2010/main" val="75576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98A18-4FAC-1113-CE38-13853340E279}"/>
              </a:ext>
            </a:extLst>
          </p:cNvPr>
          <p:cNvSpPr>
            <a:spLocks noGrp="1"/>
          </p:cNvSpPr>
          <p:nvPr>
            <p:ph type="title"/>
          </p:nvPr>
        </p:nvSpPr>
        <p:spPr>
          <a:xfrm>
            <a:off x="693174" y="524696"/>
            <a:ext cx="10058400" cy="1371600"/>
          </a:xfrm>
        </p:spPr>
        <p:txBody>
          <a:bodyPr/>
          <a:lstStyle/>
          <a:p>
            <a:r>
              <a:rPr lang="en-GB"/>
              <a:t>Model Evaluation</a:t>
            </a:r>
            <a:endParaRPr lang="en-IN"/>
          </a:p>
        </p:txBody>
      </p:sp>
      <p:cxnSp>
        <p:nvCxnSpPr>
          <p:cNvPr id="3" name="Straight Connector 2">
            <a:extLst>
              <a:ext uri="{FF2B5EF4-FFF2-40B4-BE49-F238E27FC236}">
                <a16:creationId xmlns:a16="http://schemas.microsoft.com/office/drawing/2014/main" id="{574A1B9D-95AA-170E-4BFB-6BAA71242356}"/>
              </a:ext>
            </a:extLst>
          </p:cNvPr>
          <p:cNvCxnSpPr>
            <a:cxnSpLocks/>
          </p:cNvCxnSpPr>
          <p:nvPr/>
        </p:nvCxnSpPr>
        <p:spPr>
          <a:xfrm>
            <a:off x="710302" y="1628058"/>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22667A62-8940-0538-F86E-AB5B58BDFD8A}"/>
              </a:ext>
            </a:extLst>
          </p:cNvPr>
          <p:cNvSpPr txBox="1"/>
          <p:nvPr/>
        </p:nvSpPr>
        <p:spPr>
          <a:xfrm>
            <a:off x="710302" y="1778219"/>
            <a:ext cx="10734446" cy="2308324"/>
          </a:xfrm>
          <a:prstGeom prst="rect">
            <a:avLst/>
          </a:prstGeom>
          <a:noFill/>
        </p:spPr>
        <p:txBody>
          <a:bodyPr wrap="square" rtlCol="0">
            <a:spAutoFit/>
          </a:bodyPr>
          <a:lstStyle/>
          <a:p>
            <a:pPr algn="just"/>
            <a:r>
              <a:rPr lang="en-IN"/>
              <a:t>3) Recall</a:t>
            </a:r>
          </a:p>
          <a:p>
            <a:pPr marL="742950" lvl="1" indent="-285750" algn="just">
              <a:buFont typeface="Arial" panose="020B0604020202020204" pitchFamily="34" charset="0"/>
              <a:buChar char="•"/>
            </a:pPr>
            <a:r>
              <a:rPr lang="en-GB">
                <a:latin typeface="Times New Roman" panose="02020603050405020304" pitchFamily="18" charset="0"/>
                <a:cs typeface="Times New Roman" panose="02020603050405020304" pitchFamily="18" charset="0"/>
              </a:rPr>
              <a:t>Recall, also known as sensitivity or true positive rate, is a metric used to evaluate the ability of a classification model to correctly identify all positive instances in the dataset. </a:t>
            </a:r>
          </a:p>
          <a:p>
            <a:pPr marL="742950" lvl="1" indent="-285750" algn="just">
              <a:buFont typeface="Arial" panose="020B0604020202020204" pitchFamily="34" charset="0"/>
              <a:buChar char="•"/>
            </a:pPr>
            <a:r>
              <a:rPr lang="en-GB">
                <a:latin typeface="Times New Roman" panose="02020603050405020304" pitchFamily="18" charset="0"/>
                <a:cs typeface="Times New Roman" panose="02020603050405020304" pitchFamily="18" charset="0"/>
              </a:rPr>
              <a:t>It is calculated as the ratio of true positives (correctly predicted positive instances) to the sum of true positives and false negatives (positive instances incorrectly predicted as negative).</a:t>
            </a:r>
          </a:p>
          <a:p>
            <a:pPr marL="742950" lvl="1" indent="-285750" algn="just">
              <a:buFont typeface="Arial" panose="020B0604020202020204" pitchFamily="34" charset="0"/>
              <a:buChar char="•"/>
            </a:pPr>
            <a:endParaRPr lang="en-GB">
              <a:latin typeface="Times New Roman" panose="02020603050405020304" pitchFamily="18" charset="0"/>
              <a:cs typeface="Times New Roman" panose="02020603050405020304" pitchFamily="18" charset="0"/>
            </a:endParaRPr>
          </a:p>
          <a:p>
            <a:pPr lvl="1" algn="just"/>
            <a:r>
              <a:rPr lang="en-GB">
                <a:latin typeface="Times New Roman" panose="02020603050405020304" pitchFamily="18" charset="0"/>
                <a:cs typeface="Times New Roman" panose="02020603050405020304" pitchFamily="18" charset="0"/>
              </a:rPr>
              <a:t>                                        Recall =        TP</a:t>
            </a:r>
          </a:p>
          <a:p>
            <a:pPr lvl="1" algn="just"/>
            <a:r>
              <a:rPr lang="en-GB">
                <a:latin typeface="Times New Roman" panose="02020603050405020304" pitchFamily="18" charset="0"/>
                <a:cs typeface="Times New Roman" panose="02020603050405020304" pitchFamily="18" charset="0"/>
              </a:rPr>
              <a:t>                                                          (TP + FN)</a:t>
            </a:r>
            <a:endParaRPr lang="en-IN">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2C989210-F8C0-CC37-3995-74D627525D2E}"/>
              </a:ext>
            </a:extLst>
          </p:cNvPr>
          <p:cNvCxnSpPr>
            <a:cxnSpLocks/>
          </p:cNvCxnSpPr>
          <p:nvPr/>
        </p:nvCxnSpPr>
        <p:spPr>
          <a:xfrm>
            <a:off x="4414683" y="3736258"/>
            <a:ext cx="12093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D54B008-2FCE-9726-8D38-D4DCDEF758D0}"/>
              </a:ext>
            </a:extLst>
          </p:cNvPr>
          <p:cNvSpPr txBox="1"/>
          <p:nvPr/>
        </p:nvSpPr>
        <p:spPr>
          <a:xfrm>
            <a:off x="710302" y="4086543"/>
            <a:ext cx="10199742" cy="2031325"/>
          </a:xfrm>
          <a:prstGeom prst="rect">
            <a:avLst/>
          </a:prstGeom>
          <a:noFill/>
        </p:spPr>
        <p:txBody>
          <a:bodyPr wrap="square" rtlCol="0">
            <a:spAutoFit/>
          </a:bodyPr>
          <a:lstStyle/>
          <a:p>
            <a:pPr algn="just"/>
            <a:r>
              <a:rPr lang="en-IN">
                <a:latin typeface="Times New Roman" panose="02020603050405020304" pitchFamily="18" charset="0"/>
                <a:cs typeface="Times New Roman" panose="02020603050405020304" pitchFamily="18" charset="0"/>
              </a:rPr>
              <a:t>4) F1- Score</a:t>
            </a:r>
          </a:p>
          <a:p>
            <a:pPr lvl="1" algn="just"/>
            <a:r>
              <a:rPr lang="en-GB">
                <a:latin typeface="Times New Roman" panose="02020603050405020304" pitchFamily="18" charset="0"/>
                <a:cs typeface="Times New Roman" panose="02020603050405020304" pitchFamily="18" charset="0"/>
              </a:rPr>
              <a:t>F1 score is a metric that combines both precision and recall into a single value, providing a balance between the two. It is particularly useful in situations where there is an imbalance between the classes in the dataset.</a:t>
            </a:r>
          </a:p>
          <a:p>
            <a:pPr lvl="1" algn="just"/>
            <a:r>
              <a:rPr lang="en-GB">
                <a:latin typeface="Times New Roman" panose="02020603050405020304" pitchFamily="18" charset="0"/>
                <a:cs typeface="Times New Roman" panose="02020603050405020304" pitchFamily="18" charset="0"/>
              </a:rPr>
              <a:t>          </a:t>
            </a:r>
          </a:p>
          <a:p>
            <a:pPr lvl="1" algn="just"/>
            <a:r>
              <a:rPr lang="en-GB">
                <a:latin typeface="Times New Roman" panose="02020603050405020304" pitchFamily="18" charset="0"/>
                <a:cs typeface="Times New Roman" panose="02020603050405020304" pitchFamily="18" charset="0"/>
              </a:rPr>
              <a:t>                                                F1 = 2  * (precision * recall) </a:t>
            </a:r>
          </a:p>
          <a:p>
            <a:pPr lvl="1" algn="just"/>
            <a:r>
              <a:rPr lang="en-GB">
                <a:latin typeface="Times New Roman" panose="02020603050405020304" pitchFamily="18" charset="0"/>
                <a:cs typeface="Times New Roman" panose="02020603050405020304" pitchFamily="18" charset="0"/>
              </a:rPr>
              <a:t>                                                               (precision + recall)</a:t>
            </a:r>
            <a:endParaRPr lang="en-IN">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D61C5E2A-07A2-954F-8EAB-4FC4C256AE73}"/>
              </a:ext>
            </a:extLst>
          </p:cNvPr>
          <p:cNvCxnSpPr>
            <a:cxnSpLocks/>
          </p:cNvCxnSpPr>
          <p:nvPr/>
        </p:nvCxnSpPr>
        <p:spPr>
          <a:xfrm>
            <a:off x="4748981" y="5808607"/>
            <a:ext cx="1946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01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1053-F0C5-704F-E25B-7CD4CD3AA07F}"/>
              </a:ext>
            </a:extLst>
          </p:cNvPr>
          <p:cNvSpPr>
            <a:spLocks noGrp="1"/>
          </p:cNvSpPr>
          <p:nvPr>
            <p:ph type="title"/>
          </p:nvPr>
        </p:nvSpPr>
        <p:spPr>
          <a:xfrm>
            <a:off x="690638" y="518353"/>
            <a:ext cx="10058400" cy="1371600"/>
          </a:xfrm>
        </p:spPr>
        <p:txBody>
          <a:bodyPr/>
          <a:lstStyle/>
          <a:p>
            <a:r>
              <a:rPr lang="en-IN"/>
              <a:t>Model Deployment</a:t>
            </a:r>
          </a:p>
        </p:txBody>
      </p:sp>
      <p:cxnSp>
        <p:nvCxnSpPr>
          <p:cNvPr id="3" name="Straight Connector 2">
            <a:extLst>
              <a:ext uri="{FF2B5EF4-FFF2-40B4-BE49-F238E27FC236}">
                <a16:creationId xmlns:a16="http://schemas.microsoft.com/office/drawing/2014/main" id="{B0A72FF0-0C4E-F7E8-0E96-23E19DFCD2D8}"/>
              </a:ext>
            </a:extLst>
          </p:cNvPr>
          <p:cNvCxnSpPr>
            <a:cxnSpLocks/>
          </p:cNvCxnSpPr>
          <p:nvPr/>
        </p:nvCxnSpPr>
        <p:spPr>
          <a:xfrm>
            <a:off x="690638" y="1765710"/>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8818C1E1-2CC7-5091-910D-0D80E5BAC6E3}"/>
              </a:ext>
            </a:extLst>
          </p:cNvPr>
          <p:cNvSpPr txBox="1"/>
          <p:nvPr/>
        </p:nvSpPr>
        <p:spPr>
          <a:xfrm>
            <a:off x="1066800" y="2014194"/>
            <a:ext cx="8180438" cy="3477875"/>
          </a:xfrm>
          <a:prstGeom prst="rect">
            <a:avLst/>
          </a:prstGeom>
          <a:noFill/>
        </p:spPr>
        <p:txBody>
          <a:bodyPr wrap="square" rtlCol="0">
            <a:spAutoFit/>
          </a:bodyPr>
          <a:lstStyle/>
          <a:p>
            <a:pPr algn="just"/>
            <a:r>
              <a:rPr lang="en-US" sz="2000" b="1" i="0">
                <a:effectLst/>
                <a:latin typeface="Times New Roman" panose="02020603050405020304" pitchFamily="18" charset="0"/>
                <a:cs typeface="Times New Roman" panose="02020603050405020304" pitchFamily="18" charset="0"/>
              </a:rPr>
              <a:t>Streamlit: </a:t>
            </a:r>
            <a:r>
              <a:rPr lang="en-US" sz="2000" i="0">
                <a:effectLst/>
                <a:latin typeface="Times New Roman" panose="02020603050405020304" pitchFamily="18" charset="0"/>
                <a:cs typeface="Times New Roman" panose="02020603050405020304" pitchFamily="18" charset="0"/>
              </a:rPr>
              <a:t>An app framework that turns data scripts into shareable web apps in minutes. </a:t>
            </a:r>
            <a:r>
              <a:rPr lang="en-GB" sz="2000" i="0">
                <a:effectLst/>
                <a:latin typeface="Times New Roman" panose="02020603050405020304" pitchFamily="18" charset="0"/>
                <a:cs typeface="Times New Roman" panose="02020603050405020304" pitchFamily="18" charset="0"/>
              </a:rPr>
              <a:t>Used for deploying the Crop Recommendation model.</a:t>
            </a:r>
          </a:p>
          <a:p>
            <a:pPr algn="just"/>
            <a:endParaRPr lang="en-GB" sz="2000" i="0">
              <a:effectLst/>
              <a:latin typeface="Times New Roman" panose="02020603050405020304" pitchFamily="18" charset="0"/>
              <a:cs typeface="Times New Roman" panose="02020603050405020304" pitchFamily="18" charset="0"/>
            </a:endParaRPr>
          </a:p>
          <a:p>
            <a:pPr algn="just"/>
            <a:r>
              <a:rPr lang="en-GB" sz="2000" b="1" i="0">
                <a:effectLst/>
                <a:latin typeface="Times New Roman" panose="02020603050405020304" pitchFamily="18" charset="0"/>
                <a:cs typeface="Times New Roman" panose="02020603050405020304" pitchFamily="18" charset="0"/>
              </a:rPr>
              <a:t>Deployment Process: </a:t>
            </a:r>
            <a:r>
              <a:rPr lang="en-GB" sz="2000" i="0">
                <a:effectLst/>
                <a:latin typeface="Times New Roman" panose="02020603050405020304" pitchFamily="18" charset="0"/>
                <a:cs typeface="Times New Roman" panose="02020603050405020304" pitchFamily="18" charset="0"/>
              </a:rPr>
              <a:t>Model Integration: The trained Random Forest are integrated into the Streamlit app. </a:t>
            </a:r>
          </a:p>
          <a:p>
            <a:pPr algn="just"/>
            <a:endParaRPr lang="en-GB" sz="2000" b="1" i="0">
              <a:effectLst/>
              <a:latin typeface="Times New Roman" panose="02020603050405020304" pitchFamily="18" charset="0"/>
              <a:cs typeface="Times New Roman" panose="02020603050405020304" pitchFamily="18" charset="0"/>
            </a:endParaRPr>
          </a:p>
          <a:p>
            <a:pPr algn="just"/>
            <a:r>
              <a:rPr lang="en-GB" sz="2000" b="1" i="0">
                <a:effectLst/>
                <a:latin typeface="Times New Roman" panose="02020603050405020304" pitchFamily="18" charset="0"/>
                <a:cs typeface="Times New Roman" panose="02020603050405020304" pitchFamily="18" charset="0"/>
              </a:rPr>
              <a:t>User Interface: </a:t>
            </a:r>
            <a:r>
              <a:rPr lang="en-GB" sz="2000" i="0">
                <a:effectLst/>
                <a:latin typeface="Times New Roman" panose="02020603050405020304" pitchFamily="18" charset="0"/>
                <a:cs typeface="Times New Roman" panose="02020603050405020304" pitchFamily="18" charset="0"/>
              </a:rPr>
              <a:t>A user-friendly interface is crafted for farmers to input the levels of Nitrogen (N), Phosphorous (P), Potassium (K), soil pH value, humidity, temperature, and rainfall. These parameters are utilized by the models to generate personalized crop recommendations</a:t>
            </a:r>
            <a:endParaRPr lang="en-IN" sz="2000">
              <a:latin typeface="Times New Roman" panose="02020603050405020304" pitchFamily="18" charset="0"/>
              <a:cs typeface="Times New Roman" panose="02020603050405020304" pitchFamily="18" charset="0"/>
            </a:endParaRPr>
          </a:p>
          <a:p>
            <a:endParaRPr lang="en-IN" sz="2000"/>
          </a:p>
        </p:txBody>
      </p:sp>
    </p:spTree>
    <p:extLst>
      <p:ext uri="{BB962C8B-B14F-4D97-AF65-F5344CB8AC3E}">
        <p14:creationId xmlns:p14="http://schemas.microsoft.com/office/powerpoint/2010/main" val="3782828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032C7-47F1-EAE0-603A-12D4C922FF52}"/>
              </a:ext>
            </a:extLst>
          </p:cNvPr>
          <p:cNvSpPr>
            <a:spLocks noGrp="1"/>
          </p:cNvSpPr>
          <p:nvPr>
            <p:ph type="title"/>
          </p:nvPr>
        </p:nvSpPr>
        <p:spPr/>
        <p:txBody>
          <a:bodyPr>
            <a:normAutofit fontScale="90000"/>
          </a:bodyPr>
          <a:lstStyle/>
          <a:p>
            <a:r>
              <a:rPr lang="en-GB" sz="4800">
                <a:latin typeface="Times New Roman" panose="02020603050405020304" pitchFamily="18" charset="0"/>
                <a:cs typeface="Times New Roman" panose="02020603050405020304" pitchFamily="18" charset="0"/>
              </a:rPr>
              <a:t>Agricultural Crop Recommendation System         	using Machine Learning website</a:t>
            </a:r>
            <a:endParaRPr lang="en-IN"/>
          </a:p>
        </p:txBody>
      </p:sp>
      <p:pic>
        <p:nvPicPr>
          <p:cNvPr id="3" name="Picture 2">
            <a:extLst>
              <a:ext uri="{FF2B5EF4-FFF2-40B4-BE49-F238E27FC236}">
                <a16:creationId xmlns:a16="http://schemas.microsoft.com/office/drawing/2014/main" id="{8416BD34-2C49-F36E-39D7-9DA79B21844F}"/>
              </a:ext>
            </a:extLst>
          </p:cNvPr>
          <p:cNvPicPr>
            <a:picLocks noChangeAspect="1"/>
          </p:cNvPicPr>
          <p:nvPr/>
        </p:nvPicPr>
        <p:blipFill>
          <a:blip r:embed="rId2"/>
          <a:stretch>
            <a:fillRect/>
          </a:stretch>
        </p:blipFill>
        <p:spPr>
          <a:xfrm>
            <a:off x="2405785" y="2101070"/>
            <a:ext cx="7032703" cy="3991095"/>
          </a:xfrm>
          <a:prstGeom prst="rect">
            <a:avLst/>
          </a:prstGeom>
        </p:spPr>
      </p:pic>
    </p:spTree>
    <p:extLst>
      <p:ext uri="{BB962C8B-B14F-4D97-AF65-F5344CB8AC3E}">
        <p14:creationId xmlns:p14="http://schemas.microsoft.com/office/powerpoint/2010/main" val="4236140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1111-6E59-3796-F6C5-9AA4D831A334}"/>
              </a:ext>
            </a:extLst>
          </p:cNvPr>
          <p:cNvSpPr>
            <a:spLocks noGrp="1"/>
          </p:cNvSpPr>
          <p:nvPr>
            <p:ph type="title"/>
          </p:nvPr>
        </p:nvSpPr>
        <p:spPr>
          <a:xfrm>
            <a:off x="710302" y="518103"/>
            <a:ext cx="10058400" cy="1371600"/>
          </a:xfrm>
        </p:spPr>
        <p:txBody>
          <a:bodyPr/>
          <a:lstStyle/>
          <a:p>
            <a:r>
              <a:rPr lang="en-IN"/>
              <a:t>RESULT</a:t>
            </a:r>
          </a:p>
        </p:txBody>
      </p:sp>
      <p:cxnSp>
        <p:nvCxnSpPr>
          <p:cNvPr id="3" name="Straight Connector 2">
            <a:extLst>
              <a:ext uri="{FF2B5EF4-FFF2-40B4-BE49-F238E27FC236}">
                <a16:creationId xmlns:a16="http://schemas.microsoft.com/office/drawing/2014/main" id="{569CF6DD-D167-0F71-3887-021ACB702897}"/>
              </a:ext>
            </a:extLst>
          </p:cNvPr>
          <p:cNvCxnSpPr>
            <a:cxnSpLocks/>
          </p:cNvCxnSpPr>
          <p:nvPr/>
        </p:nvCxnSpPr>
        <p:spPr>
          <a:xfrm>
            <a:off x="710302" y="1628058"/>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graphicFrame>
        <p:nvGraphicFramePr>
          <p:cNvPr id="4" name="Table 3">
            <a:extLst>
              <a:ext uri="{FF2B5EF4-FFF2-40B4-BE49-F238E27FC236}">
                <a16:creationId xmlns:a16="http://schemas.microsoft.com/office/drawing/2014/main" id="{20687C2A-2D99-4E84-AF36-70CD1E8A815D}"/>
              </a:ext>
            </a:extLst>
          </p:cNvPr>
          <p:cNvGraphicFramePr>
            <a:graphicFrameLocks noGrp="1"/>
          </p:cNvGraphicFramePr>
          <p:nvPr>
            <p:extLst>
              <p:ext uri="{D42A27DB-BD31-4B8C-83A1-F6EECF244321}">
                <p14:modId xmlns:p14="http://schemas.microsoft.com/office/powerpoint/2010/main" val="2891621430"/>
              </p:ext>
            </p:extLst>
          </p:nvPr>
        </p:nvGraphicFramePr>
        <p:xfrm>
          <a:off x="1066799" y="1889703"/>
          <a:ext cx="8127999" cy="233277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17029347"/>
                    </a:ext>
                  </a:extLst>
                </a:gridCol>
                <a:gridCol w="2709333">
                  <a:extLst>
                    <a:ext uri="{9D8B030D-6E8A-4147-A177-3AD203B41FA5}">
                      <a16:colId xmlns:a16="http://schemas.microsoft.com/office/drawing/2014/main" val="3586737841"/>
                    </a:ext>
                  </a:extLst>
                </a:gridCol>
                <a:gridCol w="2709333">
                  <a:extLst>
                    <a:ext uri="{9D8B030D-6E8A-4147-A177-3AD203B41FA5}">
                      <a16:colId xmlns:a16="http://schemas.microsoft.com/office/drawing/2014/main" val="854123492"/>
                    </a:ext>
                  </a:extLst>
                </a:gridCol>
              </a:tblGrid>
              <a:tr h="466554">
                <a:tc>
                  <a:txBody>
                    <a:bodyPr/>
                    <a:lstStyle/>
                    <a:p>
                      <a:endParaRPr lang="en-IN"/>
                    </a:p>
                  </a:txBody>
                  <a:tcPr/>
                </a:tc>
                <a:tc>
                  <a:txBody>
                    <a:bodyPr/>
                    <a:lstStyle/>
                    <a:p>
                      <a:r>
                        <a:rPr lang="en-IN"/>
                        <a:t>Random Forest </a:t>
                      </a:r>
                    </a:p>
                  </a:txBody>
                  <a:tcPr/>
                </a:tc>
                <a:tc>
                  <a:txBody>
                    <a:bodyPr/>
                    <a:lstStyle/>
                    <a:p>
                      <a:r>
                        <a:rPr lang="en-IN"/>
                        <a:t>Naïve Bayes</a:t>
                      </a:r>
                    </a:p>
                  </a:txBody>
                  <a:tcPr/>
                </a:tc>
                <a:extLst>
                  <a:ext uri="{0D108BD9-81ED-4DB2-BD59-A6C34878D82A}">
                    <a16:rowId xmlns:a16="http://schemas.microsoft.com/office/drawing/2014/main" val="3748547094"/>
                  </a:ext>
                </a:extLst>
              </a:tr>
              <a:tr h="466554">
                <a:tc>
                  <a:txBody>
                    <a:bodyPr/>
                    <a:lstStyle/>
                    <a:p>
                      <a:r>
                        <a:rPr lang="en-IN"/>
                        <a:t>Accuracy</a:t>
                      </a:r>
                    </a:p>
                  </a:txBody>
                  <a:tcPr/>
                </a:tc>
                <a:tc>
                  <a:txBody>
                    <a:bodyPr/>
                    <a:lstStyle/>
                    <a:p>
                      <a:r>
                        <a:rPr lang="en-IN" sz="1800" b="0" i="0" kern="1200">
                          <a:solidFill>
                            <a:schemeClr val="dk1"/>
                          </a:solidFill>
                          <a:effectLst/>
                          <a:latin typeface="+mn-lt"/>
                          <a:ea typeface="+mn-ea"/>
                          <a:cs typeface="+mn-cs"/>
                        </a:rPr>
                        <a:t>0.995</a:t>
                      </a:r>
                      <a:endParaRPr lang="en-IN"/>
                    </a:p>
                  </a:txBody>
                  <a:tcPr/>
                </a:tc>
                <a:tc>
                  <a:txBody>
                    <a:bodyPr/>
                    <a:lstStyle/>
                    <a:p>
                      <a:r>
                        <a:rPr lang="en-IN" sz="1800" b="0" i="0" kern="1200">
                          <a:solidFill>
                            <a:schemeClr val="dk1"/>
                          </a:solidFill>
                          <a:effectLst/>
                          <a:latin typeface="+mn-lt"/>
                          <a:ea typeface="+mn-ea"/>
                          <a:cs typeface="+mn-cs"/>
                        </a:rPr>
                        <a:t>0.990</a:t>
                      </a:r>
                      <a:endParaRPr lang="en-IN"/>
                    </a:p>
                  </a:txBody>
                  <a:tcPr/>
                </a:tc>
                <a:extLst>
                  <a:ext uri="{0D108BD9-81ED-4DB2-BD59-A6C34878D82A}">
                    <a16:rowId xmlns:a16="http://schemas.microsoft.com/office/drawing/2014/main" val="3813713662"/>
                  </a:ext>
                </a:extLst>
              </a:tr>
              <a:tr h="466554">
                <a:tc>
                  <a:txBody>
                    <a:bodyPr/>
                    <a:lstStyle/>
                    <a:p>
                      <a:r>
                        <a:rPr lang="en-IN"/>
                        <a:t>Precision </a:t>
                      </a:r>
                    </a:p>
                  </a:txBody>
                  <a:tcPr/>
                </a:tc>
                <a:tc>
                  <a:txBody>
                    <a:bodyPr/>
                    <a:lstStyle/>
                    <a:p>
                      <a:r>
                        <a:rPr lang="en-IN" sz="1800" b="0" i="0" kern="1200">
                          <a:solidFill>
                            <a:schemeClr val="dk1"/>
                          </a:solidFill>
                          <a:effectLst/>
                          <a:latin typeface="+mn-lt"/>
                          <a:ea typeface="+mn-ea"/>
                          <a:cs typeface="+mn-cs"/>
                        </a:rPr>
                        <a:t>0.995</a:t>
                      </a:r>
                      <a:endParaRPr lang="en-IN"/>
                    </a:p>
                  </a:txBody>
                  <a:tcPr/>
                </a:tc>
                <a:tc>
                  <a:txBody>
                    <a:bodyPr/>
                    <a:lstStyle/>
                    <a:p>
                      <a:r>
                        <a:rPr lang="en-IN" sz="1800" b="0" i="0" kern="1200">
                          <a:solidFill>
                            <a:schemeClr val="dk1"/>
                          </a:solidFill>
                          <a:effectLst/>
                          <a:latin typeface="+mn-lt"/>
                          <a:ea typeface="+mn-ea"/>
                          <a:cs typeface="+mn-cs"/>
                        </a:rPr>
                        <a:t>0.992</a:t>
                      </a:r>
                      <a:endParaRPr lang="en-IN"/>
                    </a:p>
                  </a:txBody>
                  <a:tcPr/>
                </a:tc>
                <a:extLst>
                  <a:ext uri="{0D108BD9-81ED-4DB2-BD59-A6C34878D82A}">
                    <a16:rowId xmlns:a16="http://schemas.microsoft.com/office/drawing/2014/main" val="3083322393"/>
                  </a:ext>
                </a:extLst>
              </a:tr>
              <a:tr h="466554">
                <a:tc>
                  <a:txBody>
                    <a:bodyPr/>
                    <a:lstStyle/>
                    <a:p>
                      <a:r>
                        <a:rPr lang="en-IN"/>
                        <a:t>Recall </a:t>
                      </a:r>
                    </a:p>
                  </a:txBody>
                  <a:tcPr/>
                </a:tc>
                <a:tc>
                  <a:txBody>
                    <a:bodyPr/>
                    <a:lstStyle/>
                    <a:p>
                      <a:r>
                        <a:rPr lang="en-IN" sz="1800" b="0" i="0" kern="1200">
                          <a:solidFill>
                            <a:schemeClr val="dk1"/>
                          </a:solidFill>
                          <a:effectLst/>
                          <a:latin typeface="+mn-lt"/>
                          <a:ea typeface="+mn-ea"/>
                          <a:cs typeface="+mn-cs"/>
                        </a:rPr>
                        <a:t>0.995</a:t>
                      </a:r>
                      <a:endParaRPr lang="en-IN"/>
                    </a:p>
                  </a:txBody>
                  <a:tcPr/>
                </a:tc>
                <a:tc>
                  <a:txBody>
                    <a:bodyPr/>
                    <a:lstStyle/>
                    <a:p>
                      <a:r>
                        <a:rPr lang="en-IN" sz="1800" b="0" i="0" kern="1200">
                          <a:solidFill>
                            <a:schemeClr val="dk1"/>
                          </a:solidFill>
                          <a:effectLst/>
                          <a:latin typeface="+mn-lt"/>
                          <a:ea typeface="+mn-ea"/>
                          <a:cs typeface="+mn-cs"/>
                        </a:rPr>
                        <a:t>0.990</a:t>
                      </a:r>
                      <a:endParaRPr lang="en-IN"/>
                    </a:p>
                  </a:txBody>
                  <a:tcPr/>
                </a:tc>
                <a:extLst>
                  <a:ext uri="{0D108BD9-81ED-4DB2-BD59-A6C34878D82A}">
                    <a16:rowId xmlns:a16="http://schemas.microsoft.com/office/drawing/2014/main" val="3942260747"/>
                  </a:ext>
                </a:extLst>
              </a:tr>
              <a:tr h="466554">
                <a:tc>
                  <a:txBody>
                    <a:bodyPr/>
                    <a:lstStyle/>
                    <a:p>
                      <a:r>
                        <a:rPr lang="en-IN"/>
                        <a:t>F1-score </a:t>
                      </a:r>
                    </a:p>
                  </a:txBody>
                  <a:tcPr/>
                </a:tc>
                <a:tc>
                  <a:txBody>
                    <a:bodyPr/>
                    <a:lstStyle/>
                    <a:p>
                      <a:r>
                        <a:rPr lang="en-IN" sz="1800" b="0" i="0" kern="1200">
                          <a:solidFill>
                            <a:schemeClr val="dk1"/>
                          </a:solidFill>
                          <a:effectLst/>
                          <a:latin typeface="+mn-lt"/>
                          <a:ea typeface="+mn-ea"/>
                          <a:cs typeface="+mn-cs"/>
                        </a:rPr>
                        <a:t>0.995</a:t>
                      </a:r>
                      <a:endParaRPr lang="en-IN"/>
                    </a:p>
                  </a:txBody>
                  <a:tcPr/>
                </a:tc>
                <a:tc>
                  <a:txBody>
                    <a:bodyPr/>
                    <a:lstStyle/>
                    <a:p>
                      <a:r>
                        <a:rPr lang="en-IN" sz="1800" b="0" i="0" kern="1200">
                          <a:solidFill>
                            <a:schemeClr val="dk1"/>
                          </a:solidFill>
                          <a:effectLst/>
                          <a:latin typeface="+mn-lt"/>
                          <a:ea typeface="+mn-ea"/>
                          <a:cs typeface="+mn-cs"/>
                        </a:rPr>
                        <a:t>0.990</a:t>
                      </a:r>
                      <a:endParaRPr lang="en-IN"/>
                    </a:p>
                  </a:txBody>
                  <a:tcPr/>
                </a:tc>
                <a:extLst>
                  <a:ext uri="{0D108BD9-81ED-4DB2-BD59-A6C34878D82A}">
                    <a16:rowId xmlns:a16="http://schemas.microsoft.com/office/drawing/2014/main" val="2291723274"/>
                  </a:ext>
                </a:extLst>
              </a:tr>
            </a:tbl>
          </a:graphicData>
        </a:graphic>
      </p:graphicFrame>
      <p:sp>
        <p:nvSpPr>
          <p:cNvPr id="6" name="TextBox 5">
            <a:extLst>
              <a:ext uri="{FF2B5EF4-FFF2-40B4-BE49-F238E27FC236}">
                <a16:creationId xmlns:a16="http://schemas.microsoft.com/office/drawing/2014/main" id="{AE2642C1-1FB2-A46B-7796-19BC6ADEA360}"/>
              </a:ext>
            </a:extLst>
          </p:cNvPr>
          <p:cNvSpPr txBox="1"/>
          <p:nvPr/>
        </p:nvSpPr>
        <p:spPr>
          <a:xfrm>
            <a:off x="1066799" y="4434348"/>
            <a:ext cx="9070259" cy="1292662"/>
          </a:xfrm>
          <a:prstGeom prst="rect">
            <a:avLst/>
          </a:prstGeom>
          <a:noFill/>
        </p:spPr>
        <p:txBody>
          <a:bodyPr wrap="square" rtlCol="0">
            <a:spAutoFit/>
          </a:bodyPr>
          <a:lstStyle/>
          <a:p>
            <a:pPr algn="just"/>
            <a:r>
              <a:rPr lang="en-GB" sz="2000" b="1">
                <a:latin typeface="Times New Roman" panose="02020603050405020304" pitchFamily="18" charset="0"/>
                <a:cs typeface="Times New Roman" panose="02020603050405020304" pitchFamily="18" charset="0"/>
              </a:rPr>
              <a:t>The accuracy of the random forest algorithm is highest with 99.00 %. </a:t>
            </a:r>
            <a:r>
              <a:rPr lang="en-GB" sz="2000">
                <a:latin typeface="Times New Roman" panose="02020603050405020304" pitchFamily="18" charset="0"/>
                <a:cs typeface="Times New Roman" panose="02020603050405020304" pitchFamily="18" charset="0"/>
              </a:rPr>
              <a:t>Thus at last we take this algorithm to use in our model building and final implementation of our project as a website.</a:t>
            </a:r>
            <a:endParaRPr lang="en-IN" sz="20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686758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A58D-2FA9-89AE-1641-311DE0DC5DC0}"/>
              </a:ext>
            </a:extLst>
          </p:cNvPr>
          <p:cNvSpPr>
            <a:spLocks noGrp="1"/>
          </p:cNvSpPr>
          <p:nvPr>
            <p:ph type="title"/>
          </p:nvPr>
        </p:nvSpPr>
        <p:spPr>
          <a:xfrm>
            <a:off x="611980" y="544271"/>
            <a:ext cx="10058400" cy="1371600"/>
          </a:xfrm>
        </p:spPr>
        <p:txBody>
          <a:bodyPr/>
          <a:lstStyle/>
          <a:p>
            <a:r>
              <a:rPr lang="en-IN"/>
              <a:t>RESULT</a:t>
            </a:r>
          </a:p>
        </p:txBody>
      </p:sp>
      <p:cxnSp>
        <p:nvCxnSpPr>
          <p:cNvPr id="3" name="Straight Connector 2">
            <a:extLst>
              <a:ext uri="{FF2B5EF4-FFF2-40B4-BE49-F238E27FC236}">
                <a16:creationId xmlns:a16="http://schemas.microsoft.com/office/drawing/2014/main" id="{96FD1C4E-6B7F-C30D-5645-28855AB931CD}"/>
              </a:ext>
            </a:extLst>
          </p:cNvPr>
          <p:cNvCxnSpPr>
            <a:cxnSpLocks/>
          </p:cNvCxnSpPr>
          <p:nvPr/>
        </p:nvCxnSpPr>
        <p:spPr>
          <a:xfrm>
            <a:off x="710302" y="1628058"/>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7EAEB3E0-775C-C318-57F7-EBF8F23960F0}"/>
              </a:ext>
            </a:extLst>
          </p:cNvPr>
          <p:cNvSpPr txBox="1"/>
          <p:nvPr/>
        </p:nvSpPr>
        <p:spPr>
          <a:xfrm>
            <a:off x="710302" y="1822383"/>
            <a:ext cx="8256717" cy="373626"/>
          </a:xfrm>
          <a:prstGeom prst="rect">
            <a:avLst/>
          </a:prstGeom>
          <a:noFill/>
        </p:spPr>
        <p:txBody>
          <a:bodyPr wrap="square" rtlCol="0">
            <a:spAutoFit/>
          </a:bodyPr>
          <a:lstStyle/>
          <a:p>
            <a:pPr marR="0" algn="l" rtl="0">
              <a:spcBef>
                <a:spcPts val="0"/>
              </a:spcBef>
              <a:spcAft>
                <a:spcPts val="0"/>
              </a:spcAft>
            </a:pPr>
            <a:r>
              <a:rPr lang="en-GB" sz="1800" b="1" i="0">
                <a:effectLst/>
                <a:latin typeface="Times New Roman" panose="02020603050405020304" pitchFamily="18" charset="0"/>
                <a:ea typeface="Arial" panose="020B0604020202020204" pitchFamily="34" charset="0"/>
                <a:cs typeface="Times New Roman" panose="02020603050405020304" pitchFamily="18" charset="0"/>
              </a:rPr>
              <a:t>Recommendation result of our website</a:t>
            </a:r>
            <a:endParaRPr lang="en-IN">
              <a:effectLst/>
            </a:endParaRPr>
          </a:p>
        </p:txBody>
      </p:sp>
      <p:pic>
        <p:nvPicPr>
          <p:cNvPr id="8" name="Picture 7">
            <a:extLst>
              <a:ext uri="{FF2B5EF4-FFF2-40B4-BE49-F238E27FC236}">
                <a16:creationId xmlns:a16="http://schemas.microsoft.com/office/drawing/2014/main" id="{3A69810A-24B1-CD7E-B41B-8590918AB3E8}"/>
              </a:ext>
            </a:extLst>
          </p:cNvPr>
          <p:cNvPicPr>
            <a:picLocks noChangeAspect="1"/>
          </p:cNvPicPr>
          <p:nvPr/>
        </p:nvPicPr>
        <p:blipFill>
          <a:blip r:embed="rId2"/>
          <a:stretch>
            <a:fillRect/>
          </a:stretch>
        </p:blipFill>
        <p:spPr>
          <a:xfrm>
            <a:off x="2120002" y="2586192"/>
            <a:ext cx="7239000" cy="3219450"/>
          </a:xfrm>
          <a:prstGeom prst="rect">
            <a:avLst/>
          </a:prstGeom>
        </p:spPr>
      </p:pic>
    </p:spTree>
    <p:extLst>
      <p:ext uri="{BB962C8B-B14F-4D97-AF65-F5344CB8AC3E}">
        <p14:creationId xmlns:p14="http://schemas.microsoft.com/office/powerpoint/2010/main" val="3959337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2D14C-4EC8-3C07-C147-B495E31B5999}"/>
              </a:ext>
            </a:extLst>
          </p:cNvPr>
          <p:cNvSpPr>
            <a:spLocks noGrp="1"/>
          </p:cNvSpPr>
          <p:nvPr>
            <p:ph type="title"/>
          </p:nvPr>
        </p:nvSpPr>
        <p:spPr>
          <a:xfrm>
            <a:off x="545690" y="615301"/>
            <a:ext cx="10058400" cy="1371600"/>
          </a:xfrm>
        </p:spPr>
        <p:txBody>
          <a:bodyPr/>
          <a:lstStyle/>
          <a:p>
            <a:r>
              <a:rPr lang="en-IN"/>
              <a:t>CONCLUSION</a:t>
            </a:r>
          </a:p>
        </p:txBody>
      </p:sp>
      <p:cxnSp>
        <p:nvCxnSpPr>
          <p:cNvPr id="3" name="Straight Connector 2">
            <a:extLst>
              <a:ext uri="{FF2B5EF4-FFF2-40B4-BE49-F238E27FC236}">
                <a16:creationId xmlns:a16="http://schemas.microsoft.com/office/drawing/2014/main" id="{6FDE22DD-9D77-589F-EFDE-61BA22DAEDE2}"/>
              </a:ext>
            </a:extLst>
          </p:cNvPr>
          <p:cNvCxnSpPr>
            <a:cxnSpLocks/>
          </p:cNvCxnSpPr>
          <p:nvPr/>
        </p:nvCxnSpPr>
        <p:spPr>
          <a:xfrm>
            <a:off x="700469" y="1677219"/>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0178D6A4-B0D9-085B-74B8-614EADE292AE}"/>
              </a:ext>
            </a:extLst>
          </p:cNvPr>
          <p:cNvSpPr txBox="1"/>
          <p:nvPr/>
        </p:nvSpPr>
        <p:spPr>
          <a:xfrm>
            <a:off x="732502" y="2296582"/>
            <a:ext cx="6110748" cy="3139321"/>
          </a:xfrm>
          <a:prstGeom prst="rect">
            <a:avLst/>
          </a:prstGeom>
          <a:noFill/>
        </p:spPr>
        <p:txBody>
          <a:bodyPr wrap="square" rtlCol="0">
            <a:spAutoFit/>
          </a:bodyPr>
          <a:lstStyle/>
          <a:p>
            <a:pPr algn="just"/>
            <a:r>
              <a:rPr lang="en-GB" sz="2000" b="0" i="0">
                <a:effectLst/>
                <a:latin typeface="Times New Roman" panose="02020603050405020304" pitchFamily="18" charset="0"/>
                <a:ea typeface="Arial" panose="020B0604020202020204" pitchFamily="34" charset="0"/>
                <a:cs typeface="Times New Roman" panose="02020603050405020304" pitchFamily="18" charset="0"/>
              </a:rPr>
              <a:t>In conclusion, This system would help the farmers in making an informed decision about which crop to grow depending on some parameters like Nitrogen, Phosphorous, Pottasium, PH Value, Humidity, Temperature, and Rainfall. By using this we can increase productivity of the country and produce profit out of such a technique. In this manner the farmer’s can plant the right crop increasing his yield and also increasing the overall profitability of the country. </a:t>
            </a:r>
            <a:endParaRPr lang="en-IN" sz="2000">
              <a:effectLst/>
            </a:endParaRPr>
          </a:p>
          <a:p>
            <a:pPr algn="just"/>
            <a:endParaRPr lang="en-IN"/>
          </a:p>
        </p:txBody>
      </p:sp>
      <p:pic>
        <p:nvPicPr>
          <p:cNvPr id="6" name="Picture 5" descr="A green sprout growing from dirt&#10;&#10;Description automatically generated">
            <a:extLst>
              <a:ext uri="{FF2B5EF4-FFF2-40B4-BE49-F238E27FC236}">
                <a16:creationId xmlns:a16="http://schemas.microsoft.com/office/drawing/2014/main" id="{26367556-1334-82E5-2A07-62BD9CF85740}"/>
              </a:ext>
            </a:extLst>
          </p:cNvPr>
          <p:cNvPicPr>
            <a:picLocks noChangeAspect="1"/>
          </p:cNvPicPr>
          <p:nvPr/>
        </p:nvPicPr>
        <p:blipFill>
          <a:blip r:embed="rId2"/>
          <a:stretch>
            <a:fillRect/>
          </a:stretch>
        </p:blipFill>
        <p:spPr>
          <a:xfrm>
            <a:off x="7450793" y="2296582"/>
            <a:ext cx="4008705" cy="25054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52828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1927-451A-68DD-F6C7-75DCEF1DAB24}"/>
              </a:ext>
            </a:extLst>
          </p:cNvPr>
          <p:cNvSpPr>
            <a:spLocks noGrp="1"/>
          </p:cNvSpPr>
          <p:nvPr>
            <p:ph type="title"/>
          </p:nvPr>
        </p:nvSpPr>
        <p:spPr>
          <a:xfrm>
            <a:off x="678426" y="555523"/>
            <a:ext cx="10058400" cy="1371600"/>
          </a:xfrm>
        </p:spPr>
        <p:txBody>
          <a:bodyPr/>
          <a:lstStyle/>
          <a:p>
            <a:r>
              <a:rPr lang="en-IN"/>
              <a:t>REFERENCES</a:t>
            </a:r>
          </a:p>
        </p:txBody>
      </p:sp>
      <p:cxnSp>
        <p:nvCxnSpPr>
          <p:cNvPr id="3" name="Straight Connector 2">
            <a:extLst>
              <a:ext uri="{FF2B5EF4-FFF2-40B4-BE49-F238E27FC236}">
                <a16:creationId xmlns:a16="http://schemas.microsoft.com/office/drawing/2014/main" id="{3236CFE8-4129-FAA7-168F-53CD173CE6C1}"/>
              </a:ext>
            </a:extLst>
          </p:cNvPr>
          <p:cNvCxnSpPr>
            <a:cxnSpLocks/>
          </p:cNvCxnSpPr>
          <p:nvPr/>
        </p:nvCxnSpPr>
        <p:spPr>
          <a:xfrm>
            <a:off x="700469" y="1677219"/>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E10B53D6-839F-847B-AA4A-46FEA3A19C9A}"/>
              </a:ext>
            </a:extLst>
          </p:cNvPr>
          <p:cNvSpPr txBox="1"/>
          <p:nvPr/>
        </p:nvSpPr>
        <p:spPr>
          <a:xfrm>
            <a:off x="678426" y="1927123"/>
            <a:ext cx="9222658" cy="4062651"/>
          </a:xfrm>
          <a:prstGeom prst="rect">
            <a:avLst/>
          </a:prstGeom>
          <a:noFill/>
        </p:spPr>
        <p:txBody>
          <a:bodyPr wrap="square" rtlCol="0">
            <a:spAutoFit/>
          </a:bodyPr>
          <a:lstStyle/>
          <a:p>
            <a:pPr marL="342900" indent="-342900" algn="just">
              <a:buFont typeface="+mj-lt"/>
              <a:buAutoNum type="arabicPeriod"/>
            </a:pPr>
            <a:r>
              <a:rPr lang="en-GB" sz="2000">
                <a:latin typeface="Times New Roman" panose="02020603050405020304" pitchFamily="18" charset="0"/>
                <a:cs typeface="Times New Roman" panose="02020603050405020304" pitchFamily="18" charset="0"/>
              </a:rPr>
              <a:t>Gosai, D., Raval, C., Nayak, R., Jayswal, H., &amp; Patel, A. (2021). Crop recommendation system using machine learning. International Journal of Scientific Research in Computer Science, Engineering and Information Technology, 7(3), 558-569.</a:t>
            </a:r>
          </a:p>
          <a:p>
            <a:pPr marL="342900" indent="-342900" algn="just">
              <a:buFont typeface="+mj-lt"/>
              <a:buAutoNum type="arabicPeriod"/>
            </a:pPr>
            <a:r>
              <a:rPr lang="en-GB" sz="2000">
                <a:latin typeface="Times New Roman" panose="02020603050405020304" pitchFamily="18" charset="0"/>
                <a:cs typeface="Times New Roman" panose="02020603050405020304" pitchFamily="18" charset="0"/>
              </a:rPr>
              <a:t>Lokhande, A., &amp; Dixit, M. (2022). Crop Recommendation System Using Machine Learning. International Research Journal of Engineering and Technology (IRJET), 9(5), 2395-0056.</a:t>
            </a:r>
          </a:p>
          <a:p>
            <a:pPr marL="342900" indent="-342900" algn="just">
              <a:buFont typeface="+mj-lt"/>
              <a:buAutoNum type="arabicPeriod"/>
            </a:pPr>
            <a:r>
              <a:rPr lang="en-IN" sz="2000" b="0" i="0">
                <a:effectLst/>
                <a:latin typeface="Times New Roman" panose="02020603050405020304" pitchFamily="18" charset="0"/>
                <a:cs typeface="Times New Roman" panose="02020603050405020304" pitchFamily="18" charset="0"/>
              </a:rPr>
              <a:t>Priyadharshini, A., Chakraborty, S., Kumar, A., &amp; Pooniwala, O. R. (2021, April). Intelligent crop recommendation system using machine learning. In </a:t>
            </a:r>
            <a:r>
              <a:rPr lang="en-IN" sz="2000" b="0" i="1">
                <a:effectLst/>
                <a:latin typeface="Times New Roman" panose="02020603050405020304" pitchFamily="18" charset="0"/>
                <a:cs typeface="Times New Roman" panose="02020603050405020304" pitchFamily="18" charset="0"/>
              </a:rPr>
              <a:t>2021 5th international conference on computing methodologies and communication (ICCMC)</a:t>
            </a:r>
            <a:r>
              <a:rPr lang="en-IN" sz="2000" b="0" i="0">
                <a:effectLst/>
                <a:latin typeface="Times New Roman" panose="02020603050405020304" pitchFamily="18" charset="0"/>
                <a:cs typeface="Times New Roman" panose="02020603050405020304" pitchFamily="18" charset="0"/>
              </a:rPr>
              <a:t> (pp. 843-848). IEEE.</a:t>
            </a:r>
          </a:p>
          <a:p>
            <a:pPr marL="342900" indent="-342900" algn="just">
              <a:buFont typeface="+mj-lt"/>
              <a:buAutoNum type="arabicPeriod"/>
            </a:pPr>
            <a:r>
              <a:rPr lang="fr-FR" sz="200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https://www.kaggle.com/datasets/atharvaingle/crop</a:t>
            </a:r>
            <a:r>
              <a:rPr lang="fr-FR" sz="2000">
                <a:latin typeface="Times New Roman" panose="02020603050405020304" pitchFamily="18" charset="0"/>
                <a:cs typeface="Times New Roman" panose="02020603050405020304" pitchFamily="18" charset="0"/>
              </a:rPr>
              <a:t> recommendation-dataset</a:t>
            </a:r>
            <a:endParaRPr lang="en-IN" sz="20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2477669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85" name="Rectangle 84">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2" name="Rectangle 111">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3" name="Rectangle 112">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14" name="Rectangle 113">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15" name="Group 114">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94" name="Straight Connector 93">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7" name="Rectangle 116">
            <a:extLst>
              <a:ext uri="{FF2B5EF4-FFF2-40B4-BE49-F238E27FC236}">
                <a16:creationId xmlns:a16="http://schemas.microsoft.com/office/drawing/2014/main" id="{180C23B1-7427-4DF4-BFF1-60CD7E93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8" name="Rectangle 117">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19" name="Rectangle 118">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solidFill>
            <a:schemeClr val="bg1"/>
          </a:solidFill>
          <a:ln w="6350" cap="sq" cmpd="sng" algn="ctr">
            <a:solidFill>
              <a:schemeClr val="tx1">
                <a:lumMod val="75000"/>
                <a:lumOff val="25000"/>
              </a:schemeClr>
            </a:solidFill>
            <a:prstDash val="solid"/>
            <a:miter lim="800000"/>
          </a:ln>
          <a:effectLst/>
        </p:spPr>
        <p:txBody>
          <a:bodyPr/>
          <a:lstStyle/>
          <a:p>
            <a:endParaRPr lang="en-IN"/>
          </a:p>
        </p:txBody>
      </p:sp>
      <p:sp>
        <p:nvSpPr>
          <p:cNvPr id="3" name="TextBox 2">
            <a:extLst>
              <a:ext uri="{FF2B5EF4-FFF2-40B4-BE49-F238E27FC236}">
                <a16:creationId xmlns:a16="http://schemas.microsoft.com/office/drawing/2014/main" id="{E767B614-4197-B013-0741-B0E5B83CFF9D}"/>
              </a:ext>
            </a:extLst>
          </p:cNvPr>
          <p:cNvSpPr txBox="1"/>
          <p:nvPr/>
        </p:nvSpPr>
        <p:spPr>
          <a:xfrm>
            <a:off x="1263520" y="1272800"/>
            <a:ext cx="6544620" cy="4312402"/>
          </a:xfrm>
          <a:prstGeom prst="rect">
            <a:avLst/>
          </a:prstGeom>
        </p:spPr>
        <p:txBody>
          <a:bodyPr vert="horz" lIns="91440" tIns="45720" rIns="91440" bIns="45720" rtlCol="0" anchor="ctr">
            <a:normAutofit/>
          </a:bodyPr>
          <a:lstStyle/>
          <a:p>
            <a:pPr algn="r" defTabSz="914400">
              <a:lnSpc>
                <a:spcPct val="83000"/>
              </a:lnSpc>
              <a:spcBef>
                <a:spcPct val="0"/>
              </a:spcBef>
              <a:spcAft>
                <a:spcPts val="600"/>
              </a:spcAft>
            </a:pPr>
            <a:r>
              <a:rPr lang="en-US" sz="6800" cap="all" spc="-100">
                <a:latin typeface="+mj-lt"/>
              </a:rPr>
              <a:t>THANK YOU…</a:t>
            </a:r>
          </a:p>
        </p:txBody>
      </p:sp>
      <p:cxnSp>
        <p:nvCxnSpPr>
          <p:cNvPr id="120" name="Straight Connector 119">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44231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Shape 471"/>
        <p:cNvGrpSpPr/>
        <p:nvPr/>
      </p:nvGrpSpPr>
      <p:grpSpPr>
        <a:xfrm>
          <a:off x="0" y="0"/>
          <a:ext cx="0" cy="0"/>
          <a:chOff x="0" y="0"/>
          <a:chExt cx="0" cy="0"/>
        </a:xfrm>
      </p:grpSpPr>
      <p:sp>
        <p:nvSpPr>
          <p:cNvPr id="472" name="Google Shape;472;p70"/>
          <p:cNvSpPr txBox="1">
            <a:spLocks noGrp="1"/>
          </p:cNvSpPr>
          <p:nvPr>
            <p:ph type="title"/>
          </p:nvPr>
        </p:nvSpPr>
        <p:spPr>
          <a:xfrm>
            <a:off x="965300" y="482600"/>
            <a:ext cx="10261600" cy="779200"/>
          </a:xfrm>
          <a:prstGeom prst="rect">
            <a:avLst/>
          </a:prstGeom>
        </p:spPr>
        <p:txBody>
          <a:bodyPr spcFirstLastPara="1" vert="horz" wrap="square" lIns="121900" tIns="121900" rIns="121900" bIns="121900" rtlCol="0" anchor="t" anchorCtr="0">
            <a:noAutofit/>
          </a:bodyPr>
          <a:lstStyle/>
          <a:p>
            <a:r>
              <a:rPr lang="en"/>
              <a:t>Table of contents</a:t>
            </a:r>
            <a:endParaRPr/>
          </a:p>
        </p:txBody>
      </p:sp>
      <p:sp>
        <p:nvSpPr>
          <p:cNvPr id="473" name="Google Shape;473;p70"/>
          <p:cNvSpPr txBox="1">
            <a:spLocks noGrp="1"/>
          </p:cNvSpPr>
          <p:nvPr>
            <p:ph type="title" idx="2"/>
          </p:nvPr>
        </p:nvSpPr>
        <p:spPr>
          <a:xfrm>
            <a:off x="1041551" y="1590151"/>
            <a:ext cx="1146000" cy="670400"/>
          </a:xfrm>
          <a:prstGeom prst="rect">
            <a:avLst/>
          </a:prstGeom>
        </p:spPr>
        <p:txBody>
          <a:bodyPr spcFirstLastPara="1" vert="horz" wrap="square" lIns="121900" tIns="121900" rIns="121900" bIns="121900" rtlCol="0" anchor="ctr" anchorCtr="0">
            <a:noAutofit/>
          </a:bodyPr>
          <a:lstStyle/>
          <a:p>
            <a:r>
              <a:rPr lang="en"/>
              <a:t>01</a:t>
            </a:r>
            <a:endParaRPr/>
          </a:p>
        </p:txBody>
      </p:sp>
      <p:sp>
        <p:nvSpPr>
          <p:cNvPr id="474" name="Google Shape;474;p70"/>
          <p:cNvSpPr txBox="1">
            <a:spLocks noGrp="1"/>
          </p:cNvSpPr>
          <p:nvPr>
            <p:ph type="title" idx="3"/>
          </p:nvPr>
        </p:nvSpPr>
        <p:spPr>
          <a:xfrm>
            <a:off x="1041551" y="2260551"/>
            <a:ext cx="3270000" cy="536400"/>
          </a:xfrm>
          <a:prstGeom prst="rect">
            <a:avLst/>
          </a:prstGeom>
        </p:spPr>
        <p:txBody>
          <a:bodyPr spcFirstLastPara="1" vert="horz" wrap="square" lIns="121900" tIns="121900" rIns="121900" bIns="121900" rtlCol="0" anchor="ctr" anchorCtr="0">
            <a:noAutofit/>
          </a:bodyPr>
          <a:lstStyle/>
          <a:p>
            <a:pPr lvl="0">
              <a:buClr>
                <a:schemeClr val="dk1"/>
              </a:buClr>
              <a:buSzPts val="1100"/>
            </a:pPr>
            <a:r>
              <a:rPr lang="en-IN"/>
              <a:t>Introduction</a:t>
            </a:r>
            <a:endParaRPr/>
          </a:p>
        </p:txBody>
      </p:sp>
      <p:sp>
        <p:nvSpPr>
          <p:cNvPr id="476" name="Google Shape;476;p70"/>
          <p:cNvSpPr txBox="1">
            <a:spLocks noGrp="1"/>
          </p:cNvSpPr>
          <p:nvPr>
            <p:ph type="title" idx="5"/>
          </p:nvPr>
        </p:nvSpPr>
        <p:spPr>
          <a:xfrm>
            <a:off x="4461000" y="1590151"/>
            <a:ext cx="1146000" cy="670400"/>
          </a:xfrm>
          <a:prstGeom prst="rect">
            <a:avLst/>
          </a:prstGeom>
        </p:spPr>
        <p:txBody>
          <a:bodyPr spcFirstLastPara="1" vert="horz" wrap="square" lIns="121900" tIns="121900" rIns="121900" bIns="121900" rtlCol="0" anchor="ctr" anchorCtr="0">
            <a:noAutofit/>
          </a:bodyPr>
          <a:lstStyle/>
          <a:p>
            <a:r>
              <a:rPr lang="en"/>
              <a:t>02</a:t>
            </a:r>
            <a:endParaRPr/>
          </a:p>
        </p:txBody>
      </p:sp>
      <p:sp>
        <p:nvSpPr>
          <p:cNvPr id="477" name="Google Shape;477;p70"/>
          <p:cNvSpPr txBox="1">
            <a:spLocks noGrp="1"/>
          </p:cNvSpPr>
          <p:nvPr>
            <p:ph type="title" idx="6"/>
          </p:nvPr>
        </p:nvSpPr>
        <p:spPr>
          <a:xfrm>
            <a:off x="4461000" y="2260551"/>
            <a:ext cx="3270000" cy="536400"/>
          </a:xfrm>
          <a:prstGeom prst="rect">
            <a:avLst/>
          </a:prstGeom>
        </p:spPr>
        <p:txBody>
          <a:bodyPr spcFirstLastPara="1" vert="horz" wrap="square" lIns="121900" tIns="121900" rIns="121900" bIns="121900" rtlCol="0" anchor="ctr" anchorCtr="0">
            <a:noAutofit/>
          </a:bodyPr>
          <a:lstStyle/>
          <a:p>
            <a:pPr lvl="0">
              <a:buClr>
                <a:schemeClr val="dk1"/>
              </a:buClr>
              <a:buSzPts val="1100"/>
            </a:pPr>
            <a:r>
              <a:rPr lang="en-GB"/>
              <a:t>Literature Review</a:t>
            </a:r>
            <a:endParaRPr/>
          </a:p>
        </p:txBody>
      </p:sp>
      <p:sp>
        <p:nvSpPr>
          <p:cNvPr id="479" name="Google Shape;479;p70"/>
          <p:cNvSpPr txBox="1">
            <a:spLocks noGrp="1"/>
          </p:cNvSpPr>
          <p:nvPr>
            <p:ph type="title" idx="8"/>
          </p:nvPr>
        </p:nvSpPr>
        <p:spPr>
          <a:xfrm>
            <a:off x="7880451" y="1590167"/>
            <a:ext cx="1146000" cy="670400"/>
          </a:xfrm>
          <a:prstGeom prst="rect">
            <a:avLst/>
          </a:prstGeom>
        </p:spPr>
        <p:txBody>
          <a:bodyPr spcFirstLastPara="1" vert="horz" wrap="square" lIns="121900" tIns="121900" rIns="121900" bIns="121900" rtlCol="0" anchor="ctr" anchorCtr="0">
            <a:noAutofit/>
          </a:bodyPr>
          <a:lstStyle/>
          <a:p>
            <a:r>
              <a:rPr lang="en"/>
              <a:t>03</a:t>
            </a:r>
            <a:endParaRPr/>
          </a:p>
        </p:txBody>
      </p:sp>
      <p:sp>
        <p:nvSpPr>
          <p:cNvPr id="480" name="Google Shape;480;p70"/>
          <p:cNvSpPr txBox="1">
            <a:spLocks noGrp="1"/>
          </p:cNvSpPr>
          <p:nvPr>
            <p:ph type="title" idx="9"/>
          </p:nvPr>
        </p:nvSpPr>
        <p:spPr>
          <a:xfrm>
            <a:off x="7880451" y="2260567"/>
            <a:ext cx="3270000" cy="536400"/>
          </a:xfrm>
          <a:prstGeom prst="rect">
            <a:avLst/>
          </a:prstGeom>
        </p:spPr>
        <p:txBody>
          <a:bodyPr spcFirstLastPara="1" vert="horz" wrap="square" lIns="121900" tIns="121900" rIns="121900" bIns="121900" rtlCol="0" anchor="ctr" anchorCtr="0">
            <a:noAutofit/>
          </a:bodyPr>
          <a:lstStyle/>
          <a:p>
            <a:pPr lvl="0">
              <a:buClr>
                <a:schemeClr val="dk1"/>
              </a:buClr>
              <a:buSzPts val="1100"/>
            </a:pPr>
            <a:r>
              <a:rPr lang="en"/>
              <a:t>Methodology</a:t>
            </a:r>
            <a:endParaRPr/>
          </a:p>
        </p:txBody>
      </p:sp>
      <p:sp>
        <p:nvSpPr>
          <p:cNvPr id="482" name="Google Shape;482;p70"/>
          <p:cNvSpPr txBox="1">
            <a:spLocks noGrp="1"/>
          </p:cNvSpPr>
          <p:nvPr>
            <p:ph type="title" idx="14"/>
          </p:nvPr>
        </p:nvSpPr>
        <p:spPr>
          <a:xfrm>
            <a:off x="1041551" y="3785600"/>
            <a:ext cx="1146000" cy="670400"/>
          </a:xfrm>
          <a:prstGeom prst="rect">
            <a:avLst/>
          </a:prstGeom>
        </p:spPr>
        <p:txBody>
          <a:bodyPr spcFirstLastPara="1" vert="horz" wrap="square" lIns="121900" tIns="121900" rIns="121900" bIns="121900" rtlCol="0" anchor="ctr" anchorCtr="0">
            <a:noAutofit/>
          </a:bodyPr>
          <a:lstStyle/>
          <a:p>
            <a:r>
              <a:rPr lang="en"/>
              <a:t>04</a:t>
            </a:r>
            <a:endParaRPr/>
          </a:p>
        </p:txBody>
      </p:sp>
      <p:sp>
        <p:nvSpPr>
          <p:cNvPr id="483" name="Google Shape;483;p70"/>
          <p:cNvSpPr txBox="1">
            <a:spLocks noGrp="1"/>
          </p:cNvSpPr>
          <p:nvPr>
            <p:ph type="title" idx="15"/>
          </p:nvPr>
        </p:nvSpPr>
        <p:spPr>
          <a:xfrm>
            <a:off x="1041551" y="4456000"/>
            <a:ext cx="3270000" cy="536400"/>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n">
                <a:uFill>
                  <a:noFill/>
                </a:uFill>
              </a:rPr>
              <a:t>Result</a:t>
            </a:r>
            <a:endParaRPr/>
          </a:p>
        </p:txBody>
      </p:sp>
      <p:sp>
        <p:nvSpPr>
          <p:cNvPr id="485" name="Google Shape;485;p70"/>
          <p:cNvSpPr txBox="1">
            <a:spLocks noGrp="1"/>
          </p:cNvSpPr>
          <p:nvPr>
            <p:ph type="title" idx="17"/>
          </p:nvPr>
        </p:nvSpPr>
        <p:spPr>
          <a:xfrm>
            <a:off x="4461000" y="3785600"/>
            <a:ext cx="1146000" cy="670400"/>
          </a:xfrm>
          <a:prstGeom prst="rect">
            <a:avLst/>
          </a:prstGeom>
        </p:spPr>
        <p:txBody>
          <a:bodyPr spcFirstLastPara="1" vert="horz" wrap="square" lIns="121900" tIns="121900" rIns="121900" bIns="121900" rtlCol="0" anchor="ctr" anchorCtr="0">
            <a:noAutofit/>
          </a:bodyPr>
          <a:lstStyle/>
          <a:p>
            <a:r>
              <a:rPr lang="en"/>
              <a:t>05</a:t>
            </a:r>
            <a:endParaRPr/>
          </a:p>
        </p:txBody>
      </p:sp>
      <p:sp>
        <p:nvSpPr>
          <p:cNvPr id="486" name="Google Shape;486;p70"/>
          <p:cNvSpPr txBox="1">
            <a:spLocks noGrp="1"/>
          </p:cNvSpPr>
          <p:nvPr>
            <p:ph type="title" idx="18"/>
          </p:nvPr>
        </p:nvSpPr>
        <p:spPr>
          <a:xfrm>
            <a:off x="4461000" y="4456000"/>
            <a:ext cx="3270000" cy="536400"/>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n">
                <a:uFill>
                  <a:noFill/>
                </a:uFill>
              </a:rPr>
              <a:t>Conclusion</a:t>
            </a:r>
            <a:endParaRPr/>
          </a:p>
        </p:txBody>
      </p:sp>
      <p:sp>
        <p:nvSpPr>
          <p:cNvPr id="488" name="Google Shape;488;p70"/>
          <p:cNvSpPr txBox="1">
            <a:spLocks noGrp="1"/>
          </p:cNvSpPr>
          <p:nvPr>
            <p:ph type="title" idx="20"/>
          </p:nvPr>
        </p:nvSpPr>
        <p:spPr>
          <a:xfrm>
            <a:off x="7880433" y="3785600"/>
            <a:ext cx="1146000" cy="670400"/>
          </a:xfrm>
          <a:prstGeom prst="rect">
            <a:avLst/>
          </a:prstGeom>
        </p:spPr>
        <p:txBody>
          <a:bodyPr spcFirstLastPara="1" vert="horz" wrap="square" lIns="121900" tIns="121900" rIns="121900" bIns="121900" rtlCol="0" anchor="ctr" anchorCtr="0">
            <a:noAutofit/>
          </a:bodyPr>
          <a:lstStyle/>
          <a:p>
            <a:r>
              <a:rPr lang="en"/>
              <a:t>06</a:t>
            </a:r>
            <a:endParaRPr/>
          </a:p>
        </p:txBody>
      </p:sp>
      <p:sp>
        <p:nvSpPr>
          <p:cNvPr id="489" name="Google Shape;489;p70"/>
          <p:cNvSpPr txBox="1">
            <a:spLocks noGrp="1"/>
          </p:cNvSpPr>
          <p:nvPr>
            <p:ph type="title" idx="21"/>
          </p:nvPr>
        </p:nvSpPr>
        <p:spPr>
          <a:xfrm>
            <a:off x="7880432" y="4456000"/>
            <a:ext cx="3270000" cy="536400"/>
          </a:xfrm>
          <a:prstGeom prst="rect">
            <a:avLst/>
          </a:prstGeom>
        </p:spPr>
        <p:txBody>
          <a:bodyPr spcFirstLastPara="1" vert="horz" wrap="square" lIns="121900" tIns="121900" rIns="121900" bIns="121900" rtlCol="0" anchor="ctr" anchorCtr="0">
            <a:noAutofit/>
          </a:bodyPr>
          <a:lstStyle/>
          <a:p>
            <a:pPr>
              <a:buClr>
                <a:schemeClr val="dk1"/>
              </a:buClr>
              <a:buSzPts val="1100"/>
            </a:pPr>
            <a:r>
              <a:rPr lang="en">
                <a:uFill>
                  <a:noFill/>
                </a:uFill>
              </a:rPr>
              <a:t>References</a:t>
            </a:r>
            <a:endParaRPr/>
          </a:p>
        </p:txBody>
      </p:sp>
      <p:grpSp>
        <p:nvGrpSpPr>
          <p:cNvPr id="14" name="Google Shape;715;p80">
            <a:extLst>
              <a:ext uri="{FF2B5EF4-FFF2-40B4-BE49-F238E27FC236}">
                <a16:creationId xmlns:a16="http://schemas.microsoft.com/office/drawing/2014/main" id="{A564F01B-F82D-EC41-1A09-EE00BE415CE4}"/>
              </a:ext>
            </a:extLst>
          </p:cNvPr>
          <p:cNvGrpSpPr/>
          <p:nvPr/>
        </p:nvGrpSpPr>
        <p:grpSpPr>
          <a:xfrm>
            <a:off x="11226900" y="5737925"/>
            <a:ext cx="464808" cy="543609"/>
            <a:chOff x="2236525" y="3353202"/>
            <a:chExt cx="304832" cy="356512"/>
          </a:xfrm>
        </p:grpSpPr>
        <p:sp>
          <p:nvSpPr>
            <p:cNvPr id="15" name="Google Shape;716;p80">
              <a:extLst>
                <a:ext uri="{FF2B5EF4-FFF2-40B4-BE49-F238E27FC236}">
                  <a16:creationId xmlns:a16="http://schemas.microsoft.com/office/drawing/2014/main" id="{1F654EC0-BE4F-3318-8F42-0A9714512E46}"/>
                </a:ext>
              </a:extLst>
            </p:cNvPr>
            <p:cNvSpPr/>
            <p:nvPr/>
          </p:nvSpPr>
          <p:spPr>
            <a:xfrm>
              <a:off x="2236525" y="3353202"/>
              <a:ext cx="304832" cy="356512"/>
            </a:xfrm>
            <a:custGeom>
              <a:avLst/>
              <a:gdLst/>
              <a:ahLst/>
              <a:cxnLst/>
              <a:rect l="l" t="t" r="r" b="b"/>
              <a:pathLst>
                <a:path w="9526" h="11141" extrusionOk="0">
                  <a:moveTo>
                    <a:pt x="4239" y="413"/>
                  </a:moveTo>
                  <a:cubicBezTo>
                    <a:pt x="4525" y="616"/>
                    <a:pt x="5120" y="1128"/>
                    <a:pt x="5275" y="1675"/>
                  </a:cubicBezTo>
                  <a:cubicBezTo>
                    <a:pt x="5358" y="1997"/>
                    <a:pt x="5156" y="2342"/>
                    <a:pt x="4989" y="2533"/>
                  </a:cubicBezTo>
                  <a:cubicBezTo>
                    <a:pt x="4894" y="2116"/>
                    <a:pt x="4775" y="1699"/>
                    <a:pt x="4644" y="1282"/>
                  </a:cubicBezTo>
                  <a:cubicBezTo>
                    <a:pt x="4625" y="1209"/>
                    <a:pt x="4564" y="1163"/>
                    <a:pt x="4498" y="1163"/>
                  </a:cubicBezTo>
                  <a:cubicBezTo>
                    <a:pt x="4479" y="1163"/>
                    <a:pt x="4460" y="1167"/>
                    <a:pt x="4441" y="1175"/>
                  </a:cubicBezTo>
                  <a:cubicBezTo>
                    <a:pt x="4346" y="1199"/>
                    <a:pt x="4298" y="1294"/>
                    <a:pt x="4334" y="1378"/>
                  </a:cubicBezTo>
                  <a:cubicBezTo>
                    <a:pt x="4465" y="1782"/>
                    <a:pt x="4572" y="2211"/>
                    <a:pt x="4679" y="2628"/>
                  </a:cubicBezTo>
                  <a:cubicBezTo>
                    <a:pt x="4441" y="2568"/>
                    <a:pt x="4060" y="2366"/>
                    <a:pt x="3977" y="2021"/>
                  </a:cubicBezTo>
                  <a:cubicBezTo>
                    <a:pt x="3822" y="1473"/>
                    <a:pt x="4108" y="735"/>
                    <a:pt x="4239" y="413"/>
                  </a:cubicBezTo>
                  <a:close/>
                  <a:moveTo>
                    <a:pt x="2824" y="3117"/>
                  </a:moveTo>
                  <a:cubicBezTo>
                    <a:pt x="3186" y="3117"/>
                    <a:pt x="3616" y="3172"/>
                    <a:pt x="3929" y="3378"/>
                  </a:cubicBezTo>
                  <a:cubicBezTo>
                    <a:pt x="4203" y="3556"/>
                    <a:pt x="4298" y="3926"/>
                    <a:pt x="4298" y="4164"/>
                  </a:cubicBezTo>
                  <a:cubicBezTo>
                    <a:pt x="3810" y="3747"/>
                    <a:pt x="3382" y="3556"/>
                    <a:pt x="3346" y="3556"/>
                  </a:cubicBezTo>
                  <a:cubicBezTo>
                    <a:pt x="3324" y="3547"/>
                    <a:pt x="3301" y="3543"/>
                    <a:pt x="3279" y="3543"/>
                  </a:cubicBezTo>
                  <a:cubicBezTo>
                    <a:pt x="3218" y="3543"/>
                    <a:pt x="3161" y="3578"/>
                    <a:pt x="3143" y="3640"/>
                  </a:cubicBezTo>
                  <a:cubicBezTo>
                    <a:pt x="3096" y="3723"/>
                    <a:pt x="3143" y="3818"/>
                    <a:pt x="3215" y="3854"/>
                  </a:cubicBezTo>
                  <a:cubicBezTo>
                    <a:pt x="3215" y="3854"/>
                    <a:pt x="3667" y="4045"/>
                    <a:pt x="4144" y="4473"/>
                  </a:cubicBezTo>
                  <a:cubicBezTo>
                    <a:pt x="4011" y="4547"/>
                    <a:pt x="3795" y="4621"/>
                    <a:pt x="3580" y="4621"/>
                  </a:cubicBezTo>
                  <a:cubicBezTo>
                    <a:pt x="3448" y="4621"/>
                    <a:pt x="3316" y="4593"/>
                    <a:pt x="3203" y="4521"/>
                  </a:cubicBezTo>
                  <a:cubicBezTo>
                    <a:pt x="2715" y="4211"/>
                    <a:pt x="2417" y="3497"/>
                    <a:pt x="2310" y="3152"/>
                  </a:cubicBezTo>
                  <a:cubicBezTo>
                    <a:pt x="2438" y="3135"/>
                    <a:pt x="2620" y="3117"/>
                    <a:pt x="2824" y="3117"/>
                  </a:cubicBezTo>
                  <a:close/>
                  <a:moveTo>
                    <a:pt x="7192" y="3818"/>
                  </a:moveTo>
                  <a:cubicBezTo>
                    <a:pt x="7549" y="3818"/>
                    <a:pt x="7894" y="3878"/>
                    <a:pt x="8084" y="3937"/>
                  </a:cubicBezTo>
                  <a:cubicBezTo>
                    <a:pt x="7918" y="4259"/>
                    <a:pt x="7549" y="4938"/>
                    <a:pt x="7025" y="5176"/>
                  </a:cubicBezTo>
                  <a:cubicBezTo>
                    <a:pt x="6928" y="5224"/>
                    <a:pt x="6828" y="5241"/>
                    <a:pt x="6734" y="5241"/>
                  </a:cubicBezTo>
                  <a:cubicBezTo>
                    <a:pt x="6594" y="5241"/>
                    <a:pt x="6467" y="5204"/>
                    <a:pt x="6382" y="5176"/>
                  </a:cubicBezTo>
                  <a:cubicBezTo>
                    <a:pt x="6263" y="5128"/>
                    <a:pt x="6179" y="5092"/>
                    <a:pt x="6120" y="5033"/>
                  </a:cubicBezTo>
                  <a:cubicBezTo>
                    <a:pt x="6179" y="4985"/>
                    <a:pt x="6239" y="4938"/>
                    <a:pt x="6310" y="4890"/>
                  </a:cubicBezTo>
                  <a:cubicBezTo>
                    <a:pt x="6382" y="4854"/>
                    <a:pt x="6418" y="4747"/>
                    <a:pt x="6358" y="4676"/>
                  </a:cubicBezTo>
                  <a:cubicBezTo>
                    <a:pt x="6328" y="4624"/>
                    <a:pt x="6276" y="4595"/>
                    <a:pt x="6223" y="4595"/>
                  </a:cubicBezTo>
                  <a:cubicBezTo>
                    <a:pt x="6191" y="4595"/>
                    <a:pt x="6159" y="4606"/>
                    <a:pt x="6132" y="4628"/>
                  </a:cubicBezTo>
                  <a:cubicBezTo>
                    <a:pt x="6084" y="4652"/>
                    <a:pt x="6049" y="4688"/>
                    <a:pt x="5989" y="4735"/>
                  </a:cubicBezTo>
                  <a:cubicBezTo>
                    <a:pt x="6001" y="4473"/>
                    <a:pt x="6144" y="4104"/>
                    <a:pt x="6441" y="3961"/>
                  </a:cubicBezTo>
                  <a:cubicBezTo>
                    <a:pt x="6668" y="3854"/>
                    <a:pt x="6918" y="3818"/>
                    <a:pt x="7192" y="3818"/>
                  </a:cubicBezTo>
                  <a:close/>
                  <a:moveTo>
                    <a:pt x="2605" y="5627"/>
                  </a:moveTo>
                  <a:cubicBezTo>
                    <a:pt x="2832" y="5627"/>
                    <a:pt x="3055" y="5651"/>
                    <a:pt x="3262" y="5711"/>
                  </a:cubicBezTo>
                  <a:cubicBezTo>
                    <a:pt x="3703" y="5842"/>
                    <a:pt x="3977" y="6235"/>
                    <a:pt x="4096" y="6462"/>
                  </a:cubicBezTo>
                  <a:cubicBezTo>
                    <a:pt x="4203" y="6664"/>
                    <a:pt x="4274" y="6854"/>
                    <a:pt x="4286" y="7021"/>
                  </a:cubicBezTo>
                  <a:cubicBezTo>
                    <a:pt x="4215" y="6974"/>
                    <a:pt x="4155" y="6938"/>
                    <a:pt x="4084" y="6890"/>
                  </a:cubicBezTo>
                  <a:cubicBezTo>
                    <a:pt x="3667" y="6664"/>
                    <a:pt x="3155" y="6485"/>
                    <a:pt x="2548" y="6366"/>
                  </a:cubicBezTo>
                  <a:cubicBezTo>
                    <a:pt x="2540" y="6365"/>
                    <a:pt x="2532" y="6365"/>
                    <a:pt x="2524" y="6365"/>
                  </a:cubicBezTo>
                  <a:cubicBezTo>
                    <a:pt x="2439" y="6365"/>
                    <a:pt x="2368" y="6421"/>
                    <a:pt x="2358" y="6497"/>
                  </a:cubicBezTo>
                  <a:cubicBezTo>
                    <a:pt x="2322" y="6593"/>
                    <a:pt x="2381" y="6676"/>
                    <a:pt x="2477" y="6700"/>
                  </a:cubicBezTo>
                  <a:cubicBezTo>
                    <a:pt x="2977" y="6795"/>
                    <a:pt x="3703" y="6997"/>
                    <a:pt x="4227" y="7378"/>
                  </a:cubicBezTo>
                  <a:cubicBezTo>
                    <a:pt x="4144" y="7509"/>
                    <a:pt x="3941" y="7688"/>
                    <a:pt x="3691" y="7831"/>
                  </a:cubicBezTo>
                  <a:cubicBezTo>
                    <a:pt x="3524" y="7919"/>
                    <a:pt x="3248" y="8039"/>
                    <a:pt x="2938" y="8039"/>
                  </a:cubicBezTo>
                  <a:cubicBezTo>
                    <a:pt x="2827" y="8039"/>
                    <a:pt x="2712" y="8023"/>
                    <a:pt x="2596" y="7986"/>
                  </a:cubicBezTo>
                  <a:cubicBezTo>
                    <a:pt x="1596" y="7688"/>
                    <a:pt x="762" y="6545"/>
                    <a:pt x="476" y="6128"/>
                  </a:cubicBezTo>
                  <a:cubicBezTo>
                    <a:pt x="843" y="5978"/>
                    <a:pt x="1752" y="5627"/>
                    <a:pt x="2605" y="5627"/>
                  </a:cubicBezTo>
                  <a:close/>
                  <a:moveTo>
                    <a:pt x="7656" y="7009"/>
                  </a:moveTo>
                  <a:cubicBezTo>
                    <a:pt x="8251" y="7009"/>
                    <a:pt x="8811" y="7128"/>
                    <a:pt x="9097" y="7200"/>
                  </a:cubicBezTo>
                  <a:cubicBezTo>
                    <a:pt x="8930" y="7616"/>
                    <a:pt x="8323" y="8759"/>
                    <a:pt x="7477" y="9164"/>
                  </a:cubicBezTo>
                  <a:cubicBezTo>
                    <a:pt x="7322" y="9236"/>
                    <a:pt x="7156" y="9271"/>
                    <a:pt x="7001" y="9271"/>
                  </a:cubicBezTo>
                  <a:cubicBezTo>
                    <a:pt x="6537" y="9271"/>
                    <a:pt x="6072" y="9033"/>
                    <a:pt x="5894" y="8843"/>
                  </a:cubicBezTo>
                  <a:cubicBezTo>
                    <a:pt x="6465" y="8462"/>
                    <a:pt x="7239" y="8033"/>
                    <a:pt x="8108" y="7783"/>
                  </a:cubicBezTo>
                  <a:cubicBezTo>
                    <a:pt x="8204" y="7747"/>
                    <a:pt x="8251" y="7664"/>
                    <a:pt x="8215" y="7569"/>
                  </a:cubicBezTo>
                  <a:cubicBezTo>
                    <a:pt x="8197" y="7505"/>
                    <a:pt x="8136" y="7462"/>
                    <a:pt x="8071" y="7462"/>
                  </a:cubicBezTo>
                  <a:cubicBezTo>
                    <a:pt x="8052" y="7462"/>
                    <a:pt x="8032" y="7465"/>
                    <a:pt x="8013" y="7474"/>
                  </a:cubicBezTo>
                  <a:cubicBezTo>
                    <a:pt x="7132" y="7724"/>
                    <a:pt x="6358" y="8140"/>
                    <a:pt x="5775" y="8509"/>
                  </a:cubicBezTo>
                  <a:cubicBezTo>
                    <a:pt x="5787" y="8128"/>
                    <a:pt x="6013" y="7450"/>
                    <a:pt x="6525" y="7212"/>
                  </a:cubicBezTo>
                  <a:cubicBezTo>
                    <a:pt x="6858" y="7057"/>
                    <a:pt x="7263" y="7009"/>
                    <a:pt x="7656" y="7009"/>
                  </a:cubicBezTo>
                  <a:close/>
                  <a:moveTo>
                    <a:pt x="4166" y="1"/>
                  </a:moveTo>
                  <a:cubicBezTo>
                    <a:pt x="4147" y="1"/>
                    <a:pt x="4128" y="3"/>
                    <a:pt x="4108" y="8"/>
                  </a:cubicBezTo>
                  <a:cubicBezTo>
                    <a:pt x="4060" y="20"/>
                    <a:pt x="4036" y="56"/>
                    <a:pt x="4001" y="80"/>
                  </a:cubicBezTo>
                  <a:cubicBezTo>
                    <a:pt x="3977" y="127"/>
                    <a:pt x="3393" y="1247"/>
                    <a:pt x="3620" y="2092"/>
                  </a:cubicBezTo>
                  <a:cubicBezTo>
                    <a:pt x="3751" y="2628"/>
                    <a:pt x="4346" y="2925"/>
                    <a:pt x="4703" y="2961"/>
                  </a:cubicBezTo>
                  <a:cubicBezTo>
                    <a:pt x="4822" y="3592"/>
                    <a:pt x="4917" y="4247"/>
                    <a:pt x="4941" y="4902"/>
                  </a:cubicBezTo>
                  <a:cubicBezTo>
                    <a:pt x="4810" y="4723"/>
                    <a:pt x="4679" y="4568"/>
                    <a:pt x="4536" y="4426"/>
                  </a:cubicBezTo>
                  <a:cubicBezTo>
                    <a:pt x="4644" y="4092"/>
                    <a:pt x="4536" y="3402"/>
                    <a:pt x="4048" y="3092"/>
                  </a:cubicBezTo>
                  <a:cubicBezTo>
                    <a:pt x="3663" y="2851"/>
                    <a:pt x="3161" y="2790"/>
                    <a:pt x="2752" y="2790"/>
                  </a:cubicBezTo>
                  <a:cubicBezTo>
                    <a:pt x="2353" y="2790"/>
                    <a:pt x="2042" y="2848"/>
                    <a:pt x="2012" y="2854"/>
                  </a:cubicBezTo>
                  <a:cubicBezTo>
                    <a:pt x="1965" y="2866"/>
                    <a:pt x="1917" y="2878"/>
                    <a:pt x="1905" y="2925"/>
                  </a:cubicBezTo>
                  <a:cubicBezTo>
                    <a:pt x="1881" y="2973"/>
                    <a:pt x="1881" y="3021"/>
                    <a:pt x="1893" y="3056"/>
                  </a:cubicBezTo>
                  <a:cubicBezTo>
                    <a:pt x="1905" y="3104"/>
                    <a:pt x="2239" y="4307"/>
                    <a:pt x="2989" y="4783"/>
                  </a:cubicBezTo>
                  <a:cubicBezTo>
                    <a:pt x="3167" y="4890"/>
                    <a:pt x="3370" y="4938"/>
                    <a:pt x="3560" y="4938"/>
                  </a:cubicBezTo>
                  <a:cubicBezTo>
                    <a:pt x="3858" y="4938"/>
                    <a:pt x="4155" y="4830"/>
                    <a:pt x="4334" y="4699"/>
                  </a:cubicBezTo>
                  <a:cubicBezTo>
                    <a:pt x="4560" y="4938"/>
                    <a:pt x="4775" y="5235"/>
                    <a:pt x="4953" y="5592"/>
                  </a:cubicBezTo>
                  <a:cubicBezTo>
                    <a:pt x="4977" y="6259"/>
                    <a:pt x="4929" y="6926"/>
                    <a:pt x="4858" y="7605"/>
                  </a:cubicBezTo>
                  <a:cubicBezTo>
                    <a:pt x="4775" y="7486"/>
                    <a:pt x="4679" y="7378"/>
                    <a:pt x="4572" y="7271"/>
                  </a:cubicBezTo>
                  <a:cubicBezTo>
                    <a:pt x="4644" y="6747"/>
                    <a:pt x="4179" y="5664"/>
                    <a:pt x="3310" y="5402"/>
                  </a:cubicBezTo>
                  <a:cubicBezTo>
                    <a:pt x="3067" y="5331"/>
                    <a:pt x="2797" y="5294"/>
                    <a:pt x="2503" y="5294"/>
                  </a:cubicBezTo>
                  <a:cubicBezTo>
                    <a:pt x="2108" y="5294"/>
                    <a:pt x="1669" y="5361"/>
                    <a:pt x="1191" y="5497"/>
                  </a:cubicBezTo>
                  <a:cubicBezTo>
                    <a:pt x="584" y="5676"/>
                    <a:pt x="131" y="5890"/>
                    <a:pt x="107" y="5902"/>
                  </a:cubicBezTo>
                  <a:cubicBezTo>
                    <a:pt x="60" y="5914"/>
                    <a:pt x="36" y="5962"/>
                    <a:pt x="12" y="6009"/>
                  </a:cubicBezTo>
                  <a:cubicBezTo>
                    <a:pt x="0" y="6057"/>
                    <a:pt x="12" y="6092"/>
                    <a:pt x="36" y="6140"/>
                  </a:cubicBezTo>
                  <a:cubicBezTo>
                    <a:pt x="48" y="6152"/>
                    <a:pt x="298" y="6593"/>
                    <a:pt x="715" y="7069"/>
                  </a:cubicBezTo>
                  <a:cubicBezTo>
                    <a:pt x="1286" y="7724"/>
                    <a:pt x="1858" y="8140"/>
                    <a:pt x="2429" y="8295"/>
                  </a:cubicBezTo>
                  <a:cubicBezTo>
                    <a:pt x="2572" y="8343"/>
                    <a:pt x="2715" y="8355"/>
                    <a:pt x="2846" y="8355"/>
                  </a:cubicBezTo>
                  <a:cubicBezTo>
                    <a:pt x="3227" y="8355"/>
                    <a:pt x="3572" y="8212"/>
                    <a:pt x="3763" y="8105"/>
                  </a:cubicBezTo>
                  <a:cubicBezTo>
                    <a:pt x="4036" y="7962"/>
                    <a:pt x="4263" y="7783"/>
                    <a:pt x="4394" y="7581"/>
                  </a:cubicBezTo>
                  <a:cubicBezTo>
                    <a:pt x="4560" y="7759"/>
                    <a:pt x="4691" y="7962"/>
                    <a:pt x="4751" y="8200"/>
                  </a:cubicBezTo>
                  <a:cubicBezTo>
                    <a:pt x="4679" y="8652"/>
                    <a:pt x="4584" y="9093"/>
                    <a:pt x="4501" y="9462"/>
                  </a:cubicBezTo>
                  <a:cubicBezTo>
                    <a:pt x="4334" y="10164"/>
                    <a:pt x="4155" y="10676"/>
                    <a:pt x="4048" y="10915"/>
                  </a:cubicBezTo>
                  <a:cubicBezTo>
                    <a:pt x="4024" y="11010"/>
                    <a:pt x="4048" y="11093"/>
                    <a:pt x="4144" y="11129"/>
                  </a:cubicBezTo>
                  <a:cubicBezTo>
                    <a:pt x="4155" y="11141"/>
                    <a:pt x="4179" y="11141"/>
                    <a:pt x="4203" y="11141"/>
                  </a:cubicBezTo>
                  <a:cubicBezTo>
                    <a:pt x="4263" y="11141"/>
                    <a:pt x="4322" y="11093"/>
                    <a:pt x="4346" y="11034"/>
                  </a:cubicBezTo>
                  <a:cubicBezTo>
                    <a:pt x="4358" y="11010"/>
                    <a:pt x="4572" y="10474"/>
                    <a:pt x="4798" y="9569"/>
                  </a:cubicBezTo>
                  <a:cubicBezTo>
                    <a:pt x="4882" y="9474"/>
                    <a:pt x="5132" y="9248"/>
                    <a:pt x="5525" y="8986"/>
                  </a:cubicBezTo>
                  <a:cubicBezTo>
                    <a:pt x="5763" y="9271"/>
                    <a:pt x="6322" y="9569"/>
                    <a:pt x="6894" y="9569"/>
                  </a:cubicBezTo>
                  <a:cubicBezTo>
                    <a:pt x="7096" y="9569"/>
                    <a:pt x="7311" y="9521"/>
                    <a:pt x="7501" y="9426"/>
                  </a:cubicBezTo>
                  <a:cubicBezTo>
                    <a:pt x="8680" y="8879"/>
                    <a:pt x="9382" y="7188"/>
                    <a:pt x="9406" y="7105"/>
                  </a:cubicBezTo>
                  <a:cubicBezTo>
                    <a:pt x="9525" y="7093"/>
                    <a:pt x="9525" y="7057"/>
                    <a:pt x="9501" y="7009"/>
                  </a:cubicBezTo>
                  <a:cubicBezTo>
                    <a:pt x="9478" y="6962"/>
                    <a:pt x="9442" y="6938"/>
                    <a:pt x="9394" y="6914"/>
                  </a:cubicBezTo>
                  <a:cubicBezTo>
                    <a:pt x="9347" y="6898"/>
                    <a:pt x="8553" y="6656"/>
                    <a:pt x="7680" y="6656"/>
                  </a:cubicBezTo>
                  <a:cubicBezTo>
                    <a:pt x="7239" y="6656"/>
                    <a:pt x="6778" y="6718"/>
                    <a:pt x="6382" y="6902"/>
                  </a:cubicBezTo>
                  <a:cubicBezTo>
                    <a:pt x="5668" y="7247"/>
                    <a:pt x="5370" y="8200"/>
                    <a:pt x="5465" y="8700"/>
                  </a:cubicBezTo>
                  <a:cubicBezTo>
                    <a:pt x="5275" y="8843"/>
                    <a:pt x="5120" y="8962"/>
                    <a:pt x="4989" y="9057"/>
                  </a:cubicBezTo>
                  <a:cubicBezTo>
                    <a:pt x="5048" y="8783"/>
                    <a:pt x="5108" y="8450"/>
                    <a:pt x="5156" y="8105"/>
                  </a:cubicBezTo>
                  <a:cubicBezTo>
                    <a:pt x="5239" y="7486"/>
                    <a:pt x="5298" y="6854"/>
                    <a:pt x="5310" y="6235"/>
                  </a:cubicBezTo>
                  <a:cubicBezTo>
                    <a:pt x="5334" y="6164"/>
                    <a:pt x="5429" y="5700"/>
                    <a:pt x="5846" y="5247"/>
                  </a:cubicBezTo>
                  <a:cubicBezTo>
                    <a:pt x="5953" y="5342"/>
                    <a:pt x="6108" y="5414"/>
                    <a:pt x="6251" y="5473"/>
                  </a:cubicBezTo>
                  <a:cubicBezTo>
                    <a:pt x="6406" y="5533"/>
                    <a:pt x="6560" y="5569"/>
                    <a:pt x="6715" y="5569"/>
                  </a:cubicBezTo>
                  <a:cubicBezTo>
                    <a:pt x="6858" y="5569"/>
                    <a:pt x="7013" y="5533"/>
                    <a:pt x="7144" y="5473"/>
                  </a:cubicBezTo>
                  <a:cubicBezTo>
                    <a:pt x="7954" y="5104"/>
                    <a:pt x="8430" y="3937"/>
                    <a:pt x="8454" y="3902"/>
                  </a:cubicBezTo>
                  <a:cubicBezTo>
                    <a:pt x="8465" y="3854"/>
                    <a:pt x="8465" y="3806"/>
                    <a:pt x="8454" y="3759"/>
                  </a:cubicBezTo>
                  <a:cubicBezTo>
                    <a:pt x="8442" y="3723"/>
                    <a:pt x="8394" y="3687"/>
                    <a:pt x="8346" y="3676"/>
                  </a:cubicBezTo>
                  <a:cubicBezTo>
                    <a:pt x="8322" y="3660"/>
                    <a:pt x="7769" y="3489"/>
                    <a:pt x="7167" y="3489"/>
                  </a:cubicBezTo>
                  <a:cubicBezTo>
                    <a:pt x="6870" y="3489"/>
                    <a:pt x="6562" y="3530"/>
                    <a:pt x="6299" y="3652"/>
                  </a:cubicBezTo>
                  <a:cubicBezTo>
                    <a:pt x="5751" y="3914"/>
                    <a:pt x="5572" y="4640"/>
                    <a:pt x="5656" y="4985"/>
                  </a:cubicBezTo>
                  <a:cubicBezTo>
                    <a:pt x="5525" y="5116"/>
                    <a:pt x="5406" y="5259"/>
                    <a:pt x="5310" y="5402"/>
                  </a:cubicBezTo>
                  <a:cubicBezTo>
                    <a:pt x="5310" y="5259"/>
                    <a:pt x="5298" y="5128"/>
                    <a:pt x="5298" y="4997"/>
                  </a:cubicBezTo>
                  <a:cubicBezTo>
                    <a:pt x="5263" y="4283"/>
                    <a:pt x="5179" y="3568"/>
                    <a:pt x="5048" y="2878"/>
                  </a:cubicBezTo>
                  <a:cubicBezTo>
                    <a:pt x="5358" y="2675"/>
                    <a:pt x="5715" y="2128"/>
                    <a:pt x="5560" y="1592"/>
                  </a:cubicBezTo>
                  <a:cubicBezTo>
                    <a:pt x="5346" y="723"/>
                    <a:pt x="4286" y="56"/>
                    <a:pt x="4239" y="20"/>
                  </a:cubicBezTo>
                  <a:cubicBezTo>
                    <a:pt x="4218" y="6"/>
                    <a:pt x="4193" y="1"/>
                    <a:pt x="4166"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 name="Google Shape;717;p80">
              <a:extLst>
                <a:ext uri="{FF2B5EF4-FFF2-40B4-BE49-F238E27FC236}">
                  <a16:creationId xmlns:a16="http://schemas.microsoft.com/office/drawing/2014/main" id="{4A7F3D50-6679-4872-9C9D-42405233AA10}"/>
                </a:ext>
              </a:extLst>
            </p:cNvPr>
            <p:cNvSpPr/>
            <p:nvPr/>
          </p:nvSpPr>
          <p:spPr>
            <a:xfrm>
              <a:off x="2283373" y="3553106"/>
              <a:ext cx="16416" cy="11072"/>
            </a:xfrm>
            <a:custGeom>
              <a:avLst/>
              <a:gdLst/>
              <a:ahLst/>
              <a:cxnLst/>
              <a:rect l="l" t="t" r="r" b="b"/>
              <a:pathLst>
                <a:path w="513" h="346" extrusionOk="0">
                  <a:moveTo>
                    <a:pt x="179" y="0"/>
                  </a:moveTo>
                  <a:cubicBezTo>
                    <a:pt x="84" y="0"/>
                    <a:pt x="13" y="60"/>
                    <a:pt x="1" y="155"/>
                  </a:cubicBezTo>
                  <a:cubicBezTo>
                    <a:pt x="1" y="238"/>
                    <a:pt x="60" y="310"/>
                    <a:pt x="143" y="334"/>
                  </a:cubicBezTo>
                  <a:cubicBezTo>
                    <a:pt x="143" y="334"/>
                    <a:pt x="203" y="334"/>
                    <a:pt x="322" y="346"/>
                  </a:cubicBezTo>
                  <a:lnTo>
                    <a:pt x="334" y="346"/>
                  </a:lnTo>
                  <a:cubicBezTo>
                    <a:pt x="429" y="346"/>
                    <a:pt x="489" y="286"/>
                    <a:pt x="501" y="191"/>
                  </a:cubicBezTo>
                  <a:cubicBezTo>
                    <a:pt x="513" y="107"/>
                    <a:pt x="453" y="36"/>
                    <a:pt x="370" y="12"/>
                  </a:cubicBezTo>
                  <a:cubicBezTo>
                    <a:pt x="251" y="0"/>
                    <a:pt x="191" y="0"/>
                    <a:pt x="17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7" name="Google Shape;718;p80">
              <a:extLst>
                <a:ext uri="{FF2B5EF4-FFF2-40B4-BE49-F238E27FC236}">
                  <a16:creationId xmlns:a16="http://schemas.microsoft.com/office/drawing/2014/main" id="{93AA7646-D55C-781E-A247-C342F7BCB14D}"/>
                </a:ext>
              </a:extLst>
            </p:cNvPr>
            <p:cNvSpPr/>
            <p:nvPr/>
          </p:nvSpPr>
          <p:spPr>
            <a:xfrm>
              <a:off x="2449485" y="3488658"/>
              <a:ext cx="17184" cy="12288"/>
            </a:xfrm>
            <a:custGeom>
              <a:avLst/>
              <a:gdLst/>
              <a:ahLst/>
              <a:cxnLst/>
              <a:rect l="l" t="t" r="r" b="b"/>
              <a:pathLst>
                <a:path w="537" h="384" extrusionOk="0">
                  <a:moveTo>
                    <a:pt x="348" y="0"/>
                  </a:moveTo>
                  <a:cubicBezTo>
                    <a:pt x="339" y="0"/>
                    <a:pt x="331" y="1"/>
                    <a:pt x="322" y="2"/>
                  </a:cubicBezTo>
                  <a:cubicBezTo>
                    <a:pt x="251" y="26"/>
                    <a:pt x="191" y="50"/>
                    <a:pt x="132" y="62"/>
                  </a:cubicBezTo>
                  <a:cubicBezTo>
                    <a:pt x="48" y="97"/>
                    <a:pt x="1" y="181"/>
                    <a:pt x="25" y="276"/>
                  </a:cubicBezTo>
                  <a:cubicBezTo>
                    <a:pt x="60" y="347"/>
                    <a:pt x="120" y="383"/>
                    <a:pt x="179" y="383"/>
                  </a:cubicBezTo>
                  <a:cubicBezTo>
                    <a:pt x="191" y="383"/>
                    <a:pt x="203" y="383"/>
                    <a:pt x="227" y="359"/>
                  </a:cubicBezTo>
                  <a:cubicBezTo>
                    <a:pt x="286" y="347"/>
                    <a:pt x="346" y="324"/>
                    <a:pt x="406" y="300"/>
                  </a:cubicBezTo>
                  <a:cubicBezTo>
                    <a:pt x="489" y="300"/>
                    <a:pt x="537" y="216"/>
                    <a:pt x="525" y="121"/>
                  </a:cubicBezTo>
                  <a:cubicBezTo>
                    <a:pt x="493" y="46"/>
                    <a:pt x="422" y="0"/>
                    <a:pt x="348"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1000"/>
                                        <p:tgtEl>
                                          <p:spTgt spid="472"/>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473"/>
                                        </p:tgtEl>
                                        <p:attrNameLst>
                                          <p:attrName>style.visibility</p:attrName>
                                        </p:attrNameLst>
                                      </p:cBhvr>
                                      <p:to>
                                        <p:strVal val="visible"/>
                                      </p:to>
                                    </p:set>
                                    <p:animEffect transition="in" filter="fade">
                                      <p:cBhvr>
                                        <p:cTn id="10" dur="1000"/>
                                        <p:tgtEl>
                                          <p:spTgt spid="473"/>
                                        </p:tgtEl>
                                      </p:cBhvr>
                                    </p:animEffect>
                                  </p:childTnLst>
                                </p:cTn>
                              </p:par>
                              <p:par>
                                <p:cTn id="11" presetID="10" presetClass="entr" presetSubtype="0" fill="hold" nodeType="withEffect">
                                  <p:stCondLst>
                                    <p:cond delay="0"/>
                                  </p:stCondLst>
                                  <p:childTnLst>
                                    <p:set>
                                      <p:cBhvr>
                                        <p:cTn id="12" dur="1" fill="hold">
                                          <p:stCondLst>
                                            <p:cond delay="0"/>
                                          </p:stCondLst>
                                        </p:cTn>
                                        <p:tgtEl>
                                          <p:spTgt spid="474"/>
                                        </p:tgtEl>
                                        <p:attrNameLst>
                                          <p:attrName>style.visibility</p:attrName>
                                        </p:attrNameLst>
                                      </p:cBhvr>
                                      <p:to>
                                        <p:strVal val="visible"/>
                                      </p:to>
                                    </p:set>
                                    <p:animEffect transition="in" filter="fade">
                                      <p:cBhvr>
                                        <p:cTn id="13" dur="1000"/>
                                        <p:tgtEl>
                                          <p:spTgt spid="474"/>
                                        </p:tgtEl>
                                      </p:cBhvr>
                                    </p:animEffect>
                                  </p:childTnLst>
                                </p:cTn>
                              </p:par>
                              <p:par>
                                <p:cTn id="14" presetID="10" presetClass="entr" presetSubtype="0" fill="hold" nodeType="withEffect">
                                  <p:stCondLst>
                                    <p:cond delay="0"/>
                                  </p:stCondLst>
                                  <p:childTnLst>
                                    <p:set>
                                      <p:cBhvr>
                                        <p:cTn id="15" dur="1" fill="hold">
                                          <p:stCondLst>
                                            <p:cond delay="0"/>
                                          </p:stCondLst>
                                        </p:cTn>
                                        <p:tgtEl>
                                          <p:spTgt spid="476"/>
                                        </p:tgtEl>
                                        <p:attrNameLst>
                                          <p:attrName>style.visibility</p:attrName>
                                        </p:attrNameLst>
                                      </p:cBhvr>
                                      <p:to>
                                        <p:strVal val="visible"/>
                                      </p:to>
                                    </p:set>
                                    <p:animEffect transition="in" filter="fade">
                                      <p:cBhvr>
                                        <p:cTn id="16" dur="1000"/>
                                        <p:tgtEl>
                                          <p:spTgt spid="476"/>
                                        </p:tgtEl>
                                      </p:cBhvr>
                                    </p:animEffect>
                                  </p:childTnLst>
                                </p:cTn>
                              </p:par>
                              <p:par>
                                <p:cTn id="17" presetID="10" presetClass="entr" presetSubtype="0" fill="hold" nodeType="withEffect">
                                  <p:stCondLst>
                                    <p:cond delay="0"/>
                                  </p:stCondLst>
                                  <p:childTnLst>
                                    <p:set>
                                      <p:cBhvr>
                                        <p:cTn id="18" dur="1" fill="hold">
                                          <p:stCondLst>
                                            <p:cond delay="0"/>
                                          </p:stCondLst>
                                        </p:cTn>
                                        <p:tgtEl>
                                          <p:spTgt spid="477"/>
                                        </p:tgtEl>
                                        <p:attrNameLst>
                                          <p:attrName>style.visibility</p:attrName>
                                        </p:attrNameLst>
                                      </p:cBhvr>
                                      <p:to>
                                        <p:strVal val="visible"/>
                                      </p:to>
                                    </p:set>
                                    <p:animEffect transition="in" filter="fade">
                                      <p:cBhvr>
                                        <p:cTn id="19" dur="1000"/>
                                        <p:tgtEl>
                                          <p:spTgt spid="477"/>
                                        </p:tgtEl>
                                      </p:cBhvr>
                                    </p:animEffect>
                                  </p:childTnLst>
                                </p:cTn>
                              </p:par>
                              <p:par>
                                <p:cTn id="20" presetID="10" presetClass="entr" presetSubtype="0" fill="hold" nodeType="withEffect">
                                  <p:stCondLst>
                                    <p:cond delay="0"/>
                                  </p:stCondLst>
                                  <p:childTnLst>
                                    <p:set>
                                      <p:cBhvr>
                                        <p:cTn id="21" dur="1" fill="hold">
                                          <p:stCondLst>
                                            <p:cond delay="0"/>
                                          </p:stCondLst>
                                        </p:cTn>
                                        <p:tgtEl>
                                          <p:spTgt spid="479"/>
                                        </p:tgtEl>
                                        <p:attrNameLst>
                                          <p:attrName>style.visibility</p:attrName>
                                        </p:attrNameLst>
                                      </p:cBhvr>
                                      <p:to>
                                        <p:strVal val="visible"/>
                                      </p:to>
                                    </p:set>
                                    <p:animEffect transition="in" filter="fade">
                                      <p:cBhvr>
                                        <p:cTn id="22" dur="1000"/>
                                        <p:tgtEl>
                                          <p:spTgt spid="479"/>
                                        </p:tgtEl>
                                      </p:cBhvr>
                                    </p:animEffect>
                                  </p:childTnLst>
                                </p:cTn>
                              </p:par>
                              <p:par>
                                <p:cTn id="23" presetID="10" presetClass="entr" presetSubtype="0" fill="hold" nodeType="withEffect">
                                  <p:stCondLst>
                                    <p:cond delay="0"/>
                                  </p:stCondLst>
                                  <p:childTnLst>
                                    <p:set>
                                      <p:cBhvr>
                                        <p:cTn id="24" dur="1" fill="hold">
                                          <p:stCondLst>
                                            <p:cond delay="0"/>
                                          </p:stCondLst>
                                        </p:cTn>
                                        <p:tgtEl>
                                          <p:spTgt spid="480"/>
                                        </p:tgtEl>
                                        <p:attrNameLst>
                                          <p:attrName>style.visibility</p:attrName>
                                        </p:attrNameLst>
                                      </p:cBhvr>
                                      <p:to>
                                        <p:strVal val="visible"/>
                                      </p:to>
                                    </p:set>
                                    <p:animEffect transition="in" filter="fade">
                                      <p:cBhvr>
                                        <p:cTn id="25" dur="1000"/>
                                        <p:tgtEl>
                                          <p:spTgt spid="480"/>
                                        </p:tgtEl>
                                      </p:cBhvr>
                                    </p:animEffect>
                                  </p:childTnLst>
                                </p:cTn>
                              </p:par>
                              <p:par>
                                <p:cTn id="26" presetID="10" presetClass="entr" presetSubtype="0" fill="hold" nodeType="withEffect">
                                  <p:stCondLst>
                                    <p:cond delay="0"/>
                                  </p:stCondLst>
                                  <p:childTnLst>
                                    <p:set>
                                      <p:cBhvr>
                                        <p:cTn id="27" dur="1" fill="hold">
                                          <p:stCondLst>
                                            <p:cond delay="0"/>
                                          </p:stCondLst>
                                        </p:cTn>
                                        <p:tgtEl>
                                          <p:spTgt spid="482"/>
                                        </p:tgtEl>
                                        <p:attrNameLst>
                                          <p:attrName>style.visibility</p:attrName>
                                        </p:attrNameLst>
                                      </p:cBhvr>
                                      <p:to>
                                        <p:strVal val="visible"/>
                                      </p:to>
                                    </p:set>
                                    <p:animEffect transition="in" filter="fade">
                                      <p:cBhvr>
                                        <p:cTn id="28" dur="1000"/>
                                        <p:tgtEl>
                                          <p:spTgt spid="482"/>
                                        </p:tgtEl>
                                      </p:cBhvr>
                                    </p:animEffect>
                                  </p:childTnLst>
                                </p:cTn>
                              </p:par>
                              <p:par>
                                <p:cTn id="29" presetID="10" presetClass="entr" presetSubtype="0" fill="hold" nodeType="withEffect">
                                  <p:stCondLst>
                                    <p:cond delay="0"/>
                                  </p:stCondLst>
                                  <p:childTnLst>
                                    <p:set>
                                      <p:cBhvr>
                                        <p:cTn id="30" dur="1" fill="hold">
                                          <p:stCondLst>
                                            <p:cond delay="0"/>
                                          </p:stCondLst>
                                        </p:cTn>
                                        <p:tgtEl>
                                          <p:spTgt spid="483"/>
                                        </p:tgtEl>
                                        <p:attrNameLst>
                                          <p:attrName>style.visibility</p:attrName>
                                        </p:attrNameLst>
                                      </p:cBhvr>
                                      <p:to>
                                        <p:strVal val="visible"/>
                                      </p:to>
                                    </p:set>
                                    <p:animEffect transition="in" filter="fade">
                                      <p:cBhvr>
                                        <p:cTn id="31" dur="1000"/>
                                        <p:tgtEl>
                                          <p:spTgt spid="483"/>
                                        </p:tgtEl>
                                      </p:cBhvr>
                                    </p:animEffect>
                                  </p:childTnLst>
                                </p:cTn>
                              </p:par>
                              <p:par>
                                <p:cTn id="32" presetID="10" presetClass="entr" presetSubtype="0" fill="hold" nodeType="withEffect">
                                  <p:stCondLst>
                                    <p:cond delay="0"/>
                                  </p:stCondLst>
                                  <p:childTnLst>
                                    <p:set>
                                      <p:cBhvr>
                                        <p:cTn id="33" dur="1" fill="hold">
                                          <p:stCondLst>
                                            <p:cond delay="0"/>
                                          </p:stCondLst>
                                        </p:cTn>
                                        <p:tgtEl>
                                          <p:spTgt spid="485"/>
                                        </p:tgtEl>
                                        <p:attrNameLst>
                                          <p:attrName>style.visibility</p:attrName>
                                        </p:attrNameLst>
                                      </p:cBhvr>
                                      <p:to>
                                        <p:strVal val="visible"/>
                                      </p:to>
                                    </p:set>
                                    <p:animEffect transition="in" filter="fade">
                                      <p:cBhvr>
                                        <p:cTn id="34" dur="1000"/>
                                        <p:tgtEl>
                                          <p:spTgt spid="485"/>
                                        </p:tgtEl>
                                      </p:cBhvr>
                                    </p:animEffect>
                                  </p:childTnLst>
                                </p:cTn>
                              </p:par>
                              <p:par>
                                <p:cTn id="35" presetID="10" presetClass="entr" presetSubtype="0" fill="hold" nodeType="withEffect">
                                  <p:stCondLst>
                                    <p:cond delay="0"/>
                                  </p:stCondLst>
                                  <p:childTnLst>
                                    <p:set>
                                      <p:cBhvr>
                                        <p:cTn id="36" dur="1" fill="hold">
                                          <p:stCondLst>
                                            <p:cond delay="0"/>
                                          </p:stCondLst>
                                        </p:cTn>
                                        <p:tgtEl>
                                          <p:spTgt spid="486"/>
                                        </p:tgtEl>
                                        <p:attrNameLst>
                                          <p:attrName>style.visibility</p:attrName>
                                        </p:attrNameLst>
                                      </p:cBhvr>
                                      <p:to>
                                        <p:strVal val="visible"/>
                                      </p:to>
                                    </p:set>
                                    <p:animEffect transition="in" filter="fade">
                                      <p:cBhvr>
                                        <p:cTn id="37" dur="1000"/>
                                        <p:tgtEl>
                                          <p:spTgt spid="486"/>
                                        </p:tgtEl>
                                      </p:cBhvr>
                                    </p:animEffect>
                                  </p:childTnLst>
                                </p:cTn>
                              </p:par>
                              <p:par>
                                <p:cTn id="38" presetID="10" presetClass="entr" presetSubtype="0" fill="hold" nodeType="withEffect">
                                  <p:stCondLst>
                                    <p:cond delay="0"/>
                                  </p:stCondLst>
                                  <p:childTnLst>
                                    <p:set>
                                      <p:cBhvr>
                                        <p:cTn id="39" dur="1" fill="hold">
                                          <p:stCondLst>
                                            <p:cond delay="0"/>
                                          </p:stCondLst>
                                        </p:cTn>
                                        <p:tgtEl>
                                          <p:spTgt spid="488"/>
                                        </p:tgtEl>
                                        <p:attrNameLst>
                                          <p:attrName>style.visibility</p:attrName>
                                        </p:attrNameLst>
                                      </p:cBhvr>
                                      <p:to>
                                        <p:strVal val="visible"/>
                                      </p:to>
                                    </p:set>
                                    <p:animEffect transition="in" filter="fade">
                                      <p:cBhvr>
                                        <p:cTn id="40" dur="1000"/>
                                        <p:tgtEl>
                                          <p:spTgt spid="488"/>
                                        </p:tgtEl>
                                      </p:cBhvr>
                                    </p:animEffect>
                                  </p:childTnLst>
                                </p:cTn>
                              </p:par>
                              <p:par>
                                <p:cTn id="41" presetID="10" presetClass="entr" presetSubtype="0" fill="hold" nodeType="withEffect">
                                  <p:stCondLst>
                                    <p:cond delay="0"/>
                                  </p:stCondLst>
                                  <p:childTnLst>
                                    <p:set>
                                      <p:cBhvr>
                                        <p:cTn id="42" dur="1" fill="hold">
                                          <p:stCondLst>
                                            <p:cond delay="0"/>
                                          </p:stCondLst>
                                        </p:cTn>
                                        <p:tgtEl>
                                          <p:spTgt spid="489"/>
                                        </p:tgtEl>
                                        <p:attrNameLst>
                                          <p:attrName>style.visibility</p:attrName>
                                        </p:attrNameLst>
                                      </p:cBhvr>
                                      <p:to>
                                        <p:strVal val="visible"/>
                                      </p:to>
                                    </p:set>
                                    <p:animEffect transition="in" filter="fade">
                                      <p:cBhvr>
                                        <p:cTn id="43" dur="10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F1861-C47C-64D2-CB09-80967EE61B68}"/>
              </a:ext>
            </a:extLst>
          </p:cNvPr>
          <p:cNvSpPr>
            <a:spLocks noGrp="1"/>
          </p:cNvSpPr>
          <p:nvPr>
            <p:ph type="title"/>
          </p:nvPr>
        </p:nvSpPr>
        <p:spPr>
          <a:xfrm>
            <a:off x="731520" y="184189"/>
            <a:ext cx="10058400" cy="1371600"/>
          </a:xfrm>
        </p:spPr>
        <p:txBody>
          <a:bodyPr/>
          <a:lstStyle/>
          <a:p>
            <a:r>
              <a:rPr lang="en-IN"/>
              <a:t>INTRODUCTION</a:t>
            </a:r>
          </a:p>
        </p:txBody>
      </p:sp>
      <p:cxnSp>
        <p:nvCxnSpPr>
          <p:cNvPr id="4" name="Straight Connector 3">
            <a:extLst>
              <a:ext uri="{FF2B5EF4-FFF2-40B4-BE49-F238E27FC236}">
                <a16:creationId xmlns:a16="http://schemas.microsoft.com/office/drawing/2014/main" id="{52344250-DB96-EF58-F49B-962F34B73262}"/>
              </a:ext>
            </a:extLst>
          </p:cNvPr>
          <p:cNvCxnSpPr>
            <a:cxnSpLocks/>
          </p:cNvCxnSpPr>
          <p:nvPr/>
        </p:nvCxnSpPr>
        <p:spPr>
          <a:xfrm>
            <a:off x="731520" y="1167397"/>
            <a:ext cx="1055624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E5FB82F0-004E-AD59-B436-F5C6CA2E1D7A}"/>
              </a:ext>
            </a:extLst>
          </p:cNvPr>
          <p:cNvGrpSpPr/>
          <p:nvPr/>
        </p:nvGrpSpPr>
        <p:grpSpPr>
          <a:xfrm>
            <a:off x="8097520" y="2092358"/>
            <a:ext cx="3660140" cy="3502882"/>
            <a:chOff x="7984490" y="2789274"/>
            <a:chExt cx="3660140" cy="3502882"/>
          </a:xfrm>
          <a:blipFill dpi="0" rotWithShape="1">
            <a:blip r:embed="rId2">
              <a:extLst>
                <a:ext uri="{28A0092B-C50C-407E-A947-70E740481C1C}">
                  <a14:useLocalDpi xmlns:a14="http://schemas.microsoft.com/office/drawing/2010/main" val="0"/>
                </a:ext>
              </a:extLst>
            </a:blip>
            <a:srcRect/>
            <a:stretch>
              <a:fillRect/>
            </a:stretch>
          </a:blipFill>
        </p:grpSpPr>
        <p:sp>
          <p:nvSpPr>
            <p:cNvPr id="9" name="Hexagon 8">
              <a:extLst>
                <a:ext uri="{FF2B5EF4-FFF2-40B4-BE49-F238E27FC236}">
                  <a16:creationId xmlns:a16="http://schemas.microsoft.com/office/drawing/2014/main" id="{3789C095-32BE-7EF1-6499-E1071ACE414E}"/>
                </a:ext>
              </a:extLst>
            </p:cNvPr>
            <p:cNvSpPr/>
            <p:nvPr/>
          </p:nvSpPr>
          <p:spPr>
            <a:xfrm>
              <a:off x="9128760" y="2789274"/>
              <a:ext cx="1371600" cy="11176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exagon 9">
              <a:extLst>
                <a:ext uri="{FF2B5EF4-FFF2-40B4-BE49-F238E27FC236}">
                  <a16:creationId xmlns:a16="http://schemas.microsoft.com/office/drawing/2014/main" id="{4BA3176F-6D2D-8BFE-3553-E9B5B58EACDA}"/>
                </a:ext>
              </a:extLst>
            </p:cNvPr>
            <p:cNvSpPr/>
            <p:nvPr/>
          </p:nvSpPr>
          <p:spPr>
            <a:xfrm>
              <a:off x="7984490" y="4550776"/>
              <a:ext cx="1371600" cy="11176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a:extLst>
                <a:ext uri="{FF2B5EF4-FFF2-40B4-BE49-F238E27FC236}">
                  <a16:creationId xmlns:a16="http://schemas.microsoft.com/office/drawing/2014/main" id="{C6FBE4B3-EC7E-7A59-828C-ABB07ABBE0F4}"/>
                </a:ext>
              </a:extLst>
            </p:cNvPr>
            <p:cNvSpPr/>
            <p:nvPr/>
          </p:nvSpPr>
          <p:spPr>
            <a:xfrm>
              <a:off x="9128760" y="3972456"/>
              <a:ext cx="1371600" cy="11176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75CBC5F6-8E38-2A2E-24C6-6B29380C7EC6}"/>
                </a:ext>
              </a:extLst>
            </p:cNvPr>
            <p:cNvSpPr/>
            <p:nvPr/>
          </p:nvSpPr>
          <p:spPr>
            <a:xfrm>
              <a:off x="10273030" y="3401086"/>
              <a:ext cx="1371600" cy="11176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id="{52AC4406-E43E-6F7A-9533-43DF60D363A9}"/>
                </a:ext>
              </a:extLst>
            </p:cNvPr>
            <p:cNvSpPr/>
            <p:nvPr/>
          </p:nvSpPr>
          <p:spPr>
            <a:xfrm>
              <a:off x="7984490" y="3360644"/>
              <a:ext cx="1371600" cy="11176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CCF49CCE-9271-867A-4356-4E90BF652F15}"/>
                </a:ext>
              </a:extLst>
            </p:cNvPr>
            <p:cNvSpPr/>
            <p:nvPr/>
          </p:nvSpPr>
          <p:spPr>
            <a:xfrm>
              <a:off x="10273030" y="4595842"/>
              <a:ext cx="1371600" cy="11176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a:extLst>
                <a:ext uri="{FF2B5EF4-FFF2-40B4-BE49-F238E27FC236}">
                  <a16:creationId xmlns:a16="http://schemas.microsoft.com/office/drawing/2014/main" id="{ED9FA321-133D-511F-EFCA-E7657C9A4985}"/>
                </a:ext>
              </a:extLst>
            </p:cNvPr>
            <p:cNvSpPr/>
            <p:nvPr/>
          </p:nvSpPr>
          <p:spPr>
            <a:xfrm>
              <a:off x="9128760" y="5174556"/>
              <a:ext cx="1371600" cy="1117600"/>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Box 19">
            <a:extLst>
              <a:ext uri="{FF2B5EF4-FFF2-40B4-BE49-F238E27FC236}">
                <a16:creationId xmlns:a16="http://schemas.microsoft.com/office/drawing/2014/main" id="{290BB100-A557-801A-0BB4-84C7E80555C7}"/>
              </a:ext>
            </a:extLst>
          </p:cNvPr>
          <p:cNvSpPr txBox="1"/>
          <p:nvPr/>
        </p:nvSpPr>
        <p:spPr>
          <a:xfrm>
            <a:off x="633730" y="1521140"/>
            <a:ext cx="7463790" cy="5016758"/>
          </a:xfrm>
          <a:prstGeom prst="rect">
            <a:avLst/>
          </a:prstGeom>
          <a:noFill/>
        </p:spPr>
        <p:txBody>
          <a:bodyPr wrap="square" rtlCol="0">
            <a:spAutoFit/>
          </a:bodyPr>
          <a:lstStyle/>
          <a:p>
            <a:pPr marL="342900" indent="-342900" algn="just">
              <a:buFont typeface="Wingdings" panose="05000000000000000000" pitchFamily="2" charset="2"/>
              <a:buChar char="§"/>
            </a:pPr>
            <a:r>
              <a:rPr lang="en-GB" sz="2000">
                <a:latin typeface="Times New Roman" panose="02020603050405020304" pitchFamily="18" charset="0"/>
                <a:cs typeface="Times New Roman" panose="02020603050405020304" pitchFamily="18" charset="0"/>
              </a:rPr>
              <a:t>Agriculture is the one amongst the substantial area of interest to society since a large portion of food is produced by them.</a:t>
            </a:r>
          </a:p>
          <a:p>
            <a:pPr marL="342900" indent="-342900" algn="just">
              <a:buFont typeface="Wingdings" panose="05000000000000000000" pitchFamily="2" charset="2"/>
              <a:buChar char="§"/>
            </a:pPr>
            <a:r>
              <a:rPr lang="en-GB" sz="2000">
                <a:latin typeface="Times New Roman" panose="02020603050405020304" pitchFamily="18" charset="0"/>
                <a:cs typeface="Times New Roman" panose="02020603050405020304" pitchFamily="18" charset="0"/>
              </a:rPr>
              <a:t>Currently, many countries still experience hunger because of the shortfall or absence of food with a growing population.Farmers encounter challenges in selecting the most suitable crops for their land.</a:t>
            </a:r>
          </a:p>
          <a:p>
            <a:pPr marL="342900" indent="-342900" algn="just">
              <a:buFont typeface="Wingdings" panose="05000000000000000000" pitchFamily="2" charset="2"/>
              <a:buChar char="§"/>
            </a:pPr>
            <a:r>
              <a:rPr lang="en-GB" sz="2000">
                <a:latin typeface="Times New Roman" panose="02020603050405020304" pitchFamily="18" charset="0"/>
                <a:cs typeface="Times New Roman" panose="02020603050405020304" pitchFamily="18" charset="0"/>
              </a:rPr>
              <a:t>Hence, crop protection land assessment and crop yield prediction are of more considerable significance to global food production.</a:t>
            </a:r>
            <a:endParaRPr lang="en-IN" sz="20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000">
                <a:latin typeface="Times New Roman" panose="02020603050405020304" pitchFamily="18" charset="0"/>
                <a:cs typeface="Times New Roman" panose="02020603050405020304" pitchFamily="18" charset="0"/>
              </a:rPr>
              <a:t>We have </a:t>
            </a:r>
            <a:r>
              <a:rPr lang="en-GB" sz="2000">
                <a:latin typeface="Times New Roman" panose="02020603050405020304" pitchFamily="18" charset="0"/>
                <a:cs typeface="Times New Roman" panose="02020603050405020304" pitchFamily="18" charset="0"/>
              </a:rPr>
              <a:t>noticed in present times that the climate is changing persistently which is harmful to the crops and leading farmers towards debts and suicide. </a:t>
            </a:r>
          </a:p>
          <a:p>
            <a:pPr marL="342900" indent="-342900" algn="just">
              <a:buFont typeface="Wingdings" panose="05000000000000000000" pitchFamily="2" charset="2"/>
              <a:buChar char="§"/>
            </a:pPr>
            <a:r>
              <a:rPr lang="en-GB" sz="2000">
                <a:latin typeface="Times New Roman" panose="02020603050405020304" pitchFamily="18" charset="0"/>
                <a:cs typeface="Times New Roman" panose="02020603050405020304" pitchFamily="18" charset="0"/>
              </a:rPr>
              <a:t>These risks can be minimized when various mathematical or statistical methods are applied to data and by using these methods, we can recommend the best crop to the farmer for his Agricultural land so that it helps him to get maximum profit. </a:t>
            </a:r>
          </a:p>
          <a:p>
            <a:pPr algn="just"/>
            <a:endParaRPr lang="en-GB"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271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1FC4-349C-7D54-BFF0-7AF276A2F333}"/>
              </a:ext>
            </a:extLst>
          </p:cNvPr>
          <p:cNvSpPr>
            <a:spLocks noGrp="1"/>
          </p:cNvSpPr>
          <p:nvPr>
            <p:ph type="title"/>
          </p:nvPr>
        </p:nvSpPr>
        <p:spPr>
          <a:xfrm>
            <a:off x="731520" y="137160"/>
            <a:ext cx="10058400" cy="1371600"/>
          </a:xfrm>
        </p:spPr>
        <p:txBody>
          <a:bodyPr>
            <a:normAutofit/>
          </a:bodyPr>
          <a:lstStyle/>
          <a:p>
            <a:r>
              <a:rPr lang="en-IN"/>
              <a:t>Precision Farming</a:t>
            </a:r>
          </a:p>
        </p:txBody>
      </p:sp>
      <p:cxnSp>
        <p:nvCxnSpPr>
          <p:cNvPr id="4" name="Straight Connector 3">
            <a:extLst>
              <a:ext uri="{FF2B5EF4-FFF2-40B4-BE49-F238E27FC236}">
                <a16:creationId xmlns:a16="http://schemas.microsoft.com/office/drawing/2014/main" id="{69F54CD3-F829-6204-4034-60946A9DF6E6}"/>
              </a:ext>
            </a:extLst>
          </p:cNvPr>
          <p:cNvCxnSpPr>
            <a:cxnSpLocks/>
          </p:cNvCxnSpPr>
          <p:nvPr/>
        </p:nvCxnSpPr>
        <p:spPr>
          <a:xfrm>
            <a:off x="731520" y="1167397"/>
            <a:ext cx="1055624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8" name="Picture 7" descr="A diagram of a smart farming system&#10;&#10;Description automatically generated">
            <a:extLst>
              <a:ext uri="{FF2B5EF4-FFF2-40B4-BE49-F238E27FC236}">
                <a16:creationId xmlns:a16="http://schemas.microsoft.com/office/drawing/2014/main" id="{56B42BA4-A893-A554-F1F3-D263E668771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949" b="93077" l="6923" r="91538">
                        <a14:foregroundMark x1="24359" y1="39487" x2="24359" y2="39487"/>
                        <a14:foregroundMark x1="24359" y1="39487" x2="17436" y2="53077"/>
                        <a14:foregroundMark x1="17436" y1="53077" x2="24103" y2="44103"/>
                        <a14:foregroundMark x1="22308" y1="57949" x2="32821" y2="40000"/>
                        <a14:foregroundMark x1="32821" y1="40000" x2="54359" y2="26154"/>
                        <a14:foregroundMark x1="54359" y1="26154" x2="68205" y2="37436"/>
                        <a14:foregroundMark x1="68205" y1="37436" x2="63077" y2="61538"/>
                        <a14:foregroundMark x1="63077" y1="61538" x2="28462" y2="60513"/>
                        <a14:foregroundMark x1="28462" y1="60513" x2="39231" y2="33590"/>
                        <a14:foregroundMark x1="39231" y1="33590" x2="38718" y2="60769"/>
                        <a14:foregroundMark x1="38718" y1="60769" x2="52308" y2="39487"/>
                        <a14:foregroundMark x1="52308" y1="39487" x2="35128" y2="48974"/>
                        <a14:foregroundMark x1="35128" y1="48974" x2="49487" y2="38205"/>
                        <a14:foregroundMark x1="49487" y1="38205" x2="69231" y2="47179"/>
                        <a14:foregroundMark x1="69231" y1="47179" x2="58462" y2="64872"/>
                        <a14:foregroundMark x1="58462" y1="64872" x2="52308" y2="68205"/>
                        <a14:foregroundMark x1="14872" y1="74615" x2="39512" y2="91425"/>
                        <a14:foregroundMark x1="17436" y1="73590" x2="17436" y2="73590"/>
                        <a14:foregroundMark x1="17436" y1="73590" x2="17436" y2="73590"/>
                        <a14:foregroundMark x1="16923" y1="61282" x2="16923" y2="61282"/>
                        <a14:foregroundMark x1="16923" y1="61282" x2="16923" y2="61282"/>
                        <a14:foregroundMark x1="16923" y1="61282" x2="16923" y2="61282"/>
                        <a14:foregroundMark x1="16923" y1="61282" x2="16923" y2="61282"/>
                        <a14:foregroundMark x1="13846" y1="66667" x2="13846" y2="56410"/>
                        <a14:foregroundMark x1="12542" y1="48623" x2="17949" y2="37436"/>
                        <a14:foregroundMark x1="17949" y1="37436" x2="24103" y2="33590"/>
                        <a14:foregroundMark x1="24872" y1="24359" x2="51795" y2="23590"/>
                        <a14:foregroundMark x1="51795" y1="23590" x2="66410" y2="30769"/>
                        <a14:foregroundMark x1="66410" y1="30769" x2="66410" y2="30769"/>
                        <a14:foregroundMark x1="22564" y1="23846" x2="57179" y2="17949"/>
                        <a14:foregroundMark x1="57179" y1="17949" x2="72051" y2="28205"/>
                        <a14:foregroundMark x1="72051" y1="28205" x2="73333" y2="30769"/>
                        <a14:foregroundMark x1="34103" y1="74103" x2="61282" y2="75641"/>
                        <a14:foregroundMark x1="61282" y1="75641" x2="69744" y2="69231"/>
                        <a14:foregroundMark x1="48462" y1="85897" x2="69744" y2="84103"/>
                        <a14:foregroundMark x1="69744" y1="84103" x2="80769" y2="71026"/>
                        <a14:foregroundMark x1="80769" y1="71026" x2="83333" y2="45128"/>
                        <a14:foregroundMark x1="83103" y1="44685" x2="72308" y2="23846"/>
                        <a14:foregroundMark x1="60482" y1="8604" x2="60690" y2="8612"/>
                        <a14:foregroundMark x1="38974" y1="9744" x2="54103" y2="8205"/>
                        <a14:foregroundMark x1="58663" y1="8462" x2="60672" y2="8575"/>
                        <a14:foregroundMark x1="54103" y1="8205" x2="58663" y2="8462"/>
                        <a14:foregroundMark x1="77949" y1="48718" x2="77949" y2="46667"/>
                        <a14:foregroundMark x1="75641" y1="54359" x2="75897" y2="47179"/>
                        <a14:foregroundMark x1="78974" y1="48718" x2="74615" y2="41795"/>
                        <a14:foregroundMark x1="78974" y1="44103" x2="78718" y2="37436"/>
                        <a14:foregroundMark x1="76410" y1="56667" x2="78718" y2="40513"/>
                        <a14:foregroundMark x1="76667" y1="48718" x2="77949" y2="42564"/>
                        <a14:foregroundMark x1="76154" y1="51795" x2="77949" y2="43846"/>
                        <a14:foregroundMark x1="76154" y1="47692" x2="77949" y2="52308"/>
                        <a14:foregroundMark x1="77436" y1="44872" x2="81026" y2="49231"/>
                        <a14:foregroundMark x1="77692" y1="43846" x2="80000" y2="48974"/>
                        <a14:foregroundMark x1="75641" y1="51538" x2="75641" y2="51538"/>
                        <a14:foregroundMark x1="8205" y1="58205" x2="7949" y2="49231"/>
                        <a14:foregroundMark x1="17949" y1="49231" x2="17949" y2="42564"/>
                        <a14:foregroundMark x1="8205" y1="59744" x2="7949" y2="56923"/>
                        <a14:foregroundMark x1="30769" y1="73590" x2="34103" y2="72821"/>
                        <a14:foregroundMark x1="34103" y1="72821" x2="36154" y2="66923"/>
                        <a14:foregroundMark x1="34872" y1="67949" x2="30513" y2="68718"/>
                        <a14:foregroundMark x1="46154" y1="17436" x2="45641" y2="15641"/>
                        <a14:foregroundMark x1="7487" y1="46410" x2="7949" y2="44872"/>
                        <a14:foregroundMark x1="92821" y1="45897" x2="91538" y2="62564"/>
                        <a14:foregroundMark x1="91538" y1="62564" x2="90256" y2="64359"/>
                        <a14:foregroundMark x1="8415" y1="46410" x2="8205" y2="40256"/>
                        <a14:foregroundMark x1="8974" y1="62821" x2="8485" y2="48462"/>
                        <a14:foregroundMark x1="35128" y1="73590" x2="34359" y2="66410"/>
                        <a14:foregroundMark x1="36923" y1="70256" x2="38974" y2="68974"/>
                        <a14:backgroundMark x1="37179" y1="8718" x2="39753" y2="8441"/>
                        <a14:backgroundMark x1="63846" y1="8205" x2="72564" y2="10769"/>
                        <a14:backgroundMark x1="39744" y1="94615" x2="39744" y2="94615"/>
                        <a14:backgroundMark x1="40256" y1="93077" x2="45897" y2="93590"/>
                        <a14:backgroundMark x1="38462" y1="93333" x2="40513" y2="92821"/>
                        <a14:backgroundMark x1="77179" y1="12821" x2="63846" y2="8462"/>
                        <a14:backgroundMark x1="63846" y1="8462" x2="62308" y2="8462"/>
                        <a14:backgroundMark x1="62308" y1="8462" x2="62308" y2="8462"/>
                        <a14:backgroundMark x1="62308" y1="8462" x2="60000" y2="7179"/>
                        <a14:backgroundMark x1="93333" y1="42308" x2="93333" y2="42308"/>
                        <a14:backgroundMark x1="93590" y1="45385" x2="93846" y2="42821"/>
                        <a14:backgroundMark x1="93846" y1="43846" x2="93590" y2="40513"/>
                        <a14:backgroundMark x1="7311" y1="55422" x2="7436" y2="59231"/>
                        <a14:backgroundMark x1="6923" y1="43590" x2="7012" y2="46315"/>
                        <a14:backgroundMark x1="8462" y1="63333" x2="7179" y2="60000"/>
                        <a14:backgroundMark x1="6923" y1="46410" x2="6923" y2="48462"/>
                      </a14:backgroundRemoval>
                    </a14:imgEffect>
                  </a14:imgLayer>
                </a14:imgProps>
              </a:ext>
            </a:extLst>
          </a:blip>
          <a:stretch>
            <a:fillRect/>
          </a:stretch>
        </p:blipFill>
        <p:spPr>
          <a:xfrm>
            <a:off x="7833632" y="2129269"/>
            <a:ext cx="3624859" cy="3204145"/>
          </a:xfrm>
          <a:prstGeom prst="rect">
            <a:avLst/>
          </a:prstGeom>
          <a:ln w="228600" cap="sq" cmpd="thickThin">
            <a:solidFill>
              <a:srgbClr val="000000"/>
            </a:solidFill>
            <a:prstDash val="solid"/>
            <a:miter lim="800000"/>
          </a:ln>
          <a:effectLst>
            <a:innerShdw blurRad="76200">
              <a:srgbClr val="000000"/>
            </a:innerShdw>
          </a:effectLst>
        </p:spPr>
      </p:pic>
      <p:sp>
        <p:nvSpPr>
          <p:cNvPr id="11" name="TextBox 10">
            <a:extLst>
              <a:ext uri="{FF2B5EF4-FFF2-40B4-BE49-F238E27FC236}">
                <a16:creationId xmlns:a16="http://schemas.microsoft.com/office/drawing/2014/main" id="{E376089C-6ED6-C11F-2DC6-3CC31139D7C4}"/>
              </a:ext>
            </a:extLst>
          </p:cNvPr>
          <p:cNvSpPr txBox="1"/>
          <p:nvPr/>
        </p:nvSpPr>
        <p:spPr>
          <a:xfrm>
            <a:off x="512782" y="1751313"/>
            <a:ext cx="6912076" cy="4093428"/>
          </a:xfrm>
          <a:prstGeom prst="rect">
            <a:avLst/>
          </a:prstGeom>
          <a:noFill/>
        </p:spPr>
        <p:txBody>
          <a:bodyPr wrap="square" rtlCol="0">
            <a:spAutoFit/>
          </a:bodyPr>
          <a:lstStyle/>
          <a:p>
            <a:pPr marL="285750" indent="-285750" algn="just">
              <a:buFont typeface="Wingdings" panose="05000000000000000000" pitchFamily="2" charset="2"/>
              <a:buChar char="q"/>
            </a:pPr>
            <a:r>
              <a:rPr lang="en-GB" sz="2000">
                <a:latin typeface="Times New Roman" panose="02020603050405020304" pitchFamily="18" charset="0"/>
                <a:cs typeface="Times New Roman" panose="02020603050405020304" pitchFamily="18" charset="0"/>
              </a:rPr>
              <a:t>Nowadays, agriculture in India has witnessed significant advancements, with precision agriculture.</a:t>
            </a:r>
          </a:p>
          <a:p>
            <a:pPr marL="285750" indent="-285750" algn="just">
              <a:buFont typeface="Wingdings" panose="05000000000000000000" pitchFamily="2" charset="2"/>
              <a:buChar char="q"/>
            </a:pPr>
            <a:r>
              <a:rPr lang="en-GB" sz="2000">
                <a:latin typeface="Times New Roman" panose="02020603050405020304" pitchFamily="18" charset="0"/>
                <a:cs typeface="Times New Roman" panose="02020603050405020304" pitchFamily="18" charset="0"/>
              </a:rPr>
              <a:t>Precision farming, also known as precision agriculture, is an approach to farming that utilizes various technologies, data analytics, and management practices to optimize the efficiency, productivity, and sustainability of agricultural production.</a:t>
            </a:r>
          </a:p>
          <a:p>
            <a:pPr marL="285750" indent="-285750" algn="just">
              <a:buFont typeface="Wingdings" panose="05000000000000000000" pitchFamily="2" charset="2"/>
              <a:buChar char="q"/>
            </a:pPr>
            <a:r>
              <a:rPr lang="en-GB" sz="2000">
                <a:latin typeface="Times New Roman" panose="02020603050405020304" pitchFamily="18" charset="0"/>
                <a:cs typeface="Times New Roman" panose="02020603050405020304" pitchFamily="18" charset="0"/>
              </a:rPr>
              <a:t>In precision farming, farmers make use of technologies such as GPS, sensors, drones, satellite imagery, and data analytics to gather detailed information about soil variability, weather patterns, crop health, and other relevant factors. </a:t>
            </a:r>
          </a:p>
          <a:p>
            <a:pPr marL="285750" indent="-285750" algn="just">
              <a:buFont typeface="Wingdings" panose="05000000000000000000" pitchFamily="2" charset="2"/>
              <a:buChar char="q"/>
            </a:pPr>
            <a:r>
              <a:rPr lang="en-GB" sz="2000">
                <a:latin typeface="Times New Roman" panose="02020603050405020304" pitchFamily="18" charset="0"/>
                <a:cs typeface="Times New Roman" panose="02020603050405020304" pitchFamily="18" charset="0"/>
              </a:rPr>
              <a:t>This data is then analyzed to make informed decisions about crop selection , Disease Prediction, maximised crop productivity,resource allocation.</a:t>
            </a:r>
          </a:p>
        </p:txBody>
      </p:sp>
    </p:spTree>
    <p:extLst>
      <p:ext uri="{BB962C8B-B14F-4D97-AF65-F5344CB8AC3E}">
        <p14:creationId xmlns:p14="http://schemas.microsoft.com/office/powerpoint/2010/main" val="1115041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7B90D-057C-6BD5-F75F-E27CE8751B94}"/>
              </a:ext>
            </a:extLst>
          </p:cNvPr>
          <p:cNvSpPr>
            <a:spLocks noGrp="1"/>
          </p:cNvSpPr>
          <p:nvPr>
            <p:ph type="title"/>
          </p:nvPr>
        </p:nvSpPr>
        <p:spPr>
          <a:xfrm>
            <a:off x="904240" y="137160"/>
            <a:ext cx="10058400" cy="1371600"/>
          </a:xfrm>
        </p:spPr>
        <p:txBody>
          <a:bodyPr/>
          <a:lstStyle/>
          <a:p>
            <a:r>
              <a:rPr lang="en-IN"/>
              <a:t>Precision Farming</a:t>
            </a:r>
          </a:p>
        </p:txBody>
      </p:sp>
      <p:sp>
        <p:nvSpPr>
          <p:cNvPr id="3" name="Content Placeholder 2">
            <a:extLst>
              <a:ext uri="{FF2B5EF4-FFF2-40B4-BE49-F238E27FC236}">
                <a16:creationId xmlns:a16="http://schemas.microsoft.com/office/drawing/2014/main" id="{408EA43E-83FF-7B07-4B0C-1662CA60F22A}"/>
              </a:ext>
            </a:extLst>
          </p:cNvPr>
          <p:cNvSpPr>
            <a:spLocks noGrp="1"/>
          </p:cNvSpPr>
          <p:nvPr>
            <p:ph idx="1"/>
          </p:nvPr>
        </p:nvSpPr>
        <p:spPr>
          <a:xfrm>
            <a:off x="559457" y="1859953"/>
            <a:ext cx="5831512" cy="4181843"/>
          </a:xfrm>
        </p:spPr>
        <p:txBody>
          <a:bodyPr>
            <a:normAutofit fontScale="92500"/>
          </a:bodyPr>
          <a:lstStyle/>
          <a:p>
            <a:pPr marL="285750" indent="-285750" algn="just">
              <a:buFont typeface="Wingdings" panose="05000000000000000000" pitchFamily="2" charset="2"/>
              <a:buChar char="q"/>
            </a:pPr>
            <a:r>
              <a:rPr lang="en-GB" sz="2200">
                <a:latin typeface="Times New Roman" panose="02020603050405020304" pitchFamily="18" charset="0"/>
                <a:cs typeface="Times New Roman" panose="02020603050405020304" pitchFamily="18" charset="0"/>
              </a:rPr>
              <a:t>Precision farming offers several benefits, including:</a:t>
            </a:r>
          </a:p>
          <a:p>
            <a:pPr marL="342900" indent="-342900" algn="just">
              <a:buFont typeface="+mj-lt"/>
              <a:buAutoNum type="arabicParenR"/>
            </a:pPr>
            <a:r>
              <a:rPr lang="en-GB" sz="2200">
                <a:latin typeface="Times New Roman" panose="02020603050405020304" pitchFamily="18" charset="0"/>
                <a:cs typeface="Times New Roman" panose="02020603050405020304" pitchFamily="18" charset="0"/>
              </a:rPr>
              <a:t>Increased crop yields and quality.</a:t>
            </a:r>
          </a:p>
          <a:p>
            <a:pPr marL="342900" indent="-342900" algn="just">
              <a:buFont typeface="+mj-lt"/>
              <a:buAutoNum type="arabicParenR"/>
            </a:pPr>
            <a:r>
              <a:rPr lang="en-GB" sz="2200">
                <a:latin typeface="Times New Roman" panose="02020603050405020304" pitchFamily="18" charset="0"/>
                <a:cs typeface="Times New Roman" panose="02020603050405020304" pitchFamily="18" charset="0"/>
              </a:rPr>
              <a:t>Reduced input costs (such as fertilizers, pesticides, and water).</a:t>
            </a:r>
          </a:p>
          <a:p>
            <a:pPr marL="342900" indent="-342900" algn="just">
              <a:buFont typeface="+mj-lt"/>
              <a:buAutoNum type="arabicParenR"/>
            </a:pPr>
            <a:r>
              <a:rPr lang="en-GB" sz="2200">
                <a:latin typeface="Times New Roman" panose="02020603050405020304" pitchFamily="18" charset="0"/>
                <a:cs typeface="Times New Roman" panose="02020603050405020304" pitchFamily="18" charset="0"/>
              </a:rPr>
              <a:t>Improved environmental sustainability by minimizing resource use and reducing pollution.</a:t>
            </a:r>
          </a:p>
          <a:p>
            <a:pPr marL="342900" indent="-342900" algn="just">
              <a:buFont typeface="+mj-lt"/>
              <a:buAutoNum type="arabicParenR"/>
            </a:pPr>
            <a:r>
              <a:rPr lang="en-GB" sz="2200">
                <a:latin typeface="Times New Roman" panose="02020603050405020304" pitchFamily="18" charset="0"/>
                <a:cs typeface="Times New Roman" panose="02020603050405020304" pitchFamily="18" charset="0"/>
              </a:rPr>
              <a:t>Enhanced farm profitability through optimized resource allocation and improved efficiency.</a:t>
            </a:r>
          </a:p>
          <a:p>
            <a:pPr marL="342900" indent="-342900" algn="just">
              <a:buFont typeface="+mj-lt"/>
              <a:buAutoNum type="arabicParenR"/>
            </a:pPr>
            <a:r>
              <a:rPr lang="en-GB" sz="2200">
                <a:latin typeface="Times New Roman" panose="02020603050405020304" pitchFamily="18" charset="0"/>
                <a:cs typeface="Times New Roman" panose="02020603050405020304" pitchFamily="18" charset="0"/>
              </a:rPr>
              <a:t>Better risk management through data-driven decision-making and real-time monitoring of field conditions.</a:t>
            </a:r>
            <a:endParaRPr lang="en-IN" sz="2200">
              <a:latin typeface="Times New Roman" panose="02020603050405020304" pitchFamily="18" charset="0"/>
              <a:cs typeface="Times New Roman" panose="02020603050405020304" pitchFamily="18" charset="0"/>
            </a:endParaRPr>
          </a:p>
          <a:p>
            <a:endParaRPr lang="en-IN"/>
          </a:p>
        </p:txBody>
      </p:sp>
      <p:cxnSp>
        <p:nvCxnSpPr>
          <p:cNvPr id="6" name="Straight Connector 5">
            <a:extLst>
              <a:ext uri="{FF2B5EF4-FFF2-40B4-BE49-F238E27FC236}">
                <a16:creationId xmlns:a16="http://schemas.microsoft.com/office/drawing/2014/main" id="{A243A203-6E8B-CCEE-D6B7-C628A174A0F1}"/>
              </a:ext>
            </a:extLst>
          </p:cNvPr>
          <p:cNvCxnSpPr>
            <a:cxnSpLocks/>
          </p:cNvCxnSpPr>
          <p:nvPr/>
        </p:nvCxnSpPr>
        <p:spPr>
          <a:xfrm>
            <a:off x="731520" y="1167397"/>
            <a:ext cx="1055624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pic>
        <p:nvPicPr>
          <p:cNvPr id="5" name="Picture 4" descr="A hand holding a tablet with a garden in the background&#10;&#10;Description automatically generated">
            <a:extLst>
              <a:ext uri="{FF2B5EF4-FFF2-40B4-BE49-F238E27FC236}">
                <a16:creationId xmlns:a16="http://schemas.microsoft.com/office/drawing/2014/main" id="{3EC667F8-D85A-9A22-2DAE-3C501D1C86D1}"/>
              </a:ext>
            </a:extLst>
          </p:cNvPr>
          <p:cNvPicPr>
            <a:picLocks noChangeAspect="1"/>
          </p:cNvPicPr>
          <p:nvPr/>
        </p:nvPicPr>
        <p:blipFill>
          <a:blip r:embed="rId2"/>
          <a:stretch>
            <a:fillRect/>
          </a:stretch>
        </p:blipFill>
        <p:spPr>
          <a:xfrm>
            <a:off x="6884001" y="2272908"/>
            <a:ext cx="4403759" cy="279236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901440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3FDBF-D43A-44DF-C83C-39C7D21AAAE9}"/>
              </a:ext>
            </a:extLst>
          </p:cNvPr>
          <p:cNvSpPr>
            <a:spLocks noGrp="1"/>
          </p:cNvSpPr>
          <p:nvPr>
            <p:ph type="title"/>
          </p:nvPr>
        </p:nvSpPr>
        <p:spPr>
          <a:xfrm>
            <a:off x="568960" y="378434"/>
            <a:ext cx="10556240" cy="1371600"/>
          </a:xfrm>
        </p:spPr>
        <p:txBody>
          <a:bodyPr/>
          <a:lstStyle/>
          <a:p>
            <a:r>
              <a:rPr lang="en-IN"/>
              <a:t>LITERATURE REVIEW</a:t>
            </a:r>
          </a:p>
        </p:txBody>
      </p:sp>
      <p:cxnSp>
        <p:nvCxnSpPr>
          <p:cNvPr id="7" name="Straight Connector 6">
            <a:extLst>
              <a:ext uri="{FF2B5EF4-FFF2-40B4-BE49-F238E27FC236}">
                <a16:creationId xmlns:a16="http://schemas.microsoft.com/office/drawing/2014/main" id="{0BBFFA36-1456-1B45-6559-07D8BE705464}"/>
              </a:ext>
            </a:extLst>
          </p:cNvPr>
          <p:cNvCxnSpPr>
            <a:cxnSpLocks/>
          </p:cNvCxnSpPr>
          <p:nvPr/>
        </p:nvCxnSpPr>
        <p:spPr>
          <a:xfrm>
            <a:off x="690880" y="1340117"/>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E11C7D0A-679E-DA87-5B25-C0DF9987F5A2}"/>
              </a:ext>
            </a:extLst>
          </p:cNvPr>
          <p:cNvSpPr txBox="1"/>
          <p:nvPr/>
        </p:nvSpPr>
        <p:spPr>
          <a:xfrm>
            <a:off x="629920" y="1435035"/>
            <a:ext cx="10556240" cy="5616922"/>
          </a:xfrm>
          <a:prstGeom prst="rect">
            <a:avLst/>
          </a:prstGeom>
          <a:noFill/>
        </p:spPr>
        <p:txBody>
          <a:bodyPr wrap="square" rtlCol="0">
            <a:spAutoFit/>
          </a:bodyPr>
          <a:lstStyle/>
          <a:p>
            <a:pPr marL="347472" marR="0" indent="-347472" algn="just" rtl="0">
              <a:spcBef>
                <a:spcPts val="0"/>
              </a:spcBef>
              <a:spcAft>
                <a:spcPts val="0"/>
              </a:spcAft>
              <a:buClr>
                <a:schemeClr val="tx1"/>
              </a:buClr>
              <a:buSzPts val="1500"/>
              <a:buFont typeface="+mj-lt"/>
              <a:buAutoNum type="arabicPeriod"/>
            </a:pPr>
            <a:r>
              <a:rPr lang="en-GB" sz="1900" b="0" i="0">
                <a:effectLst/>
                <a:latin typeface="Times New Roman" panose="02020603050405020304" pitchFamily="18" charset="0"/>
                <a:ea typeface="Arial" panose="020B0604020202020204" pitchFamily="34" charset="0"/>
                <a:cs typeface="Times New Roman" panose="02020603050405020304" pitchFamily="18" charset="0"/>
              </a:rPr>
              <a:t>Gosai et al. (2021) presented a comprehensive study on the development and implementation of a crop recommendation system leveraging machine learning techniques. Published in the International Journal of Scientific Research in Computer Science, Engineering, and Information Technology, </a:t>
            </a:r>
            <a:r>
              <a:rPr lang="en-GB" sz="1900" b="1" i="0">
                <a:effectLst/>
                <a:latin typeface="Times New Roman" panose="02020603050405020304" pitchFamily="18" charset="0"/>
                <a:ea typeface="Arial" panose="020B0604020202020204" pitchFamily="34" charset="0"/>
                <a:cs typeface="Times New Roman" panose="02020603050405020304" pitchFamily="18" charset="0"/>
              </a:rPr>
              <a:t>their research addresses the increasing demand for data-driven decision support tools in agriculture to enhance crop productivity and optimize resource utilization.</a:t>
            </a:r>
          </a:p>
          <a:p>
            <a:pPr marL="347472" marR="0" indent="-347472" algn="just" rtl="0">
              <a:spcBef>
                <a:spcPts val="0"/>
              </a:spcBef>
              <a:spcAft>
                <a:spcPts val="0"/>
              </a:spcAft>
              <a:buClr>
                <a:schemeClr val="tx1"/>
              </a:buClr>
              <a:buSzPts val="1500"/>
              <a:buFont typeface="+mj-lt"/>
              <a:buAutoNum type="arabicPeriod"/>
            </a:pPr>
            <a:endParaRPr lang="en-IN" sz="1900">
              <a:effectLst/>
              <a:latin typeface="Times New Roman" panose="02020603050405020304" pitchFamily="18" charset="0"/>
              <a:cs typeface="Times New Roman" panose="02020603050405020304" pitchFamily="18" charset="0"/>
            </a:endParaRPr>
          </a:p>
          <a:p>
            <a:pPr marL="347472" marR="0" indent="-347472" algn="just" rtl="0">
              <a:spcBef>
                <a:spcPts val="0"/>
              </a:spcBef>
              <a:spcAft>
                <a:spcPts val="0"/>
              </a:spcAft>
              <a:buClr>
                <a:schemeClr val="tx1"/>
              </a:buClr>
              <a:buFont typeface="+mj-lt"/>
              <a:buAutoNum type="arabicPeriod"/>
            </a:pPr>
            <a:r>
              <a:rPr lang="en-GB" sz="1900" b="0" i="0">
                <a:effectLst/>
                <a:latin typeface="Times New Roman" panose="02020603050405020304" pitchFamily="18" charset="0"/>
                <a:ea typeface="Arial" panose="020B0604020202020204" pitchFamily="34" charset="0"/>
                <a:cs typeface="Times New Roman" panose="02020603050405020304" pitchFamily="18" charset="0"/>
              </a:rPr>
              <a:t>Lokhande and Dixit (2022) conducted a study focusing on the development and implementation of a crop recommendation system utilizing machine learning techniques. Their research, published in the International Research Journal of Engineering and Technology (IRJET), </a:t>
            </a:r>
            <a:r>
              <a:rPr lang="en-GB" sz="1900" b="1" i="0">
                <a:effectLst/>
                <a:latin typeface="Times New Roman" panose="02020603050405020304" pitchFamily="18" charset="0"/>
                <a:ea typeface="Arial" panose="020B0604020202020204" pitchFamily="34" charset="0"/>
                <a:cs typeface="Times New Roman" panose="02020603050405020304" pitchFamily="18" charset="0"/>
              </a:rPr>
              <a:t>addresses the growing need for data-driven decision support tools in agriculture to optimize crop selection and enhance productivity.</a:t>
            </a:r>
          </a:p>
          <a:p>
            <a:pPr marL="347472" marR="0" indent="-347472" algn="just" rtl="0">
              <a:spcBef>
                <a:spcPts val="0"/>
              </a:spcBef>
              <a:spcAft>
                <a:spcPts val="0"/>
              </a:spcAft>
              <a:buClr>
                <a:schemeClr val="tx1"/>
              </a:buClr>
              <a:buFont typeface="+mj-lt"/>
              <a:buAutoNum type="arabicPeriod"/>
            </a:pPr>
            <a:endParaRPr lang="en-IN" sz="1900">
              <a:effectLst/>
              <a:latin typeface="Times New Roman" panose="02020603050405020304" pitchFamily="18" charset="0"/>
              <a:cs typeface="Times New Roman" panose="02020603050405020304" pitchFamily="18" charset="0"/>
            </a:endParaRPr>
          </a:p>
          <a:p>
            <a:pPr marL="342900" indent="-342900" algn="just">
              <a:buClr>
                <a:schemeClr val="tx1"/>
              </a:buClr>
              <a:buFont typeface="+mj-lt"/>
              <a:buAutoNum type="arabicPeriod"/>
            </a:pPr>
            <a:r>
              <a:rPr lang="en-GB" sz="1900" b="0" i="0">
                <a:effectLst/>
                <a:latin typeface="Times New Roman" panose="02020603050405020304" pitchFamily="18" charset="0"/>
                <a:ea typeface="Arial" panose="020B0604020202020204" pitchFamily="34" charset="0"/>
                <a:cs typeface="Times New Roman" panose="02020603050405020304" pitchFamily="18" charset="0"/>
              </a:rPr>
              <a:t>Priyadharshini et al. (2021) proposed an innovative approach for intelligent crop recommendation leveraging machine learning techniques. In their paper presented at the 2021 5th International Conference on Computing Methodologies and Communication (ICCMC</a:t>
            </a:r>
            <a:r>
              <a:rPr lang="en-GB" sz="1900" b="1" i="0">
                <a:effectLst/>
                <a:latin typeface="Times New Roman" panose="02020603050405020304" pitchFamily="18" charset="0"/>
                <a:ea typeface="Arial" panose="020B0604020202020204" pitchFamily="34" charset="0"/>
                <a:cs typeface="Times New Roman" panose="02020603050405020304" pitchFamily="18" charset="0"/>
              </a:rPr>
              <a:t>), the authors addressed the critical need for efficient agricultural decision-making systems to enhance crop productivity and optimize resource utilization.</a:t>
            </a:r>
            <a:endParaRPr lang="en-IN" sz="1900" b="1">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IN" sz="18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90392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EF3D-7646-ADE6-2C64-0CD4C9A0CD56}"/>
              </a:ext>
            </a:extLst>
          </p:cNvPr>
          <p:cNvSpPr>
            <a:spLocks noGrp="1"/>
          </p:cNvSpPr>
          <p:nvPr>
            <p:ph type="title"/>
          </p:nvPr>
        </p:nvSpPr>
        <p:spPr/>
        <p:txBody>
          <a:bodyPr/>
          <a:lstStyle/>
          <a:p>
            <a:r>
              <a:rPr lang="en-IN"/>
              <a:t>METHODOLOGY</a:t>
            </a:r>
          </a:p>
        </p:txBody>
      </p:sp>
      <p:sp>
        <p:nvSpPr>
          <p:cNvPr id="27" name="Rectangle 26">
            <a:extLst>
              <a:ext uri="{FF2B5EF4-FFF2-40B4-BE49-F238E27FC236}">
                <a16:creationId xmlns:a16="http://schemas.microsoft.com/office/drawing/2014/main" id="{C9355B95-4953-DC58-A2FF-9307FB5C27D6}"/>
              </a:ext>
            </a:extLst>
          </p:cNvPr>
          <p:cNvSpPr/>
          <p:nvPr/>
        </p:nvSpPr>
        <p:spPr>
          <a:xfrm>
            <a:off x="894735" y="2813445"/>
            <a:ext cx="1823884" cy="865239"/>
          </a:xfrm>
          <a:prstGeom prst="rect">
            <a:avLst/>
          </a:prstGeom>
          <a:ln>
            <a:noFill/>
          </a:ln>
          <a:effectLst>
            <a:glow rad="63500">
              <a:srgbClr val="CAD8D0"/>
            </a:glo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28" name="Rectangle 27">
            <a:extLst>
              <a:ext uri="{FF2B5EF4-FFF2-40B4-BE49-F238E27FC236}">
                <a16:creationId xmlns:a16="http://schemas.microsoft.com/office/drawing/2014/main" id="{68FD9B05-43B3-A34F-F459-E9953499B687}"/>
              </a:ext>
            </a:extLst>
          </p:cNvPr>
          <p:cNvSpPr/>
          <p:nvPr/>
        </p:nvSpPr>
        <p:spPr>
          <a:xfrm>
            <a:off x="894735" y="4191378"/>
            <a:ext cx="1823884" cy="865239"/>
          </a:xfrm>
          <a:prstGeom prst="rect">
            <a:avLst/>
          </a:prstGeom>
          <a:ln>
            <a:noFill/>
          </a:ln>
          <a:effectLst>
            <a:glow rad="63500">
              <a:srgbClr val="CAD8D0">
                <a:alpha val="40000"/>
              </a:srgb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29" name="Rectangle 28">
            <a:extLst>
              <a:ext uri="{FF2B5EF4-FFF2-40B4-BE49-F238E27FC236}">
                <a16:creationId xmlns:a16="http://schemas.microsoft.com/office/drawing/2014/main" id="{79E2FB9F-30C4-FCB7-76A2-5FEB97664FAC}"/>
              </a:ext>
            </a:extLst>
          </p:cNvPr>
          <p:cNvSpPr/>
          <p:nvPr/>
        </p:nvSpPr>
        <p:spPr>
          <a:xfrm>
            <a:off x="3100848" y="4187879"/>
            <a:ext cx="1823884" cy="865239"/>
          </a:xfrm>
          <a:prstGeom prst="rect">
            <a:avLst/>
          </a:prstGeom>
          <a:ln>
            <a:noFill/>
          </a:ln>
          <a:effectLst>
            <a:glow rad="63500">
              <a:srgbClr val="8BAB99">
                <a:alpha val="40000"/>
              </a:srgb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0" name="Rectangle 29">
            <a:extLst>
              <a:ext uri="{FF2B5EF4-FFF2-40B4-BE49-F238E27FC236}">
                <a16:creationId xmlns:a16="http://schemas.microsoft.com/office/drawing/2014/main" id="{AD5EA970-3EB5-C5EC-BF7D-A9CD144034E3}"/>
              </a:ext>
            </a:extLst>
          </p:cNvPr>
          <p:cNvSpPr/>
          <p:nvPr/>
        </p:nvSpPr>
        <p:spPr>
          <a:xfrm>
            <a:off x="5306961" y="4187881"/>
            <a:ext cx="1823884" cy="865239"/>
          </a:xfrm>
          <a:prstGeom prst="rect">
            <a:avLst/>
          </a:prstGeom>
          <a:ln>
            <a:noFill/>
          </a:ln>
          <a:effectLst>
            <a:glow rad="63500">
              <a:srgbClr val="CAD8D0">
                <a:alpha val="40000"/>
              </a:srgb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1" name="Rectangle 30">
            <a:extLst>
              <a:ext uri="{FF2B5EF4-FFF2-40B4-BE49-F238E27FC236}">
                <a16:creationId xmlns:a16="http://schemas.microsoft.com/office/drawing/2014/main" id="{92EEF1EF-33BA-0EF8-6037-DC9689EB66FC}"/>
              </a:ext>
            </a:extLst>
          </p:cNvPr>
          <p:cNvSpPr/>
          <p:nvPr/>
        </p:nvSpPr>
        <p:spPr>
          <a:xfrm>
            <a:off x="9719187" y="4187880"/>
            <a:ext cx="1823884" cy="865239"/>
          </a:xfrm>
          <a:prstGeom prst="rect">
            <a:avLst/>
          </a:prstGeom>
          <a:ln>
            <a:noFill/>
          </a:ln>
          <a:effectLst>
            <a:glow rad="63500">
              <a:srgbClr val="CAD8D0">
                <a:alpha val="40000"/>
              </a:srgb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2" name="Rectangle 31">
            <a:extLst>
              <a:ext uri="{FF2B5EF4-FFF2-40B4-BE49-F238E27FC236}">
                <a16:creationId xmlns:a16="http://schemas.microsoft.com/office/drawing/2014/main" id="{8373D1B8-7AF7-2E25-4B97-66D3CB87867A}"/>
              </a:ext>
            </a:extLst>
          </p:cNvPr>
          <p:cNvSpPr/>
          <p:nvPr/>
        </p:nvSpPr>
        <p:spPr>
          <a:xfrm>
            <a:off x="7513074" y="4202629"/>
            <a:ext cx="1823884" cy="865239"/>
          </a:xfrm>
          <a:prstGeom prst="rect">
            <a:avLst/>
          </a:prstGeom>
          <a:ln>
            <a:noFill/>
          </a:ln>
          <a:effectLst>
            <a:glow rad="63500">
              <a:srgbClr val="CAD8D0">
                <a:alpha val="40000"/>
              </a:srgb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33" name="Rectangle 32">
            <a:extLst>
              <a:ext uri="{FF2B5EF4-FFF2-40B4-BE49-F238E27FC236}">
                <a16:creationId xmlns:a16="http://schemas.microsoft.com/office/drawing/2014/main" id="{E2A0F547-0FED-5D8D-39E2-AAFAF52B9CC5}"/>
              </a:ext>
            </a:extLst>
          </p:cNvPr>
          <p:cNvSpPr/>
          <p:nvPr/>
        </p:nvSpPr>
        <p:spPr>
          <a:xfrm>
            <a:off x="9719187" y="2813444"/>
            <a:ext cx="1823884" cy="865239"/>
          </a:xfrm>
          <a:prstGeom prst="rect">
            <a:avLst/>
          </a:prstGeom>
          <a:ln>
            <a:noFill/>
          </a:ln>
          <a:effectLst>
            <a:glow rad="63500">
              <a:srgbClr val="CAD8D0">
                <a:alpha val="40000"/>
              </a:srgb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cxnSp>
        <p:nvCxnSpPr>
          <p:cNvPr id="35" name="Straight Arrow Connector 34">
            <a:extLst>
              <a:ext uri="{FF2B5EF4-FFF2-40B4-BE49-F238E27FC236}">
                <a16:creationId xmlns:a16="http://schemas.microsoft.com/office/drawing/2014/main" id="{D9DB4E00-B082-D613-D6F7-873004ECBCE6}"/>
              </a:ext>
            </a:extLst>
          </p:cNvPr>
          <p:cNvCxnSpPr>
            <a:cxnSpLocks/>
          </p:cNvCxnSpPr>
          <p:nvPr/>
        </p:nvCxnSpPr>
        <p:spPr>
          <a:xfrm>
            <a:off x="1806677" y="3678683"/>
            <a:ext cx="0" cy="435455"/>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36401371-3886-4BCE-E7F0-676E22EA19BD}"/>
              </a:ext>
            </a:extLst>
          </p:cNvPr>
          <p:cNvCxnSpPr>
            <a:stCxn id="28" idx="3"/>
            <a:endCxn id="29" idx="1"/>
          </p:cNvCxnSpPr>
          <p:nvPr/>
        </p:nvCxnSpPr>
        <p:spPr>
          <a:xfrm flipV="1">
            <a:off x="2718619" y="4620499"/>
            <a:ext cx="382229" cy="3499"/>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5ED371AB-715C-9654-DC7A-B8C97B01C6FA}"/>
              </a:ext>
            </a:extLst>
          </p:cNvPr>
          <p:cNvCxnSpPr>
            <a:stCxn id="29" idx="3"/>
            <a:endCxn id="30" idx="1"/>
          </p:cNvCxnSpPr>
          <p:nvPr/>
        </p:nvCxnSpPr>
        <p:spPr>
          <a:xfrm>
            <a:off x="4924732" y="4620499"/>
            <a:ext cx="382229" cy="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F7D3AB90-34B9-328B-FD06-0CDAA4B45353}"/>
              </a:ext>
            </a:extLst>
          </p:cNvPr>
          <p:cNvCxnSpPr>
            <a:stCxn id="30" idx="3"/>
            <a:endCxn id="32" idx="1"/>
          </p:cNvCxnSpPr>
          <p:nvPr/>
        </p:nvCxnSpPr>
        <p:spPr>
          <a:xfrm>
            <a:off x="7130845" y="4620501"/>
            <a:ext cx="382229" cy="14748"/>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936437C0-B94B-52A8-7951-CB83AB8C5A64}"/>
              </a:ext>
            </a:extLst>
          </p:cNvPr>
          <p:cNvCxnSpPr>
            <a:cxnSpLocks/>
            <a:stCxn id="32" idx="3"/>
            <a:endCxn id="31" idx="1"/>
          </p:cNvCxnSpPr>
          <p:nvPr/>
        </p:nvCxnSpPr>
        <p:spPr>
          <a:xfrm flipV="1">
            <a:off x="9336958" y="4620500"/>
            <a:ext cx="382229" cy="14749"/>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7CE59552-2CCD-A974-EEE7-AEB1BBD498A9}"/>
              </a:ext>
            </a:extLst>
          </p:cNvPr>
          <p:cNvCxnSpPr>
            <a:cxnSpLocks/>
            <a:stCxn id="31" idx="0"/>
            <a:endCxn id="33" idx="2"/>
          </p:cNvCxnSpPr>
          <p:nvPr/>
        </p:nvCxnSpPr>
        <p:spPr>
          <a:xfrm flipV="1">
            <a:off x="10631129" y="3678683"/>
            <a:ext cx="0" cy="509197"/>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C6128382-FFF2-4333-BDE2-6ECBD6BCCD54}"/>
              </a:ext>
            </a:extLst>
          </p:cNvPr>
          <p:cNvSpPr txBox="1"/>
          <p:nvPr/>
        </p:nvSpPr>
        <p:spPr>
          <a:xfrm>
            <a:off x="941437" y="2875604"/>
            <a:ext cx="1823884" cy="923330"/>
          </a:xfrm>
          <a:prstGeom prst="rect">
            <a:avLst/>
          </a:prstGeom>
          <a:noFill/>
          <a:effectLst>
            <a:glow rad="63500">
              <a:schemeClr val="accent4">
                <a:satMod val="175000"/>
                <a:alpha val="40000"/>
              </a:schemeClr>
            </a:glow>
          </a:effectLst>
        </p:spPr>
        <p:txBody>
          <a:bodyPr wrap="square" rtlCol="0">
            <a:spAutoFit/>
          </a:bodyPr>
          <a:lstStyle/>
          <a:p>
            <a:r>
              <a:rPr lang="en-GB" b="1">
                <a:solidFill>
                  <a:schemeClr val="bg1"/>
                </a:solidFill>
              </a:rPr>
              <a:t>Data Collection</a:t>
            </a:r>
            <a:endParaRPr lang="en-IN" b="1">
              <a:solidFill>
                <a:schemeClr val="bg1"/>
              </a:solidFill>
            </a:endParaRPr>
          </a:p>
          <a:p>
            <a:endParaRPr lang="en-IN"/>
          </a:p>
        </p:txBody>
      </p:sp>
      <p:sp>
        <p:nvSpPr>
          <p:cNvPr id="49" name="TextBox 48">
            <a:extLst>
              <a:ext uri="{FF2B5EF4-FFF2-40B4-BE49-F238E27FC236}">
                <a16:creationId xmlns:a16="http://schemas.microsoft.com/office/drawing/2014/main" id="{5E062628-9096-C322-AECD-D237116B5A18}"/>
              </a:ext>
            </a:extLst>
          </p:cNvPr>
          <p:cNvSpPr txBox="1"/>
          <p:nvPr/>
        </p:nvSpPr>
        <p:spPr>
          <a:xfrm>
            <a:off x="894735" y="4297332"/>
            <a:ext cx="1823883" cy="646331"/>
          </a:xfrm>
          <a:prstGeom prst="rect">
            <a:avLst/>
          </a:prstGeom>
          <a:noFill/>
        </p:spPr>
        <p:txBody>
          <a:bodyPr wrap="square" rtlCol="0">
            <a:spAutoFit/>
          </a:bodyPr>
          <a:lstStyle/>
          <a:p>
            <a:r>
              <a:rPr lang="en-GB" b="1">
                <a:solidFill>
                  <a:schemeClr val="bg1"/>
                </a:solidFill>
              </a:rPr>
              <a:t>Data Preprocessing</a:t>
            </a:r>
            <a:endParaRPr lang="en-IN" b="1">
              <a:solidFill>
                <a:schemeClr val="bg1"/>
              </a:solidFill>
            </a:endParaRPr>
          </a:p>
        </p:txBody>
      </p:sp>
      <p:sp>
        <p:nvSpPr>
          <p:cNvPr id="50" name="TextBox 49">
            <a:extLst>
              <a:ext uri="{FF2B5EF4-FFF2-40B4-BE49-F238E27FC236}">
                <a16:creationId xmlns:a16="http://schemas.microsoft.com/office/drawing/2014/main" id="{B8FE518B-652F-CF3F-1F3C-61076A070F89}"/>
              </a:ext>
            </a:extLst>
          </p:cNvPr>
          <p:cNvSpPr txBox="1"/>
          <p:nvPr/>
        </p:nvSpPr>
        <p:spPr>
          <a:xfrm>
            <a:off x="3296263" y="4297332"/>
            <a:ext cx="1628469" cy="923330"/>
          </a:xfrm>
          <a:prstGeom prst="rect">
            <a:avLst/>
          </a:prstGeom>
          <a:noFill/>
        </p:spPr>
        <p:txBody>
          <a:bodyPr wrap="square" rtlCol="0">
            <a:spAutoFit/>
          </a:bodyPr>
          <a:lstStyle/>
          <a:p>
            <a:r>
              <a:rPr lang="en-GB" b="1">
                <a:solidFill>
                  <a:schemeClr val="bg1"/>
                </a:solidFill>
              </a:rPr>
              <a:t>Feature Selection</a:t>
            </a:r>
            <a:endParaRPr lang="en-IN" b="1">
              <a:solidFill>
                <a:schemeClr val="bg1"/>
              </a:solidFill>
            </a:endParaRPr>
          </a:p>
          <a:p>
            <a:endParaRPr lang="en-IN"/>
          </a:p>
        </p:txBody>
      </p:sp>
      <p:sp>
        <p:nvSpPr>
          <p:cNvPr id="52" name="TextBox 51">
            <a:extLst>
              <a:ext uri="{FF2B5EF4-FFF2-40B4-BE49-F238E27FC236}">
                <a16:creationId xmlns:a16="http://schemas.microsoft.com/office/drawing/2014/main" id="{6CD5340E-9059-BF83-9997-8C16D741E872}"/>
              </a:ext>
            </a:extLst>
          </p:cNvPr>
          <p:cNvSpPr txBox="1"/>
          <p:nvPr/>
        </p:nvSpPr>
        <p:spPr>
          <a:xfrm>
            <a:off x="5447071" y="4297332"/>
            <a:ext cx="1628468" cy="923330"/>
          </a:xfrm>
          <a:prstGeom prst="rect">
            <a:avLst/>
          </a:prstGeom>
          <a:noFill/>
        </p:spPr>
        <p:txBody>
          <a:bodyPr wrap="square" rtlCol="0">
            <a:spAutoFit/>
          </a:bodyPr>
          <a:lstStyle/>
          <a:p>
            <a:r>
              <a:rPr lang="en-GB" b="1">
                <a:solidFill>
                  <a:schemeClr val="bg1"/>
                </a:solidFill>
              </a:rPr>
              <a:t>Model Selection</a:t>
            </a:r>
            <a:endParaRPr lang="en-IN" b="1">
              <a:solidFill>
                <a:schemeClr val="bg1"/>
              </a:solidFill>
            </a:endParaRPr>
          </a:p>
          <a:p>
            <a:endParaRPr lang="en-IN"/>
          </a:p>
        </p:txBody>
      </p:sp>
      <p:sp>
        <p:nvSpPr>
          <p:cNvPr id="53" name="TextBox 52">
            <a:extLst>
              <a:ext uri="{FF2B5EF4-FFF2-40B4-BE49-F238E27FC236}">
                <a16:creationId xmlns:a16="http://schemas.microsoft.com/office/drawing/2014/main" id="{6E5B30AD-04B8-7CEB-D88A-9F7A2DD0C1BE}"/>
              </a:ext>
            </a:extLst>
          </p:cNvPr>
          <p:cNvSpPr txBox="1"/>
          <p:nvPr/>
        </p:nvSpPr>
        <p:spPr>
          <a:xfrm>
            <a:off x="7513074" y="4435831"/>
            <a:ext cx="1976285" cy="369332"/>
          </a:xfrm>
          <a:prstGeom prst="rect">
            <a:avLst/>
          </a:prstGeom>
          <a:noFill/>
        </p:spPr>
        <p:txBody>
          <a:bodyPr wrap="square" rtlCol="0">
            <a:spAutoFit/>
          </a:bodyPr>
          <a:lstStyle/>
          <a:p>
            <a:r>
              <a:rPr lang="en-GB" b="1">
                <a:solidFill>
                  <a:schemeClr val="bg1"/>
                </a:solidFill>
                <a:latin typeface="+mj-lt"/>
                <a:cs typeface="Times New Roman" panose="02020603050405020304" pitchFamily="18" charset="0"/>
              </a:rPr>
              <a:t>Model </a:t>
            </a:r>
            <a:r>
              <a:rPr lang="en-IN" b="1">
                <a:solidFill>
                  <a:schemeClr val="bg1"/>
                </a:solidFill>
                <a:latin typeface="+mj-lt"/>
                <a:cs typeface="Times New Roman" panose="02020603050405020304" pitchFamily="18" charset="0"/>
              </a:rPr>
              <a:t>Training</a:t>
            </a:r>
          </a:p>
        </p:txBody>
      </p:sp>
      <p:sp>
        <p:nvSpPr>
          <p:cNvPr id="54" name="TextBox 53">
            <a:extLst>
              <a:ext uri="{FF2B5EF4-FFF2-40B4-BE49-F238E27FC236}">
                <a16:creationId xmlns:a16="http://schemas.microsoft.com/office/drawing/2014/main" id="{72041E57-F786-F096-85FE-0464F67A97D5}"/>
              </a:ext>
            </a:extLst>
          </p:cNvPr>
          <p:cNvSpPr txBox="1"/>
          <p:nvPr/>
        </p:nvSpPr>
        <p:spPr>
          <a:xfrm>
            <a:off x="9871588" y="4297332"/>
            <a:ext cx="1671483" cy="923330"/>
          </a:xfrm>
          <a:prstGeom prst="rect">
            <a:avLst/>
          </a:prstGeom>
          <a:noFill/>
        </p:spPr>
        <p:txBody>
          <a:bodyPr wrap="square" rtlCol="0">
            <a:spAutoFit/>
          </a:bodyPr>
          <a:lstStyle/>
          <a:p>
            <a:r>
              <a:rPr lang="en-IN" b="1">
                <a:solidFill>
                  <a:schemeClr val="bg1"/>
                </a:solidFill>
              </a:rPr>
              <a:t>Model Evaluation</a:t>
            </a:r>
          </a:p>
          <a:p>
            <a:endParaRPr lang="en-IN"/>
          </a:p>
        </p:txBody>
      </p:sp>
      <p:sp>
        <p:nvSpPr>
          <p:cNvPr id="55" name="TextBox 54">
            <a:extLst>
              <a:ext uri="{FF2B5EF4-FFF2-40B4-BE49-F238E27FC236}">
                <a16:creationId xmlns:a16="http://schemas.microsoft.com/office/drawing/2014/main" id="{0D67FCA7-113A-87EB-D3F4-56D2D1431928}"/>
              </a:ext>
            </a:extLst>
          </p:cNvPr>
          <p:cNvSpPr txBox="1"/>
          <p:nvPr/>
        </p:nvSpPr>
        <p:spPr>
          <a:xfrm>
            <a:off x="9800305" y="2875604"/>
            <a:ext cx="1661647" cy="923330"/>
          </a:xfrm>
          <a:prstGeom prst="rect">
            <a:avLst/>
          </a:prstGeom>
          <a:noFill/>
        </p:spPr>
        <p:txBody>
          <a:bodyPr wrap="square" rtlCol="0">
            <a:spAutoFit/>
          </a:bodyPr>
          <a:lstStyle/>
          <a:p>
            <a:r>
              <a:rPr lang="en-GB" b="1">
                <a:solidFill>
                  <a:schemeClr val="bg1"/>
                </a:solidFill>
              </a:rPr>
              <a:t>Model Deployment</a:t>
            </a:r>
            <a:endParaRPr lang="en-IN" b="1">
              <a:solidFill>
                <a:schemeClr val="bg1"/>
              </a:solidFill>
            </a:endParaRPr>
          </a:p>
          <a:p>
            <a:endParaRPr lang="en-IN"/>
          </a:p>
        </p:txBody>
      </p:sp>
      <p:cxnSp>
        <p:nvCxnSpPr>
          <p:cNvPr id="56" name="Straight Connector 55">
            <a:extLst>
              <a:ext uri="{FF2B5EF4-FFF2-40B4-BE49-F238E27FC236}">
                <a16:creationId xmlns:a16="http://schemas.microsoft.com/office/drawing/2014/main" id="{411A1DA8-86D6-AEC3-83A7-586C810D3DD2}"/>
              </a:ext>
            </a:extLst>
          </p:cNvPr>
          <p:cNvCxnSpPr>
            <a:cxnSpLocks/>
          </p:cNvCxnSpPr>
          <p:nvPr/>
        </p:nvCxnSpPr>
        <p:spPr>
          <a:xfrm>
            <a:off x="817880" y="1685557"/>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01729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55F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64E2-2CB1-6F85-856B-7A77720C5973}"/>
              </a:ext>
            </a:extLst>
          </p:cNvPr>
          <p:cNvSpPr>
            <a:spLocks noGrp="1"/>
          </p:cNvSpPr>
          <p:nvPr>
            <p:ph type="title"/>
          </p:nvPr>
        </p:nvSpPr>
        <p:spPr>
          <a:xfrm>
            <a:off x="584349" y="200560"/>
            <a:ext cx="10058400" cy="1371600"/>
          </a:xfrm>
        </p:spPr>
        <p:txBody>
          <a:bodyPr/>
          <a:lstStyle/>
          <a:p>
            <a:r>
              <a:rPr lang="en-IN"/>
              <a:t>Data Collection</a:t>
            </a:r>
          </a:p>
        </p:txBody>
      </p:sp>
      <p:sp>
        <p:nvSpPr>
          <p:cNvPr id="3" name="TextBox 2">
            <a:extLst>
              <a:ext uri="{FF2B5EF4-FFF2-40B4-BE49-F238E27FC236}">
                <a16:creationId xmlns:a16="http://schemas.microsoft.com/office/drawing/2014/main" id="{DB027C9E-F85C-6C80-49C0-3A7EE215BEFD}"/>
              </a:ext>
            </a:extLst>
          </p:cNvPr>
          <p:cNvSpPr txBox="1"/>
          <p:nvPr/>
        </p:nvSpPr>
        <p:spPr>
          <a:xfrm>
            <a:off x="476194" y="1688046"/>
            <a:ext cx="7020560" cy="4616648"/>
          </a:xfrm>
          <a:prstGeom prst="rect">
            <a:avLst/>
          </a:prstGeom>
          <a:noFill/>
        </p:spPr>
        <p:txBody>
          <a:bodyPr wrap="square" rtlCol="0">
            <a:spAutoFit/>
          </a:bodyPr>
          <a:lstStyle/>
          <a:p>
            <a:pPr marL="342900" indent="-342900" algn="just">
              <a:buFont typeface="Wingdings" panose="05000000000000000000" pitchFamily="2" charset="2"/>
              <a:buChar char="q"/>
            </a:pPr>
            <a:r>
              <a:rPr lang="en-IN" sz="2300">
                <a:latin typeface="Times New Roman" panose="02020603050405020304" pitchFamily="18" charset="0"/>
                <a:cs typeface="Times New Roman" panose="02020603050405020304" pitchFamily="18" charset="0"/>
              </a:rPr>
              <a:t>The datasets have been obtained from the </a:t>
            </a:r>
            <a:r>
              <a:rPr lang="en-IN" sz="2300" b="1">
                <a:latin typeface="Times New Roman" panose="02020603050405020304" pitchFamily="18" charset="0"/>
                <a:cs typeface="Times New Roman" panose="02020603050405020304" pitchFamily="18" charset="0"/>
              </a:rPr>
              <a:t>Kaggle website</a:t>
            </a:r>
            <a:r>
              <a:rPr lang="en-IN" sz="2300">
                <a:latin typeface="Times New Roman" panose="02020603050405020304" pitchFamily="18" charset="0"/>
                <a:cs typeface="Times New Roman" panose="02020603050405020304" pitchFamily="18" charset="0"/>
              </a:rPr>
              <a:t>. The data set has </a:t>
            </a:r>
            <a:r>
              <a:rPr lang="en-IN" sz="2300" b="1">
                <a:latin typeface="Times New Roman" panose="02020603050405020304" pitchFamily="18" charset="0"/>
                <a:cs typeface="Times New Roman" panose="02020603050405020304" pitchFamily="18" charset="0"/>
              </a:rPr>
              <a:t>2200 instance </a:t>
            </a:r>
            <a:r>
              <a:rPr lang="en-IN" sz="2300">
                <a:latin typeface="Times New Roman" panose="02020603050405020304" pitchFamily="18" charset="0"/>
                <a:cs typeface="Times New Roman" panose="02020603050405020304" pitchFamily="18" charset="0"/>
              </a:rPr>
              <a:t>or data that have taken from the past historic data. </a:t>
            </a:r>
          </a:p>
          <a:p>
            <a:pPr marL="342900" indent="-342900" algn="just">
              <a:buFont typeface="Wingdings" panose="05000000000000000000" pitchFamily="2" charset="2"/>
              <a:buChar char="q"/>
            </a:pPr>
            <a:r>
              <a:rPr lang="en-IN" sz="2300">
                <a:latin typeface="Times New Roman" panose="02020603050405020304" pitchFamily="18" charset="0"/>
                <a:cs typeface="Times New Roman" panose="02020603050405020304" pitchFamily="18" charset="0"/>
              </a:rPr>
              <a:t>The dataset consists of features like Nitrogen(N), Phosphorous(P), Pottasium(K), PH value of soil, Humidity, Temperature and Rainfall.</a:t>
            </a:r>
          </a:p>
          <a:p>
            <a:pPr marL="342900" indent="-342900" algn="just">
              <a:buFont typeface="Wingdings" panose="05000000000000000000" pitchFamily="2" charset="2"/>
              <a:buChar char="q"/>
            </a:pPr>
            <a:r>
              <a:rPr lang="en-IN" sz="2300">
                <a:latin typeface="Times New Roman" panose="02020603050405020304" pitchFamily="18" charset="0"/>
                <a:cs typeface="Times New Roman" panose="02020603050405020304" pitchFamily="18" charset="0"/>
              </a:rPr>
              <a:t>This dataset include eleven different crops (labels) such as rice, maize, chickpea, kidneybeans, pigeonpeas, mothbeans, mungbean, blackgram, lentil, pomegranate, banana, mango, grapes, watermelon, muskmelon, apple, orange, papaya, coconut, cotton, jute, and coffee.</a:t>
            </a:r>
          </a:p>
          <a:p>
            <a:endParaRPr lang="en-IN"/>
          </a:p>
        </p:txBody>
      </p:sp>
      <p:cxnSp>
        <p:nvCxnSpPr>
          <p:cNvPr id="6" name="Straight Connector 5">
            <a:extLst>
              <a:ext uri="{FF2B5EF4-FFF2-40B4-BE49-F238E27FC236}">
                <a16:creationId xmlns:a16="http://schemas.microsoft.com/office/drawing/2014/main" id="{DBA34793-A127-B2A8-2984-92A4383550E0}"/>
              </a:ext>
            </a:extLst>
          </p:cNvPr>
          <p:cNvCxnSpPr>
            <a:cxnSpLocks/>
          </p:cNvCxnSpPr>
          <p:nvPr/>
        </p:nvCxnSpPr>
        <p:spPr>
          <a:xfrm>
            <a:off x="695960" y="1279157"/>
            <a:ext cx="10556240" cy="0"/>
          </a:xfrm>
          <a:prstGeom prst="line">
            <a:avLst/>
          </a:prstGeom>
          <a:ln>
            <a:solidFill>
              <a:schemeClr val="tx1"/>
            </a:solidFill>
            <a:headEnd type="none" w="med" len="med"/>
            <a:tailEnd type="none" w="med" len="med"/>
          </a:ln>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3706F2EF-60DA-E2BA-ABDC-95899CD3E4C2}"/>
              </a:ext>
            </a:extLst>
          </p:cNvPr>
          <p:cNvPicPr>
            <a:picLocks noChangeAspect="1"/>
          </p:cNvPicPr>
          <p:nvPr/>
        </p:nvPicPr>
        <p:blipFill>
          <a:blip r:embed="rId3"/>
          <a:stretch>
            <a:fillRect/>
          </a:stretch>
        </p:blipFill>
        <p:spPr>
          <a:xfrm>
            <a:off x="7807662" y="1894524"/>
            <a:ext cx="3444538" cy="3642676"/>
          </a:xfrm>
          <a:prstGeom prst="rect">
            <a:avLst/>
          </a:prstGeom>
        </p:spPr>
      </p:pic>
    </p:spTree>
    <p:extLst>
      <p:ext uri="{BB962C8B-B14F-4D97-AF65-F5344CB8AC3E}">
        <p14:creationId xmlns:p14="http://schemas.microsoft.com/office/powerpoint/2010/main" val="1655085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3949939-2C9E-4399-80BE-3FEFB064CF1C}">
  <ds:schemaRefs>
    <ds:schemaRef ds:uri="http://schemas.microsoft.com/sharepoint/v3/contenttype/forms"/>
  </ds:schemaRefs>
</ds:datastoreItem>
</file>

<file path=customXml/itemProps2.xml><?xml version="1.0" encoding="utf-8"?>
<ds:datastoreItem xmlns:ds="http://schemas.openxmlformats.org/officeDocument/2006/customXml" ds:itemID="{62B7C465-BD8F-4B6A-8925-267AB00CD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FC83A0-AB98-4659-ACD5-D2185007C703}">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1055</TotalTime>
  <Words>2123</Words>
  <Application>Microsoft Office PowerPoint</Application>
  <PresentationFormat>Widescreen</PresentationFormat>
  <Paragraphs>220</Paragraphs>
  <Slides>27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Aharoni</vt:lpstr>
      <vt:lpstr>Arial</vt:lpstr>
      <vt:lpstr>Calibri</vt:lpstr>
      <vt:lpstr>Century Gothic</vt:lpstr>
      <vt:lpstr>inter-regular</vt:lpstr>
      <vt:lpstr>Montserrat</vt:lpstr>
      <vt:lpstr>Times New Roman</vt:lpstr>
      <vt:lpstr>Wingdings</vt:lpstr>
      <vt:lpstr>Savon</vt:lpstr>
      <vt:lpstr>PowerPoint Presentation</vt:lpstr>
      <vt:lpstr>Agriculture crop recommendation system using machine Learning</vt:lpstr>
      <vt:lpstr>Table of contents</vt:lpstr>
      <vt:lpstr>INTRODUCTION</vt:lpstr>
      <vt:lpstr>Precision Farming</vt:lpstr>
      <vt:lpstr>Precision Farming</vt:lpstr>
      <vt:lpstr>LITERATURE REVIEW</vt:lpstr>
      <vt:lpstr>METHODOLOGY</vt:lpstr>
      <vt:lpstr>Data Collection</vt:lpstr>
      <vt:lpstr>Data Preprocessing</vt:lpstr>
      <vt:lpstr>Data Preprocessing</vt:lpstr>
      <vt:lpstr>Data Preprocessing</vt:lpstr>
      <vt:lpstr>Data Preprocessing</vt:lpstr>
      <vt:lpstr>Data Preprocessing</vt:lpstr>
      <vt:lpstr>Feature Selection </vt:lpstr>
      <vt:lpstr>Model Selection</vt:lpstr>
      <vt:lpstr>Model Selection</vt:lpstr>
      <vt:lpstr>Example Of Naive Bayes Classifier </vt:lpstr>
      <vt:lpstr>Model Evaluation</vt:lpstr>
      <vt:lpstr>Model Evaluation</vt:lpstr>
      <vt:lpstr>Model Deployment</vt:lpstr>
      <vt:lpstr>Agricultural Crop Recommendation System          using Machine Learning website</vt:lpstr>
      <vt:lpstr>RESULT</vt:lpstr>
      <vt:lpstr>RESULT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crop recommendation system using machine Learning</dc:title>
  <dc:creator>Zurin Lakdawala</dc:creator>
  <cp:lastModifiedBy>Zurin Lakdawala</cp:lastModifiedBy>
  <cp:revision>19</cp:revision>
  <dcterms:created xsi:type="dcterms:W3CDTF">2024-04-27T13:11:16Z</dcterms:created>
  <dcterms:modified xsi:type="dcterms:W3CDTF">2024-04-29T17:27:25Z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