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16140622" r:id="rId6"/>
    <p:sldId id="262" r:id="rId7"/>
    <p:sldId id="263" r:id="rId8"/>
    <p:sldId id="16140632" r:id="rId9"/>
    <p:sldId id="16140634" r:id="rId10"/>
    <p:sldId id="16140638" r:id="rId11"/>
    <p:sldId id="265" r:id="rId12"/>
    <p:sldId id="266" r:id="rId13"/>
    <p:sldId id="16140636" r:id="rId14"/>
    <p:sldId id="16140637" r:id="rId15"/>
    <p:sldId id="267" r:id="rId16"/>
    <p:sldId id="268" r:id="rId17"/>
    <p:sldId id="16140623"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alpha val="0"/>
              </a:schemeClr>
            </a:gs>
            <a:gs pos="39999">
              <a:srgbClr val="85C2FF"/>
            </a:gs>
            <a:gs pos="70000">
              <a:srgbClr val="C4D6EB"/>
            </a:gs>
            <a:gs pos="100000">
              <a:srgbClr val="FFEBFA"/>
            </a:gs>
          </a:gsLst>
          <a:lin ang="7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a:ln>
            <a:solidFill>
              <a:schemeClr val="tx1"/>
            </a:solidFill>
          </a:ln>
        </p:spPr>
        <p:txBody>
          <a:bodyPr/>
          <a:lstStyle/>
          <a:p>
            <a:pPr algn="ctr"/>
            <a:r>
              <a:rPr lang="en-US" b="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KEYLOGGER AND</a:t>
            </a:r>
            <a:r>
              <a:rPr lang="en-US" b="1" dirty="0">
                <a:solidFill>
                  <a:schemeClr val="accent1"/>
                </a:solidFill>
                <a:latin typeface="Arial" panose="020B0604020202020204" pitchFamily="34" charset="0"/>
                <a:cs typeface="Arial" panose="020B0604020202020204" pitchFamily="34" charset="0"/>
              </a:rPr>
              <a:t> </a:t>
            </a:r>
            <a:r>
              <a:rPr lang="en-US" b="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SECURITY</a:t>
            </a:r>
          </a:p>
        </p:txBody>
      </p:sp>
      <p:sp>
        <p:nvSpPr>
          <p:cNvPr id="3" name="TextBox 2"/>
          <p:cNvSpPr txBox="1"/>
          <p:nvPr/>
        </p:nvSpPr>
        <p:spPr>
          <a:xfrm>
            <a:off x="0" y="1236886"/>
            <a:ext cx="12192000" cy="584775"/>
          </a:xfrm>
          <a:prstGeom prst="rect">
            <a:avLst/>
          </a:prstGeom>
          <a:solidFill>
            <a:schemeClr val="bg1"/>
          </a:solid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8215" y="3917950"/>
            <a:ext cx="9260840" cy="1691640"/>
          </a:xfrm>
          <a:prstGeom prst="rect">
            <a:avLst/>
          </a:prstGeom>
          <a:noFill/>
        </p:spPr>
        <p:txBody>
          <a:bodyPr wrap="square" lIns="91440" tIns="45720" rIns="91440" bIns="45720" rtlCol="0" anchor="t">
            <a:spAutoFit/>
          </a:bodyPr>
          <a:lstStyle/>
          <a:p>
            <a:r>
              <a:rPr lang="en-US" sz="3200" b="1" dirty="0">
                <a:solidFill>
                  <a:schemeClr val="bg1"/>
                </a:solidFill>
                <a:latin typeface="Arial" panose="020B0604020202020204" pitchFamily="34" charset="0"/>
                <a:cs typeface="Arial" panose="020B0604020202020204" pitchFamily="34" charset="0"/>
              </a:rPr>
              <a:t>Presented By:</a:t>
            </a:r>
          </a:p>
          <a:p>
            <a:r>
              <a:rPr lang="en-US" sz="2400" b="1" dirty="0" smtClean="0">
                <a:solidFill>
                  <a:schemeClr val="bg1"/>
                </a:solidFill>
                <a:latin typeface="Arial" panose="020B0604020202020204"/>
                <a:cs typeface="Arial" panose="020B0604020202020204"/>
              </a:rPr>
              <a:t>S.SAKTHIVEL</a:t>
            </a:r>
            <a:endParaRPr lang="en-US" sz="2400" b="1" dirty="0">
              <a:solidFill>
                <a:schemeClr val="bg1"/>
              </a:solidFill>
              <a:latin typeface="Arial" panose="020B0604020202020204"/>
              <a:cs typeface="Arial" panose="020B0604020202020204"/>
            </a:endParaRPr>
          </a:p>
          <a:p>
            <a:r>
              <a:rPr lang="en-US" sz="2400" b="1" dirty="0" err="1">
                <a:solidFill>
                  <a:schemeClr val="bg1"/>
                </a:solidFill>
                <a:latin typeface="Arial" panose="020B0604020202020204"/>
                <a:cs typeface="Arial" panose="020B0604020202020204"/>
              </a:rPr>
              <a:t>J.K.K.Nataraja</a:t>
            </a:r>
            <a:r>
              <a:rPr lang="en-US" sz="2400" b="1" dirty="0">
                <a:solidFill>
                  <a:schemeClr val="bg1"/>
                </a:solidFill>
                <a:latin typeface="Arial" panose="020B0604020202020204"/>
                <a:cs typeface="Arial" panose="020B0604020202020204"/>
              </a:rPr>
              <a:t> College Of Engineering And Technology</a:t>
            </a:r>
          </a:p>
          <a:p>
            <a:r>
              <a:rPr lang="en-US" sz="2400" b="1" dirty="0" err="1">
                <a:solidFill>
                  <a:schemeClr val="bg1"/>
                </a:solidFill>
                <a:latin typeface="Arial" panose="020B0604020202020204"/>
                <a:cs typeface="Arial" panose="020B0604020202020204"/>
              </a:rPr>
              <a:t>B.Tech</a:t>
            </a:r>
            <a:r>
              <a:rPr lang="en-US" sz="2400" b="1" dirty="0">
                <a:solidFill>
                  <a:schemeClr val="bg1"/>
                </a:solidFill>
                <a:latin typeface="Arial" panose="020B0604020202020204"/>
                <a:cs typeface="Arial" panose="020B0604020202020204"/>
              </a:rPr>
              <a:t>-Information Technology</a:t>
            </a:r>
          </a:p>
        </p:txBody>
      </p:sp>
      <p:sp>
        <p:nvSpPr>
          <p:cNvPr id="7" name="Text Box 6"/>
          <p:cNvSpPr txBox="1"/>
          <p:nvPr/>
        </p:nvSpPr>
        <p:spPr>
          <a:xfrm>
            <a:off x="9399905" y="255206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27330" y="1352550"/>
            <a:ext cx="11964670" cy="5505450"/>
          </a:xfrm>
        </p:spPr>
        <p:txBody>
          <a:bodyPr>
            <a:noAutofit/>
          </a:bodyPr>
          <a:lstStyle/>
          <a:p>
            <a:r>
              <a:rPr lang="en-US" sz="2400" b="1" dirty="0" smtClean="0"/>
              <a:t>Deployment:</a:t>
            </a:r>
            <a:endParaRPr lang="en-US" sz="2400" dirty="0" smtClean="0"/>
          </a:p>
          <a:p>
            <a:r>
              <a:rPr lang="en-US" sz="2400" b="1" dirty="0" smtClean="0"/>
              <a:t>Deployment Strategy</a:t>
            </a:r>
            <a:r>
              <a:rPr lang="en-US" sz="2400" dirty="0" smtClean="0"/>
              <a:t>: Planning and executing the rollout of software or systems into production environments.</a:t>
            </a:r>
          </a:p>
          <a:p>
            <a:r>
              <a:rPr lang="en-US" sz="2400" b="1" dirty="0" smtClean="0"/>
              <a:t>Infrastructure Setup</a:t>
            </a:r>
            <a:r>
              <a:rPr lang="en-US" sz="2400" dirty="0" smtClean="0"/>
              <a:t>: Configuring the necessary hardware, software, and network resources to support the deployment.</a:t>
            </a:r>
          </a:p>
          <a:p>
            <a:r>
              <a:rPr lang="en-US" sz="2400" b="1" dirty="0" smtClean="0"/>
              <a:t>Testing and Quality Assurance</a:t>
            </a:r>
            <a:r>
              <a:rPr lang="en-US" sz="2400" dirty="0" smtClean="0"/>
              <a:t>: Conducting thorough testing to ensure that the deployed software or system meets functional and performance requirements.</a:t>
            </a:r>
          </a:p>
          <a:p>
            <a:r>
              <a:rPr lang="en-US" sz="2400" b="1" dirty="0" smtClean="0"/>
              <a:t>Deployment Automation</a:t>
            </a:r>
            <a:r>
              <a:rPr lang="en-US" sz="2400" dirty="0" smtClean="0"/>
              <a:t>: Automating the deployment process to streamline and accelerate the release of updates and new features.</a:t>
            </a:r>
          </a:p>
          <a:p>
            <a:r>
              <a:rPr lang="en-US" sz="2400" b="1" dirty="0" smtClean="0"/>
              <a:t>Monitoring and Maintenance</a:t>
            </a:r>
            <a:r>
              <a:rPr lang="en-US" sz="2400" dirty="0" smtClean="0"/>
              <a:t>: Establishing monitoring systems to track the performance and health of deployed systems, as well as ongoing maintenance to address issues and apply updates.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27330" y="1099185"/>
            <a:ext cx="11964670" cy="5758815"/>
          </a:xfrm>
        </p:spPr>
        <p:txBody>
          <a:bodyPr>
            <a:noAutofit/>
          </a:bodyPr>
          <a:lstStyle/>
          <a:p>
            <a:r>
              <a:rPr lang="en-US" sz="2400" b="1" dirty="0" smtClean="0"/>
              <a:t>Scalability Considerations</a:t>
            </a:r>
            <a:r>
              <a:rPr lang="en-US" sz="2400" dirty="0" smtClean="0"/>
              <a:t>: Designing deployment architectures that can scale to accommodate increasing user loads and data volumes.</a:t>
            </a:r>
          </a:p>
          <a:p>
            <a:r>
              <a:rPr lang="en-US" sz="2400" b="1" dirty="0" smtClean="0"/>
              <a:t>Security Measures</a:t>
            </a:r>
            <a:r>
              <a:rPr lang="en-US" sz="2400" dirty="0" smtClean="0"/>
              <a:t>: Implementing security protocols and best practices to protect deployed systems from cyber threats and unauthorized access.</a:t>
            </a:r>
          </a:p>
          <a:p>
            <a:r>
              <a:rPr lang="en-US" sz="2400" b="1" dirty="0" smtClean="0"/>
              <a:t>User Training and Support</a:t>
            </a:r>
            <a:r>
              <a:rPr lang="en-US" sz="2400" dirty="0" smtClean="0"/>
              <a:t>: Providing training and support to end-users to ensure smooth adoption and usage of deployed systems.</a:t>
            </a:r>
          </a:p>
          <a:p>
            <a:r>
              <a:rPr lang="en-US" sz="2400" b="1" dirty="0" smtClean="0"/>
              <a:t>Rollback and Disaster Recovery</a:t>
            </a:r>
            <a:r>
              <a:rPr lang="en-US" sz="2400" dirty="0" smtClean="0"/>
              <a:t>: Developing plans and procedures for reverting to previous versions or recovering from deployment failures or disasters.</a:t>
            </a:r>
          </a:p>
          <a:p>
            <a:r>
              <a:rPr lang="en-US" sz="2400" b="1" dirty="0" smtClean="0"/>
              <a:t>Continuous Deployment/Integration</a:t>
            </a:r>
            <a:r>
              <a:rPr lang="en-US" sz="2400" dirty="0" smtClean="0"/>
              <a:t>: Implementing practices for continuously deploying and integrating changes into production environments, such as continuous integration/continuous deployment (CI/CD) pipelines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a:xfrm>
            <a:off x="581192" y="1514116"/>
            <a:ext cx="11029615" cy="4673324"/>
          </a:xfrm>
        </p:spPr>
        <p:txBody>
          <a:bodyPr>
            <a:normAutofit fontScale="85000" lnSpcReduction="20000"/>
          </a:bodyPr>
          <a:lstStyle/>
          <a:p>
            <a:r>
              <a:rPr lang="en-US" sz="4000" dirty="0" smtClean="0"/>
              <a:t>Results from testing and evaluation demonstrate the efficacy of the solution in detecting and preventing </a:t>
            </a:r>
            <a:r>
              <a:rPr lang="en-US" sz="4000" dirty="0" err="1" smtClean="0"/>
              <a:t>keylogger</a:t>
            </a:r>
            <a:r>
              <a:rPr lang="en-US" sz="4000" dirty="0" smtClean="0"/>
              <a:t> attacks with a high degree of accuracy.</a:t>
            </a:r>
          </a:p>
          <a:p>
            <a:r>
              <a:rPr lang="en-US" sz="4000" dirty="0" smtClean="0"/>
              <a:t>Performance metrics such as detection rate, false positive rate, and response time showcase the effectiveness of the solution in real-world scenarios.</a:t>
            </a:r>
          </a:p>
          <a:p>
            <a:r>
              <a:rPr lang="en-US" sz="4000" dirty="0" smtClean="0"/>
              <a:t>Comparative analysis with existing solutions highlights the superiority of our approach in terms of both detection capabilities and resource efficiency.</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610808" cy="4673324"/>
          </a:xfrm>
        </p:spPr>
        <p:txBody>
          <a:bodyPr>
            <a:noAutofit/>
          </a:bodyPr>
          <a:lstStyle/>
          <a:p>
            <a:r>
              <a:rPr lang="en-US" sz="2800" dirty="0" smtClean="0"/>
              <a:t>In conclusion, addressing the threat of </a:t>
            </a:r>
            <a:r>
              <a:rPr lang="en-US" sz="2800" dirty="0" err="1" smtClean="0"/>
              <a:t>keyloggers</a:t>
            </a:r>
            <a:r>
              <a:rPr lang="en-US" sz="2800" dirty="0" smtClean="0"/>
              <a:t> requires a multi-faceted approach that combines technological innovation with proactive security measures.</a:t>
            </a:r>
          </a:p>
          <a:p>
            <a:r>
              <a:rPr lang="en-US" sz="2800" dirty="0" smtClean="0"/>
              <a:t>By implementing the proposed solution, organizations can significantly enhance their </a:t>
            </a:r>
            <a:r>
              <a:rPr lang="en-US" sz="2800" dirty="0" err="1" smtClean="0"/>
              <a:t>cybersecurity</a:t>
            </a:r>
            <a:r>
              <a:rPr lang="en-US" sz="2800" dirty="0" smtClean="0"/>
              <a:t> posture and protect sensitive information from unauthorized access.</a:t>
            </a:r>
          </a:p>
          <a:p>
            <a:r>
              <a:rPr lang="en-US" sz="2800" dirty="0" smtClean="0"/>
              <a:t>Moving forward, continued vigilance and collaboration will be essential to staying ahead of evolving cyber threats and ensuring a secure digital environment for all.</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Looking ahead, there is ample room for further research and development in the field of </a:t>
            </a:r>
            <a:r>
              <a:rPr lang="en-US" sz="2800" dirty="0" err="1" smtClean="0"/>
              <a:t>keylogger</a:t>
            </a:r>
            <a:r>
              <a:rPr lang="en-US" sz="2800" dirty="0" smtClean="0"/>
              <a:t> detection and prevention.</a:t>
            </a:r>
          </a:p>
          <a:p>
            <a:r>
              <a:rPr lang="en-US" sz="2800" dirty="0" smtClean="0"/>
              <a:t>Future enhancements may include integration with threat intelligence feeds, adaptive learning algorithms, and enhanced user awareness training.</a:t>
            </a:r>
          </a:p>
          <a:p>
            <a:r>
              <a:rPr lang="en-US" sz="2800" dirty="0" smtClean="0"/>
              <a:t>Collaboration with industry partners and </a:t>
            </a:r>
            <a:r>
              <a:rPr lang="en-US" sz="2800" dirty="0" err="1" smtClean="0"/>
              <a:t>cybersecurity</a:t>
            </a:r>
            <a:r>
              <a:rPr lang="en-US" sz="2800" dirty="0" smtClean="0"/>
              <a:t> experts will be crucial in driving innovation and staying one step ahead of cyber adversaries.</a:t>
            </a:r>
            <a:endParaRPr 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r>
              <a:rPr lang="en-US" sz="2400" dirty="0" smtClean="0"/>
              <a:t>Singh et al. (2019) surveyed </a:t>
            </a:r>
            <a:r>
              <a:rPr lang="en-US" sz="2400" dirty="0" err="1" smtClean="0"/>
              <a:t>keyloggers</a:t>
            </a:r>
            <a:r>
              <a:rPr lang="en-US" sz="2400" dirty="0" smtClean="0"/>
              <a:t>' detection techniques and countermeasures at ICCMC.</a:t>
            </a:r>
          </a:p>
          <a:p>
            <a:r>
              <a:rPr lang="en-US" sz="2400" dirty="0" smtClean="0"/>
              <a:t>Khan et al. (2019) conducted a comprehensive study on </a:t>
            </a:r>
            <a:r>
              <a:rPr lang="en-US" sz="2400" dirty="0" err="1" smtClean="0"/>
              <a:t>keyloggers</a:t>
            </a:r>
            <a:r>
              <a:rPr lang="en-US" sz="2400" dirty="0" smtClean="0"/>
              <a:t> and their detection techniques at </a:t>
            </a:r>
            <a:r>
              <a:rPr lang="en-US" sz="2400" dirty="0" err="1" smtClean="0"/>
              <a:t>iCoMET</a:t>
            </a:r>
            <a:r>
              <a:rPr lang="en-US" sz="2400" dirty="0" smtClean="0"/>
              <a: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a:t>
            </a:r>
            <a:r>
              <a:rPr lang="en-US" sz="2000" b="1" dirty="0" smtClean="0">
                <a:latin typeface="Arial" panose="020B0604020202020204"/>
                <a:ea typeface="+mn-lt"/>
                <a:cs typeface="Arial" panose="020B0604020202020204"/>
              </a:rPr>
              <a:t>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5753" y="2184676"/>
            <a:ext cx="11029615" cy="4673324"/>
          </a:xfrm>
        </p:spPr>
        <p:txBody>
          <a:bodyPr>
            <a:noAutofit/>
          </a:bodyPr>
          <a:lstStyle/>
          <a:p>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a:t>
            </a:r>
            <a:r>
              <a:rPr lang="en-US" sz="2800" dirty="0" err="1" smtClean="0"/>
              <a:t>Keyloggers</a:t>
            </a:r>
            <a:r>
              <a:rPr lang="en-US" sz="2800" dirty="0" smtClean="0"/>
              <a:t> are stealthy software tools designed to monitor and record keystrokes on a user's computer without their knowledge. This poses a severe threat to individuals and organizations as they can capture sensitive information such as passwords, credit card details, and other personal data, leading to identity theft, financial loss, and privacy breaches. Despite advancements in </a:t>
            </a:r>
            <a:r>
              <a:rPr lang="en-US" sz="2800" dirty="0" err="1" smtClean="0"/>
              <a:t>cybersecurity</a:t>
            </a:r>
            <a:r>
              <a:rPr lang="en-US" sz="2800" dirty="0" smtClean="0"/>
              <a:t> measures, </a:t>
            </a:r>
            <a:r>
              <a:rPr lang="en-US" sz="2800" dirty="0" err="1" smtClean="0"/>
              <a:t>keyloggers</a:t>
            </a:r>
            <a:r>
              <a:rPr lang="en-US" sz="2800" dirty="0" smtClean="0"/>
              <a:t> continue to evade detection and exploit vulnerabilities in systems, necessitating a comprehensive solution to mitigate their threat effectively.</a:t>
            </a:r>
          </a:p>
          <a:p>
            <a:r>
              <a:rPr lang="en-US" sz="2800" dirty="0" smtClean="0"/>
              <a:t/>
            </a:r>
            <a:br>
              <a:rPr lang="en-US" sz="2800" dirty="0" smtClean="0"/>
            </a:b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0" y="534928"/>
            <a:ext cx="11849100" cy="6323072"/>
          </a:xfrm>
        </p:spPr>
        <p:txBody>
          <a:bodyPr vert="horz" lIns="91440" tIns="45720" rIns="91440" bIns="45720" rtlCol="0" anchor="ctr">
            <a:noAutofit/>
          </a:bodyPr>
          <a:lstStyle/>
          <a:p>
            <a:r>
              <a:rPr lang="en-US" sz="2800" dirty="0" smtClean="0"/>
              <a:t>The proposed solution aims to mitigate </a:t>
            </a:r>
            <a:r>
              <a:rPr lang="en-US" sz="2800" dirty="0" err="1" smtClean="0"/>
              <a:t>keylogger</a:t>
            </a:r>
            <a:r>
              <a:rPr lang="en-US" sz="2800" dirty="0" smtClean="0"/>
              <a:t> threats by implementing robust detection and prevention mechanisms.</a:t>
            </a:r>
          </a:p>
          <a:p>
            <a:r>
              <a:rPr lang="en-US" sz="2800" dirty="0" smtClean="0"/>
              <a:t>It includes features such as real-time monitoring, anomaly detection, and encrypted communication channels.</a:t>
            </a:r>
          </a:p>
          <a:p>
            <a:r>
              <a:rPr lang="en-US" sz="2800" dirty="0" smtClean="0"/>
              <a:t>The solution leverages advanced technologies and proactive measures to safeguard users' keystrokes and prevent unauthorized access to sensitive information.</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308321" y="0"/>
            <a:ext cx="11613485" cy="5563973"/>
          </a:xfrm>
        </p:spPr>
        <p:txBody>
          <a:bodyPr vert="horz" lIns="91440" tIns="45720" rIns="91440" bIns="45720" rtlCol="0" anchor="ctr">
            <a:noAutofit/>
          </a:bodyPr>
          <a:lstStyle/>
          <a:p>
            <a:r>
              <a:rPr lang="en-US" sz="2800" dirty="0" smtClean="0"/>
              <a:t>It focuses on integrating with existing </a:t>
            </a:r>
            <a:r>
              <a:rPr lang="en-US" sz="2800" dirty="0" err="1" smtClean="0"/>
              <a:t>cybersecurity</a:t>
            </a:r>
            <a:r>
              <a:rPr lang="en-US" sz="2800" dirty="0" smtClean="0"/>
              <a:t> infrastructure to ensure seamless deployment and interoperability.</a:t>
            </a:r>
          </a:p>
          <a:p>
            <a:r>
              <a:rPr lang="en-US" sz="2800" dirty="0" smtClean="0"/>
              <a:t>The solution is designed to be scalable, adaptable, and user-friendly, catering to the diverse needs of individuals and organizations.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dirty="0"/>
              <a:t>Use Two-Factor Authentication (2FA): Enable two-factor authentication wherever possible, especially for critical accounts such as email, banking, and social media. 2FA adds an extra layer of security by requiring a second verification step, typically a unique code sent to your mobile device, in addition to your password.</a:t>
            </a:r>
          </a:p>
          <a:p>
            <a:pPr marL="305435" indent="-305435"/>
            <a:endParaRPr lang="en-IN" sz="2000" dirty="0"/>
          </a:p>
          <a:p>
            <a:pPr marL="305435" indent="-305435"/>
            <a:r>
              <a:rPr lang="en-IN" sz="2000" dirty="0"/>
              <a:t>Employ Virtual Keyboards: When entering sensitive information like passwords, consider using an on-screen virtual keyboard instead of a physical keyboard. Virtual keyboards help bypass hardware </a:t>
            </a:r>
            <a:r>
              <a:rPr lang="en-IN" sz="2000" dirty="0" err="1"/>
              <a:t>keyloggers</a:t>
            </a:r>
            <a:r>
              <a:rPr lang="en-IN" sz="2000" dirty="0"/>
              <a:t> that capture keystrokes directly from physical keyboards.</a:t>
            </a:r>
          </a:p>
          <a:p>
            <a:pPr marL="305435" indent="-305435"/>
            <a:endParaRPr lang="en-IN" sz="2000" dirty="0"/>
          </a:p>
          <a:p>
            <a:pPr marL="305435" indent="-305435"/>
            <a:r>
              <a:rPr lang="en-IN" sz="2000" dirty="0"/>
              <a:t>Regularly Monitor Account Activity: Keep a close eye on your financial accounts, credit reports, and other online accounts for any unusual activity. Promptly report any suspicious transactions or signs of unauthorized access to the respective service providers..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800"/>
              <a:t>Educate and Train Employees: Organizations should conduct regular cybersecurity awareness training for employees to educate them about keyloggers, phishing attacks, and other security threats. Teach employees to recognize and report suspicious activities and emphasize the importance of following security protocols.</a:t>
            </a:r>
          </a:p>
          <a:p>
            <a:pPr marL="305435" indent="-305435"/>
            <a:endParaRPr lang="en-IN" sz="2800"/>
          </a:p>
          <a:p>
            <a:pPr marL="305435" indent="-305435"/>
            <a:r>
              <a:rPr lang="en-IN" sz="2800"/>
              <a:t>Secure Remote Access: If you work remotely or manage remote teams, ensure that remote access to your systems is secured using strong encryption, virtual private networks (VPNs), and multi-factor authentication.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US" sz="2800" b="1" dirty="0" smtClean="0"/>
              <a:t>The system architecture comprises multiple layers of defense, including endpoint security, network monitoring, and behavior analysis.</a:t>
            </a:r>
          </a:p>
          <a:p>
            <a:r>
              <a:rPr lang="en-US" sz="2800" b="1" dirty="0" smtClean="0"/>
              <a:t>Each component of the system works synergistically to detect and neutralize </a:t>
            </a:r>
            <a:r>
              <a:rPr lang="en-US" sz="2800" b="1" dirty="0" err="1" smtClean="0"/>
              <a:t>keylogger</a:t>
            </a:r>
            <a:r>
              <a:rPr lang="en-US" sz="2800" b="1" dirty="0" smtClean="0"/>
              <a:t> threats, ensuring comprehensive protection against malicious activities.</a:t>
            </a:r>
          </a:p>
          <a:p>
            <a:r>
              <a:rPr lang="en-US" sz="2800" b="1" dirty="0" smtClean="0"/>
              <a:t>Integration with existing </a:t>
            </a:r>
            <a:r>
              <a:rPr lang="en-US" sz="2800" b="1" dirty="0" err="1" smtClean="0"/>
              <a:t>cybersecurity</a:t>
            </a:r>
            <a:r>
              <a:rPr lang="en-US" sz="2800" b="1" dirty="0" smtClean="0"/>
              <a:t> infrastructure enables seamless deployment and interoperability with various platforms and devices.</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60705" y="1225550"/>
            <a:ext cx="11383645" cy="5179060"/>
          </a:xfrm>
        </p:spPr>
        <p:txBody>
          <a:bodyPr>
            <a:noAutofit/>
          </a:bodyPr>
          <a:lstStyle/>
          <a:p>
            <a:r>
              <a:rPr lang="en-US" sz="1400" b="1" dirty="0" smtClean="0"/>
              <a:t>Algorithm:</a:t>
            </a:r>
            <a:endParaRPr lang="en-US" sz="1400" dirty="0" smtClean="0"/>
          </a:p>
          <a:p>
            <a:r>
              <a:rPr lang="en-US" sz="1400" b="1" dirty="0" smtClean="0"/>
              <a:t>Algorithm Design</a:t>
            </a:r>
            <a:r>
              <a:rPr lang="en-US" sz="1400" dirty="0" smtClean="0"/>
              <a:t>: The process of creating step-by-step procedures for solving computational problems efficiently.</a:t>
            </a:r>
          </a:p>
          <a:p>
            <a:r>
              <a:rPr lang="en-US" sz="1400" b="1" dirty="0" smtClean="0"/>
              <a:t>Algorithm Analysis</a:t>
            </a:r>
            <a:r>
              <a:rPr lang="en-US" sz="1400" dirty="0" smtClean="0"/>
              <a:t>: Techniques for evaluating the performance and efficiency of algorithms in terms of time complexity and space complexity.</a:t>
            </a:r>
          </a:p>
          <a:p>
            <a:r>
              <a:rPr lang="en-US" sz="1400" b="1" dirty="0" smtClean="0"/>
              <a:t>Searching Algorithms</a:t>
            </a:r>
            <a:r>
              <a:rPr lang="en-US" sz="1400" dirty="0" smtClean="0"/>
              <a:t>: Methods for finding elements within data structures, such as linear search, binary search, and hash tables.</a:t>
            </a:r>
          </a:p>
          <a:p>
            <a:r>
              <a:rPr lang="en-US" sz="1400" b="1" dirty="0" smtClean="0"/>
              <a:t>Sorting Algorithms</a:t>
            </a:r>
            <a:r>
              <a:rPr lang="en-US" sz="1400" dirty="0" smtClean="0"/>
              <a:t>: Techniques for arranging elements in a specific order, including bubble sort, merge sort, and </a:t>
            </a:r>
            <a:r>
              <a:rPr lang="en-US" sz="1400" dirty="0" err="1" smtClean="0"/>
              <a:t>quicksort</a:t>
            </a:r>
            <a:r>
              <a:rPr lang="en-US" sz="1400" dirty="0" smtClean="0"/>
              <a:t>.</a:t>
            </a:r>
          </a:p>
          <a:p>
            <a:r>
              <a:rPr lang="en-US" sz="1400" b="1" dirty="0" smtClean="0"/>
              <a:t>Graph Algorithms</a:t>
            </a:r>
            <a:r>
              <a:rPr lang="en-US" sz="1400" dirty="0" smtClean="0"/>
              <a:t>: Algorithms for solving problems related to graphs, such as breadth-first search, depth-first search, and </a:t>
            </a:r>
            <a:r>
              <a:rPr lang="en-US" sz="1400" dirty="0" err="1" smtClean="0"/>
              <a:t>Dijkstra's</a:t>
            </a:r>
            <a:r>
              <a:rPr lang="en-US" sz="1400" dirty="0" smtClean="0"/>
              <a:t> algorithm.</a:t>
            </a:r>
          </a:p>
          <a:p>
            <a:r>
              <a:rPr lang="en-US" sz="1400" b="1" dirty="0" smtClean="0"/>
              <a:t>Dynamic Programming</a:t>
            </a:r>
            <a:r>
              <a:rPr lang="en-US" sz="1400" dirty="0" smtClean="0"/>
              <a:t>: A method for solving complex problems by breaking them down into simpler </a:t>
            </a:r>
            <a:r>
              <a:rPr lang="en-US" sz="1400" dirty="0" err="1" smtClean="0"/>
              <a:t>subproblems</a:t>
            </a:r>
            <a:r>
              <a:rPr lang="en-US" sz="1400" dirty="0" smtClean="0"/>
              <a:t> and storing the solutions to avoid redundant computations.</a:t>
            </a:r>
          </a:p>
          <a:p>
            <a:r>
              <a:rPr lang="en-US" sz="1400" b="1" dirty="0" smtClean="0"/>
              <a:t>Greedy Algorithms</a:t>
            </a:r>
            <a:r>
              <a:rPr lang="en-US" sz="1400" dirty="0" smtClean="0"/>
              <a:t>: Algorithms that make locally optimal choices at each step with the hope of finding a global optimum.</a:t>
            </a:r>
          </a:p>
          <a:p>
            <a:r>
              <a:rPr lang="en-US" sz="1400" b="1" dirty="0" smtClean="0"/>
              <a:t>Divide and Conquer Algorithms</a:t>
            </a:r>
            <a:r>
              <a:rPr lang="en-US" sz="1400" dirty="0" smtClean="0"/>
              <a:t>: Techniques that break down problems into smaller </a:t>
            </a:r>
            <a:r>
              <a:rPr lang="en-US" sz="1400" dirty="0" err="1" smtClean="0"/>
              <a:t>subproblems</a:t>
            </a:r>
            <a:r>
              <a:rPr lang="en-US" sz="1400" dirty="0" smtClean="0"/>
              <a:t>, solve each </a:t>
            </a:r>
            <a:r>
              <a:rPr lang="en-US" sz="1400" dirty="0" err="1" smtClean="0"/>
              <a:t>subproblem</a:t>
            </a:r>
            <a:r>
              <a:rPr lang="en-US" sz="1400" dirty="0" smtClean="0"/>
              <a:t> independently, and combine the solutions to form the final solution.</a:t>
            </a:r>
          </a:p>
          <a:p>
            <a:r>
              <a:rPr lang="en-US" sz="1400" b="1" dirty="0" smtClean="0"/>
              <a:t>Backtracking Algorithms</a:t>
            </a:r>
            <a:r>
              <a:rPr lang="en-US" sz="1400" dirty="0" smtClean="0"/>
              <a:t>: Methods for systematically searching through all possible solutions to find the optimal one, often used in constraint satisfaction problems.</a:t>
            </a:r>
          </a:p>
          <a:p>
            <a:r>
              <a:rPr lang="en-US" sz="1400" b="1" dirty="0" smtClean="0"/>
              <a:t>Randomized Algorithms</a:t>
            </a:r>
            <a:r>
              <a:rPr lang="en-US" sz="1400" dirty="0" smtClean="0"/>
              <a:t>: Algorithms that use randomness to achieve efficiency or improve the probability of finding a correct solution, such as randomized </a:t>
            </a:r>
            <a:r>
              <a:rPr lang="en-US" sz="1400" dirty="0" err="1" smtClean="0"/>
              <a:t>quicksort</a:t>
            </a:r>
            <a:r>
              <a:rPr lang="en-US" sz="1400" dirty="0" smtClean="0"/>
              <a:t> and Monte Carlo algorithms.</a:t>
            </a:r>
            <a:endParaRPr lang="en-US" sz="1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1199</Words>
  <Application>WPS Presentation</Application>
  <PresentationFormat>Custom</PresentationFormat>
  <Paragraphs>81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 AND SECURITY</vt:lpstr>
      <vt:lpstr>OUTLINE</vt:lpstr>
      <vt:lpstr>Problem Statement</vt:lpstr>
      <vt:lpstr>Proposed Solution</vt:lpstr>
      <vt:lpstr>Proposed Solution</vt:lpstr>
      <vt:lpstr>Proposed Solution</vt:lpstr>
      <vt:lpstr>Proposed Solution</vt:lpstr>
      <vt:lpstr>System  Approach</vt:lpstr>
      <vt:lpstr>Algorithm &amp; Deployment</vt:lpstr>
      <vt:lpstr>Algorithm &amp; Deployment</vt:lpstr>
      <vt:lpstr>Algorithm &amp; Deployment</vt:lpstr>
      <vt:lpstr>Result</vt:lpstr>
      <vt:lpstr>Conclusion</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29</cp:revision>
  <dcterms:created xsi:type="dcterms:W3CDTF">2021-05-26T16:50:00Z</dcterms:created>
  <dcterms:modified xsi:type="dcterms:W3CDTF">2024-04-03T09:00:32Z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57DF0A1963624D2D9C22EAC4E1C439B4_13</vt:lpwstr>
  </property>
  <property fmtid="{D5CDD505-2E9C-101B-9397-08002B2CF9AE}" pid="4" name="KSOProductBuildVer">
    <vt:lpwstr>1033-12.2.0.13489</vt:lpwstr>
  </property>
</Properties>
</file>