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 id="2147483719" r:id="rId2"/>
    <p:sldMasterId id="2147483755" r:id="rId3"/>
    <p:sldMasterId id="214748377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72BF51-212B-446C-BFE8-5305EF4840B0}">
          <p14:sldIdLst>
            <p14:sldId id="256"/>
            <p14:sldId id="257"/>
          </p14:sldIdLst>
        </p14:section>
        <p14:section name="NodeJS" id="{04F867EE-3591-4E06-99CA-DC7D32E5B99F}">
          <p14:sldIdLst>
            <p14:sldId id="258"/>
            <p14:sldId id="259"/>
            <p14:sldId id="260"/>
            <p14:sldId id="261"/>
          </p14:sldIdLst>
        </p14:section>
        <p14:section name="Ruby gems" id="{71CA5A36-3D23-435A-9547-4FC9C037879A}">
          <p14:sldIdLst>
            <p14:sldId id="262"/>
          </p14:sldIdLst>
        </p14:section>
        <p14:section name="Sass / Less" id="{3FBE4A6C-B5E2-473F-BC5A-54149858DA0A}">
          <p14:sldIdLst>
            <p14:sldId id="263"/>
            <p14:sldId id="264"/>
            <p14:sldId id="265"/>
          </p14:sldIdLst>
        </p14:section>
        <p14:section name="Compass" id="{FEF77AF7-FF36-4103-AAC5-EBB7B50688F3}">
          <p14:sldIdLst>
            <p14:sldId id="266"/>
          </p14:sldIdLst>
        </p14:section>
        <p14:section name="Linting" id="{C76EED77-AECA-44E7-B050-C332050DAC8F}">
          <p14:sldIdLst>
            <p14:sldId id="267"/>
          </p14:sldIdLst>
        </p14:section>
        <p14:section name="LiveReload" id="{60813B00-7C86-44FC-BC97-C6C040FBB7B2}">
          <p14:sldIdLst>
            <p14:sldId id="268"/>
          </p14:sldIdLst>
        </p14:section>
        <p14:section name="PHPstorm" id="{009D8190-747A-4912-A48F-2FC6124F144F}">
          <p14:sldIdLst>
            <p14:sldId id="269"/>
          </p14:sldIdLst>
        </p14:section>
        <p14:section name="Workflow" id="{8A813D47-A190-4493-841F-0F85A652B008}">
          <p14:sldIdLst>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434" autoAdjust="0"/>
  </p:normalViewPr>
  <p:slideViewPr>
    <p:cSldViewPr snapToGrid="0">
      <p:cViewPr>
        <p:scale>
          <a:sx n="64" d="100"/>
          <a:sy n="64" d="100"/>
        </p:scale>
        <p:origin x="96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7/13/2014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1780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158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79940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3517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3652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57414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75705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73476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5152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7/13/2014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53328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80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1249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1960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8838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85371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4224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6801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7626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11949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376079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372723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11821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03112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501273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403675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287285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98243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58109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AD347D-5ACD-4C99-B74B-A9C85AD731AF}" type="datetimeFigureOut">
              <a:rPr lang="en-US" smtClean="0"/>
              <a:t>7/13/2014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07961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85824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9227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08329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11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85737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47803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31052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18110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0530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886778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4247805"/>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712531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2368404"/>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7582451"/>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2743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50184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93334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58366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7/13/2014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232323"/>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64730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53470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5048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72755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41768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05441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770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97173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31689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6316957"/>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603105"/>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9725266"/>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2770977"/>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039074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0949214"/>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39892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814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967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272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353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5.jpe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7/13/2014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94311893"/>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7/13/2014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1010470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509A250-FF31-4206-8172-F9D3106AACB1}" type="datetimeFigureOut">
              <a:rPr lang="en-US" smtClean="0"/>
              <a:t>7/13/2014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8422620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7/13/2014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3715205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livereload.com/"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uby-lang.org/en/downloads/" TargetMode="Externa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Front-end workflow optimalisatie</a:t>
            </a:r>
            <a:endParaRPr lang="nl-NL" dirty="0"/>
          </a:p>
        </p:txBody>
      </p:sp>
      <p:sp>
        <p:nvSpPr>
          <p:cNvPr id="3" name="Subtitle 2"/>
          <p:cNvSpPr>
            <a:spLocks noGrp="1"/>
          </p:cNvSpPr>
          <p:nvPr>
            <p:ph type="subTitle" idx="1"/>
          </p:nvPr>
        </p:nvSpPr>
        <p:spPr/>
        <p:txBody>
          <a:bodyPr>
            <a:normAutofit/>
          </a:bodyPr>
          <a:lstStyle/>
          <a:p>
            <a:r>
              <a:rPr lang="en-US" dirty="0" smtClean="0"/>
              <a:t>Setting </a:t>
            </a:r>
            <a:r>
              <a:rPr lang="en-US" dirty="0"/>
              <a:t>up a proper front-end development </a:t>
            </a:r>
            <a:r>
              <a:rPr lang="en-US" dirty="0" smtClean="0"/>
              <a:t>stack </a:t>
            </a:r>
            <a:endParaRPr lang="en-US" dirty="0"/>
          </a:p>
          <a:p>
            <a:endParaRPr lang="nl-NL" dirty="0"/>
          </a:p>
        </p:txBody>
      </p:sp>
      <p:pic>
        <p:nvPicPr>
          <p:cNvPr id="14338" name="Picture 2" descr="http://static.atabix.com/img/_atabix_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7736" y="6539642"/>
            <a:ext cx="1081300" cy="17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112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83963" y="500144"/>
            <a:ext cx="860079" cy="1456267"/>
          </a:xfrm>
        </p:spPr>
        <p:txBody>
          <a:bodyPr/>
          <a:lstStyle/>
          <a:p>
            <a:r>
              <a:rPr lang="nl-NL" dirty="0" smtClean="0"/>
              <a:t>vs</a:t>
            </a:r>
            <a:endParaRPr lang="nl-NL" dirty="0"/>
          </a:p>
        </p:txBody>
      </p:sp>
      <p:sp>
        <p:nvSpPr>
          <p:cNvPr id="7" name="Content Placeholder 6"/>
          <p:cNvSpPr>
            <a:spLocks noGrp="1"/>
          </p:cNvSpPr>
          <p:nvPr>
            <p:ph sz="half" idx="2"/>
          </p:nvPr>
        </p:nvSpPr>
        <p:spPr>
          <a:xfrm>
            <a:off x="1517664" y="2539610"/>
            <a:ext cx="4396339" cy="3741738"/>
          </a:xfrm>
        </p:spPr>
        <p:txBody>
          <a:bodyPr>
            <a:normAutofit lnSpcReduction="10000"/>
          </a:bodyPr>
          <a:lstStyle/>
          <a:p>
            <a:r>
              <a:rPr lang="nl-NL" dirty="0" smtClean="0"/>
              <a:t>Build on Ruby</a:t>
            </a:r>
          </a:p>
          <a:p>
            <a:r>
              <a:rPr lang="nl-NL" dirty="0" smtClean="0"/>
              <a:t>Bourbon of Compass houden je mixin’s up to date, eenvoudig d.m.v. </a:t>
            </a:r>
            <a:r>
              <a:rPr lang="nl-NL" dirty="0"/>
              <a:t>e</a:t>
            </a:r>
            <a:r>
              <a:rPr lang="nl-NL" dirty="0" smtClean="0"/>
              <a:t>en gem update. </a:t>
            </a:r>
          </a:p>
          <a:p>
            <a:r>
              <a:rPr lang="nl-NL" dirty="0" smtClean="0"/>
              <a:t>Uitgebreide libraries beschikbaar</a:t>
            </a:r>
          </a:p>
          <a:p>
            <a:r>
              <a:rPr lang="nl-NL" dirty="0" smtClean="0"/>
              <a:t>Gebruikt $-teken voor de variables. Wat logisch is.</a:t>
            </a:r>
          </a:p>
          <a:p>
            <a:r>
              <a:rPr lang="nl-NL" dirty="0" smtClean="0"/>
              <a:t>If, Then, Else statements, for loops while loops and each loops #winning. Maakt de mixin’s van compass en bv. bourbon mogelijk, wat een grote aanwinst is!</a:t>
            </a:r>
          </a:p>
          <a:p>
            <a:r>
              <a:rPr lang="nl-NL" dirty="0" smtClean="0"/>
              <a:t>Extend functie werkt efficiënter</a:t>
            </a:r>
            <a:endParaRPr lang="nl-NL" dirty="0"/>
          </a:p>
        </p:txBody>
      </p:sp>
      <p:sp>
        <p:nvSpPr>
          <p:cNvPr id="9" name="Content Placeholder 8"/>
          <p:cNvSpPr>
            <a:spLocks noGrp="1"/>
          </p:cNvSpPr>
          <p:nvPr>
            <p:ph sz="quarter" idx="4"/>
          </p:nvPr>
        </p:nvSpPr>
        <p:spPr>
          <a:xfrm>
            <a:off x="6743764" y="2545881"/>
            <a:ext cx="4396339" cy="3741738"/>
          </a:xfrm>
        </p:spPr>
        <p:txBody>
          <a:bodyPr>
            <a:normAutofit/>
          </a:bodyPr>
          <a:lstStyle/>
          <a:p>
            <a:r>
              <a:rPr lang="nl-NL" sz="1700" dirty="0" smtClean="0"/>
              <a:t>Build on javascript</a:t>
            </a:r>
          </a:p>
          <a:p>
            <a:r>
              <a:rPr lang="nl-NL" sz="1700" dirty="0" smtClean="0"/>
              <a:t>Met less moet je je mixin’s handmatig up-to-date houden #fail. Er zijn libraries beschikbaar, maar nog niet zo robust als die van ‘t volwassen broertje Sass.</a:t>
            </a:r>
          </a:p>
          <a:p>
            <a:r>
              <a:rPr lang="nl-NL" sz="1700" dirty="0" smtClean="0"/>
              <a:t>Gebruikt @-teken voor variables. Wat verwarrend kan zijn.</a:t>
            </a:r>
          </a:p>
          <a:p>
            <a:r>
              <a:rPr lang="nl-NL" sz="1700" dirty="0" smtClean="0"/>
              <a:t>When statements.</a:t>
            </a:r>
          </a:p>
          <a:p>
            <a:endParaRPr lang="nl-NL" sz="1700" dirty="0" smtClean="0"/>
          </a:p>
        </p:txBody>
      </p:sp>
      <p:pic>
        <p:nvPicPr>
          <p:cNvPr id="10" name="Picture 2" descr="S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178" y="601073"/>
            <a:ext cx="1672547" cy="125441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lesscss.org/public/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518" y="810239"/>
            <a:ext cx="2300523" cy="93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40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5313026"/>
            <a:ext cx="12192000" cy="15449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itle 15"/>
          <p:cNvSpPr>
            <a:spLocks noGrp="1"/>
          </p:cNvSpPr>
          <p:nvPr>
            <p:ph type="title"/>
          </p:nvPr>
        </p:nvSpPr>
        <p:spPr>
          <a:xfrm>
            <a:off x="7263892" y="1200622"/>
            <a:ext cx="3091876" cy="1447800"/>
          </a:xfrm>
        </p:spPr>
        <p:txBody>
          <a:bodyPr/>
          <a:lstStyle/>
          <a:p>
            <a:r>
              <a:rPr lang="nl-NL" sz="1800" b="1" dirty="0" smtClean="0"/>
              <a:t>Core modules:</a:t>
            </a:r>
            <a:r>
              <a:rPr lang="nl-NL" dirty="0" smtClean="0"/>
              <a:t/>
            </a:r>
            <a:br>
              <a:rPr lang="nl-NL" dirty="0" smtClean="0"/>
            </a:br>
            <a:r>
              <a:rPr lang="nl-NL" sz="1400" dirty="0" smtClean="0"/>
              <a:t>Layout, Helpers, Reset, CSS3, Typography, Utitlities. </a:t>
            </a:r>
            <a:br>
              <a:rPr lang="nl-NL" sz="1400" dirty="0" smtClean="0"/>
            </a:br>
            <a:r>
              <a:rPr lang="nl-NL" sz="1400" dirty="0" smtClean="0"/>
              <a:t/>
            </a:r>
            <a:br>
              <a:rPr lang="nl-NL" sz="1400" dirty="0" smtClean="0"/>
            </a:br>
            <a:r>
              <a:rPr lang="nl-NL" sz="1400" dirty="0" smtClean="0"/>
              <a:t>@import “Compass/module”</a:t>
            </a:r>
            <a:endParaRPr lang="nl-NL" sz="1400" dirty="0"/>
          </a:p>
        </p:txBody>
      </p:sp>
      <p:sp>
        <p:nvSpPr>
          <p:cNvPr id="14" name="Content Placeholder 13"/>
          <p:cNvSpPr>
            <a:spLocks noGrp="1"/>
          </p:cNvSpPr>
          <p:nvPr>
            <p:ph idx="1"/>
          </p:nvPr>
        </p:nvSpPr>
        <p:spPr>
          <a:xfrm>
            <a:off x="1033948" y="1115510"/>
            <a:ext cx="5366852" cy="4572000"/>
          </a:xfrm>
        </p:spPr>
        <p:txBody>
          <a:bodyPr/>
          <a:lstStyle/>
          <a:p>
            <a:r>
              <a:rPr lang="nl-NL" dirty="0" smtClean="0"/>
              <a:t>Open-source </a:t>
            </a:r>
          </a:p>
          <a:p>
            <a:r>
              <a:rPr lang="nl-NL" dirty="0" smtClean="0"/>
              <a:t>SASS Compiler</a:t>
            </a:r>
          </a:p>
          <a:p>
            <a:r>
              <a:rPr lang="nl-NL" dirty="0" smtClean="0"/>
              <a:t>Efficient werkende code </a:t>
            </a:r>
          </a:p>
          <a:p>
            <a:r>
              <a:rPr lang="nl-NL" dirty="0" smtClean="0"/>
              <a:t>De core modules besparen je een hoop opnnodig code schrijven</a:t>
            </a:r>
          </a:p>
          <a:p>
            <a:r>
              <a:rPr lang="nl-NL" dirty="0" smtClean="0"/>
              <a:t>De geniale CSS3 mixins maken css-en leuk.</a:t>
            </a:r>
          </a:p>
          <a:p>
            <a:endParaRPr lang="nl-NL" dirty="0"/>
          </a:p>
        </p:txBody>
      </p:sp>
      <p:sp>
        <p:nvSpPr>
          <p:cNvPr id="17" name="Text Placeholder 16"/>
          <p:cNvSpPr>
            <a:spLocks noGrp="1"/>
          </p:cNvSpPr>
          <p:nvPr>
            <p:ph type="body" sz="half" idx="2"/>
          </p:nvPr>
        </p:nvSpPr>
        <p:spPr>
          <a:xfrm>
            <a:off x="7263892" y="2978243"/>
            <a:ext cx="3091875" cy="2632363"/>
          </a:xfrm>
        </p:spPr>
        <p:txBody>
          <a:bodyPr/>
          <a:lstStyle/>
          <a:p>
            <a:r>
              <a:rPr lang="nl-NL" dirty="0" smtClean="0">
                <a:solidFill>
                  <a:schemeClr val="accent1">
                    <a:lumMod val="40000"/>
                    <a:lumOff val="60000"/>
                  </a:schemeClr>
                </a:solidFill>
              </a:rPr>
              <a:t>$ gem update –system</a:t>
            </a:r>
          </a:p>
          <a:p>
            <a:r>
              <a:rPr lang="nl-NL" dirty="0" smtClean="0">
                <a:solidFill>
                  <a:schemeClr val="accent1">
                    <a:lumMod val="40000"/>
                    <a:lumOff val="60000"/>
                  </a:schemeClr>
                </a:solidFill>
              </a:rPr>
              <a:t>$ gem install compass</a:t>
            </a:r>
          </a:p>
          <a:p>
            <a:r>
              <a:rPr lang="nl-NL" dirty="0" smtClean="0">
                <a:solidFill>
                  <a:schemeClr val="accent1">
                    <a:lumMod val="40000"/>
                    <a:lumOff val="60000"/>
                  </a:schemeClr>
                </a:solidFill>
              </a:rPr>
              <a:t>$ cd path/to/project</a:t>
            </a:r>
          </a:p>
          <a:p>
            <a:r>
              <a:rPr lang="nl-NL" dirty="0" smtClean="0">
                <a:solidFill>
                  <a:schemeClr val="accent1">
                    <a:lumMod val="40000"/>
                    <a:lumOff val="60000"/>
                  </a:schemeClr>
                </a:solidFill>
              </a:rPr>
              <a:t>$ compass create &lt;new_project&gt;</a:t>
            </a:r>
          </a:p>
          <a:p>
            <a:r>
              <a:rPr lang="nl-NL" dirty="0" smtClean="0">
                <a:solidFill>
                  <a:schemeClr val="accent1">
                    <a:lumMod val="40000"/>
                    <a:lumOff val="60000"/>
                  </a:schemeClr>
                </a:solidFill>
              </a:rPr>
              <a:t>$ compass watch</a:t>
            </a:r>
            <a:endParaRPr lang="nl-NL" dirty="0">
              <a:solidFill>
                <a:schemeClr val="accent1">
                  <a:lumMod val="40000"/>
                  <a:lumOff val="60000"/>
                </a:schemeClr>
              </a:solidFill>
            </a:endParaRPr>
          </a:p>
        </p:txBody>
      </p:sp>
      <p:sp>
        <p:nvSpPr>
          <p:cNvPr id="7" name="Title 1"/>
          <p:cNvSpPr txBox="1">
            <a:spLocks/>
          </p:cNvSpPr>
          <p:nvPr/>
        </p:nvSpPr>
        <p:spPr>
          <a:xfrm>
            <a:off x="646111" y="39713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nl-NL" dirty="0" smtClean="0"/>
              <a:t>Compass </a:t>
            </a:r>
            <a:r>
              <a:rPr lang="nl-NL" sz="2800" dirty="0" smtClean="0"/>
              <a:t>– CSS authoring framework</a:t>
            </a:r>
            <a:r>
              <a:rPr lang="nl-NL" dirty="0" smtClean="0"/>
              <a:t/>
            </a:r>
            <a:br>
              <a:rPr lang="nl-NL" dirty="0" smtClean="0"/>
            </a:br>
            <a:r>
              <a:rPr lang="nl-NL" sz="2000" dirty="0"/>
              <a:t>http://compass-style.org/</a:t>
            </a:r>
          </a:p>
        </p:txBody>
      </p:sp>
      <p:pic>
        <p:nvPicPr>
          <p:cNvPr id="5122" name="Picture 2" descr="http://www.webdevstuff.com/wp-content/uploads/postimages/75_comp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180" y="5511229"/>
            <a:ext cx="44577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3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4934" y="-336029"/>
            <a:ext cx="3401064" cy="1447800"/>
          </a:xfrm>
        </p:spPr>
        <p:txBody>
          <a:bodyPr/>
          <a:lstStyle/>
          <a:p>
            <a:r>
              <a:rPr lang="nl-NL" dirty="0" smtClean="0"/>
              <a:t>Code linting</a:t>
            </a:r>
            <a:endParaRPr lang="nl-NL" dirty="0"/>
          </a:p>
        </p:txBody>
      </p:sp>
      <p:sp>
        <p:nvSpPr>
          <p:cNvPr id="11" name="Content Placeholder 10"/>
          <p:cNvSpPr>
            <a:spLocks noGrp="1"/>
          </p:cNvSpPr>
          <p:nvPr>
            <p:ph idx="1"/>
          </p:nvPr>
        </p:nvSpPr>
        <p:spPr>
          <a:xfrm>
            <a:off x="5579094" y="1452879"/>
            <a:ext cx="5195997" cy="4572000"/>
          </a:xfrm>
        </p:spPr>
        <p:txBody>
          <a:bodyPr/>
          <a:lstStyle/>
          <a:p>
            <a:r>
              <a:rPr lang="nl-NL" b="1" dirty="0" smtClean="0"/>
              <a:t>GRUNT</a:t>
            </a:r>
            <a:endParaRPr lang="nl-NL" dirty="0" smtClean="0"/>
          </a:p>
          <a:p>
            <a:pPr marL="0" indent="0">
              <a:buNone/>
            </a:pPr>
            <a:r>
              <a:rPr lang="nl-NL" dirty="0" smtClean="0"/>
              <a:t>$ npm install grunt-contrib-jshint</a:t>
            </a:r>
            <a:br>
              <a:rPr lang="nl-NL" dirty="0" smtClean="0"/>
            </a:br>
            <a:r>
              <a:rPr lang="nl-NL" dirty="0" smtClean="0"/>
              <a:t>$ grunt watch</a:t>
            </a:r>
            <a:br>
              <a:rPr lang="nl-NL" dirty="0" smtClean="0"/>
            </a:br>
            <a:endParaRPr lang="nl-NL" dirty="0"/>
          </a:p>
          <a:p>
            <a:r>
              <a:rPr lang="nl-NL" b="1" dirty="0" smtClean="0"/>
              <a:t>Compass</a:t>
            </a:r>
          </a:p>
          <a:p>
            <a:pPr marL="0" indent="0">
              <a:buNone/>
            </a:pPr>
            <a:r>
              <a:rPr lang="nl-NL" dirty="0" smtClean="0"/>
              <a:t>Voor compass is de Ruby gem “CSSlint” gebouwd en voert een check uit on-build.</a:t>
            </a:r>
          </a:p>
          <a:p>
            <a:pPr marL="0" indent="0">
              <a:buNone/>
            </a:pPr>
            <a:r>
              <a:rPr lang="nl-NL" dirty="0" smtClean="0"/>
              <a:t>$ gem install compass-csslint</a:t>
            </a:r>
            <a:br>
              <a:rPr lang="nl-NL" dirty="0" smtClean="0"/>
            </a:br>
            <a:r>
              <a:rPr lang="nl-NL" dirty="0" smtClean="0"/>
              <a:t>$ compass csslint</a:t>
            </a:r>
            <a:endParaRPr lang="nl-NL" dirty="0"/>
          </a:p>
        </p:txBody>
      </p:sp>
      <p:sp>
        <p:nvSpPr>
          <p:cNvPr id="10" name="Text Placeholder 9"/>
          <p:cNvSpPr>
            <a:spLocks noGrp="1"/>
          </p:cNvSpPr>
          <p:nvPr>
            <p:ph type="body" sz="half" idx="2"/>
          </p:nvPr>
        </p:nvSpPr>
        <p:spPr>
          <a:xfrm>
            <a:off x="1184934" y="1345451"/>
            <a:ext cx="3401063" cy="2895599"/>
          </a:xfrm>
        </p:spPr>
        <p:txBody>
          <a:bodyPr/>
          <a:lstStyle/>
          <a:p>
            <a:r>
              <a:rPr lang="nl-NL" dirty="0" smtClean="0"/>
              <a:t>Code linting geeft de mogelijkheid om problemen vroegtijdig te spotten door de geschreven code on the fly of tijdens het compilen te analyseren. De compiler faalt zodra er een probleem is geconstateerd. </a:t>
            </a:r>
          </a:p>
          <a:p>
            <a:endParaRPr lang="nl-NL" dirty="0" smtClean="0"/>
          </a:p>
          <a:p>
            <a:r>
              <a:rPr lang="nl-NL" b="1" dirty="0" smtClean="0"/>
              <a:t>Populaire linting plugins:</a:t>
            </a:r>
            <a:endParaRPr lang="nl-NL" b="1" dirty="0"/>
          </a:p>
          <a:p>
            <a:r>
              <a:rPr lang="nl-NL" dirty="0" smtClean="0"/>
              <a:t>JSlint, JShint, CSSlint, HTML tidy. </a:t>
            </a:r>
            <a:endParaRPr lang="nl-NL" dirty="0"/>
          </a:p>
        </p:txBody>
      </p:sp>
      <p:pic>
        <p:nvPicPr>
          <p:cNvPr id="12" name="Picture 2" descr="http://www.building-blocks.com/wp-content/uploads/2013/10/grun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598" y="4474730"/>
            <a:ext cx="1635094" cy="163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8088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802836"/>
            <a:ext cx="3401064" cy="1447800"/>
          </a:xfrm>
        </p:spPr>
        <p:txBody>
          <a:bodyPr/>
          <a:lstStyle/>
          <a:p>
            <a:r>
              <a:rPr lang="nl-NL" dirty="0" smtClean="0"/>
              <a:t>LiveReload</a:t>
            </a:r>
            <a:endParaRPr lang="nl-NL" dirty="0"/>
          </a:p>
        </p:txBody>
      </p:sp>
      <p:sp>
        <p:nvSpPr>
          <p:cNvPr id="3" name="Content Placeholder 2"/>
          <p:cNvSpPr>
            <a:spLocks noGrp="1"/>
          </p:cNvSpPr>
          <p:nvPr>
            <p:ph idx="1"/>
          </p:nvPr>
        </p:nvSpPr>
        <p:spPr>
          <a:xfrm>
            <a:off x="5696262" y="1424065"/>
            <a:ext cx="4586990" cy="4542020"/>
          </a:xfrm>
        </p:spPr>
        <p:txBody>
          <a:bodyPr>
            <a:normAutofit fontScale="92500"/>
          </a:bodyPr>
          <a:lstStyle/>
          <a:p>
            <a:pPr marL="0" indent="0">
              <a:buNone/>
            </a:pPr>
            <a:r>
              <a:rPr lang="nl-NL" b="1" dirty="0" smtClean="0"/>
              <a:t>Er zijn 3 manieren om LiveReload te integreren in een project:</a:t>
            </a:r>
            <a:r>
              <a:rPr lang="nl-NL" dirty="0" smtClean="0"/>
              <a:t/>
            </a:r>
            <a:br>
              <a:rPr lang="nl-NL" dirty="0" smtClean="0"/>
            </a:br>
            <a:endParaRPr lang="nl-NL" dirty="0" smtClean="0"/>
          </a:p>
          <a:p>
            <a:r>
              <a:rPr lang="nl-NL" dirty="0" smtClean="0"/>
              <a:t>Livereload.js handmatig toevoegen aan de broncode.</a:t>
            </a:r>
            <a:br>
              <a:rPr lang="nl-NL" dirty="0" smtClean="0"/>
            </a:br>
            <a:endParaRPr lang="nl-NL" dirty="0" smtClean="0"/>
          </a:p>
          <a:p>
            <a:r>
              <a:rPr lang="nl-NL" dirty="0" smtClean="0"/>
              <a:t>Browser extensie installeren en activeren wanneer nodig.</a:t>
            </a:r>
          </a:p>
          <a:p>
            <a:endParaRPr lang="nl-NL" dirty="0"/>
          </a:p>
          <a:p>
            <a:r>
              <a:rPr lang="nl-NL" dirty="0" smtClean="0"/>
              <a:t>Gebruik een script van de gebruikte web framework om de livereload.js in te laden.</a:t>
            </a:r>
          </a:p>
          <a:p>
            <a:pPr marL="0" indent="0">
              <a:buNone/>
            </a:pPr>
            <a:endParaRPr lang="nl-NL" dirty="0" smtClean="0"/>
          </a:p>
          <a:p>
            <a:pPr marL="0" indent="0">
              <a:buNone/>
            </a:pPr>
            <a:r>
              <a:rPr lang="nl-NL" dirty="0" smtClean="0"/>
              <a:t>Download en installeer de LiveReload applicatie via livereload.com, and your good to go!</a:t>
            </a:r>
            <a:endParaRPr lang="nl-NL" dirty="0"/>
          </a:p>
        </p:txBody>
      </p:sp>
      <p:sp>
        <p:nvSpPr>
          <p:cNvPr id="4" name="Text Placeholder 3"/>
          <p:cNvSpPr>
            <a:spLocks noGrp="1"/>
          </p:cNvSpPr>
          <p:nvPr>
            <p:ph type="body" sz="half" idx="2"/>
          </p:nvPr>
        </p:nvSpPr>
        <p:spPr>
          <a:xfrm>
            <a:off x="1154954" y="3489044"/>
            <a:ext cx="3401063" cy="2895599"/>
          </a:xfrm>
        </p:spPr>
        <p:txBody>
          <a:bodyPr/>
          <a:lstStyle/>
          <a:p>
            <a:r>
              <a:rPr lang="nl-NL" dirty="0"/>
              <a:t>LiveReload houdt code wijzigingen in de gaten en voert bij wijzigingen een browser refresh, zelfs zonder reload</a:t>
            </a:r>
            <a:r>
              <a:rPr lang="nl-NL" dirty="0" smtClean="0"/>
              <a:t>!</a:t>
            </a:r>
            <a:endParaRPr lang="nl-NL" dirty="0"/>
          </a:p>
          <a:p>
            <a:r>
              <a:rPr lang="nl-NL" dirty="0" smtClean="0">
                <a:hlinkClick r:id="rId2"/>
              </a:rPr>
              <a:t>http://www.livereload.com/</a:t>
            </a:r>
            <a:endParaRPr lang="nl-NL" dirty="0" smtClean="0"/>
          </a:p>
          <a:p>
            <a:endParaRPr lang="nl-NL" dirty="0"/>
          </a:p>
        </p:txBody>
      </p:sp>
      <p:pic>
        <p:nvPicPr>
          <p:cNvPr id="7170" name="Picture 2" descr="http://livereload.com/images/LiveReload_3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092" y="485492"/>
            <a:ext cx="2157872" cy="215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1182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893450" y="425138"/>
            <a:ext cx="8559383" cy="1400530"/>
          </a:xfrm>
        </p:spPr>
        <p:txBody>
          <a:bodyPr/>
          <a:lstStyle/>
          <a:p>
            <a:r>
              <a:rPr lang="nl-NL" dirty="0" smtClean="0"/>
              <a:t>PHPstorm </a:t>
            </a:r>
            <a:r>
              <a:rPr lang="nl-NL" sz="2400" dirty="0" smtClean="0"/>
              <a:t>– Just a freakin’ AWESOME IDE</a:t>
            </a:r>
            <a:r>
              <a:rPr lang="nl-NL" b="1" dirty="0"/>
              <a:t/>
            </a:r>
            <a:br>
              <a:rPr lang="nl-NL" b="1" dirty="0"/>
            </a:br>
            <a:r>
              <a:rPr lang="nl-NL" sz="1800" dirty="0"/>
              <a:t>http://www.jetbrains.com/phpstorm/</a:t>
            </a:r>
          </a:p>
        </p:txBody>
      </p:sp>
      <p:sp>
        <p:nvSpPr>
          <p:cNvPr id="6" name="Content Placeholder 5"/>
          <p:cNvSpPr>
            <a:spLocks noGrp="1"/>
          </p:cNvSpPr>
          <p:nvPr>
            <p:ph idx="1"/>
          </p:nvPr>
        </p:nvSpPr>
        <p:spPr>
          <a:xfrm>
            <a:off x="893450" y="1977967"/>
            <a:ext cx="4353107" cy="4317902"/>
          </a:xfrm>
        </p:spPr>
        <p:txBody>
          <a:bodyPr>
            <a:normAutofit fontScale="92500" lnSpcReduction="20000"/>
          </a:bodyPr>
          <a:lstStyle/>
          <a:p>
            <a:r>
              <a:rPr lang="nl-NL" dirty="0" smtClean="0"/>
              <a:t>Alle tools die voor een webdeveloper van belang zijn, zijn geïntegreerd in een overzichtelijke interface. </a:t>
            </a:r>
          </a:p>
          <a:p>
            <a:r>
              <a:rPr lang="nl-NL" dirty="0" smtClean="0"/>
              <a:t>Versiebeheer (zoals GIT, SVN)</a:t>
            </a:r>
          </a:p>
          <a:p>
            <a:r>
              <a:rPr lang="nl-NL" dirty="0" smtClean="0"/>
              <a:t>Code quality analysis</a:t>
            </a:r>
          </a:p>
          <a:p>
            <a:r>
              <a:rPr lang="nl-NL" dirty="0" smtClean="0"/>
              <a:t>Remote deployment</a:t>
            </a:r>
          </a:p>
          <a:p>
            <a:r>
              <a:rPr lang="nl-NL" dirty="0" smtClean="0"/>
              <a:t>Command line tools</a:t>
            </a:r>
          </a:p>
          <a:p>
            <a:r>
              <a:rPr lang="nl-NL" dirty="0" smtClean="0"/>
              <a:t>Syntax coloring</a:t>
            </a:r>
          </a:p>
          <a:p>
            <a:r>
              <a:rPr lang="nl-NL" dirty="0" smtClean="0"/>
              <a:t>Emmet</a:t>
            </a:r>
          </a:p>
          <a:p>
            <a:r>
              <a:rPr lang="nl-NL" dirty="0" smtClean="0"/>
              <a:t>Composer</a:t>
            </a:r>
          </a:p>
          <a:p>
            <a:r>
              <a:rPr lang="nl-NL" dirty="0" smtClean="0"/>
              <a:t>Front-end support: HTML5, CSS, Sass, SCSS, Less, Stylus, Compass, Coffeescript, Typescript, Javascript.</a:t>
            </a:r>
          </a:p>
          <a:p>
            <a:r>
              <a:rPr lang="nl-NL" dirty="0" smtClean="0"/>
              <a:t>LiveEdit (browser refresh)</a:t>
            </a:r>
            <a:endParaRPr lang="nl-NL" dirty="0"/>
          </a:p>
        </p:txBody>
      </p:sp>
      <p:pic>
        <p:nvPicPr>
          <p:cNvPr id="9218" name="Picture 2" descr="Smart code navigation with PhpSt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467" y="2974813"/>
            <a:ext cx="4565608" cy="304373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davidheremans.be/logos/phpst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6808" y="255033"/>
            <a:ext cx="2055267" cy="205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1970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826527" y="5705436"/>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2" name="Title 1"/>
          <p:cNvSpPr>
            <a:spLocks noGrp="1"/>
          </p:cNvSpPr>
          <p:nvPr>
            <p:ph type="title"/>
          </p:nvPr>
        </p:nvSpPr>
        <p:spPr>
          <a:xfrm>
            <a:off x="682743" y="571366"/>
            <a:ext cx="9404723" cy="890863"/>
          </a:xfrm>
        </p:spPr>
        <p:txBody>
          <a:bodyPr/>
          <a:lstStyle/>
          <a:p>
            <a:r>
              <a:rPr lang="nl-NL" dirty="0" smtClean="0"/>
              <a:t>WORKFLOW</a:t>
            </a:r>
            <a:endParaRPr lang="nl-NL" dirty="0"/>
          </a:p>
        </p:txBody>
      </p:sp>
      <p:sp>
        <p:nvSpPr>
          <p:cNvPr id="6" name="Rectangle 5"/>
          <p:cNvSpPr/>
          <p:nvPr/>
        </p:nvSpPr>
        <p:spPr>
          <a:xfrm>
            <a:off x="6817533" y="366700"/>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8" name="Rectangle 7"/>
          <p:cNvSpPr/>
          <p:nvPr/>
        </p:nvSpPr>
        <p:spPr>
          <a:xfrm>
            <a:off x="9213889" y="357242"/>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9" name="Rectangle 8"/>
          <p:cNvSpPr/>
          <p:nvPr/>
        </p:nvSpPr>
        <p:spPr>
          <a:xfrm>
            <a:off x="6817533" y="1437446"/>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0" name="Rectangle 9"/>
          <p:cNvSpPr/>
          <p:nvPr/>
        </p:nvSpPr>
        <p:spPr>
          <a:xfrm>
            <a:off x="6817533" y="2508192"/>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1" name="Rectangle 10"/>
          <p:cNvSpPr/>
          <p:nvPr/>
        </p:nvSpPr>
        <p:spPr>
          <a:xfrm>
            <a:off x="6817533" y="3569132"/>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2" name="Rectangle 11"/>
          <p:cNvSpPr/>
          <p:nvPr/>
        </p:nvSpPr>
        <p:spPr>
          <a:xfrm>
            <a:off x="6817533" y="4600374"/>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3" name="Rectangle 12"/>
          <p:cNvSpPr/>
          <p:nvPr/>
        </p:nvSpPr>
        <p:spPr>
          <a:xfrm>
            <a:off x="9213889" y="1458250"/>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4" name="Rectangle 13"/>
          <p:cNvSpPr/>
          <p:nvPr/>
        </p:nvSpPr>
        <p:spPr>
          <a:xfrm>
            <a:off x="9213889" y="3539152"/>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5" name="Rectangle 14"/>
          <p:cNvSpPr/>
          <p:nvPr/>
        </p:nvSpPr>
        <p:spPr>
          <a:xfrm>
            <a:off x="4421176" y="3569131"/>
            <a:ext cx="1888761" cy="839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cxnSp>
        <p:nvCxnSpPr>
          <p:cNvPr id="16" name="Straight Connector 15"/>
          <p:cNvCxnSpPr>
            <a:stCxn id="6" idx="2"/>
            <a:endCxn id="9" idx="0"/>
          </p:cNvCxnSpPr>
          <p:nvPr/>
        </p:nvCxnSpPr>
        <p:spPr>
          <a:xfrm>
            <a:off x="7761914" y="1206149"/>
            <a:ext cx="0" cy="23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58915" y="2297699"/>
            <a:ext cx="0" cy="23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70908" y="3322845"/>
            <a:ext cx="0" cy="23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35" idx="0"/>
          </p:cNvCxnSpPr>
          <p:nvPr/>
        </p:nvCxnSpPr>
        <p:spPr>
          <a:xfrm flipH="1">
            <a:off x="7755917" y="4408581"/>
            <a:ext cx="5997" cy="222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158269" y="1196691"/>
            <a:ext cx="0" cy="23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06294" y="809424"/>
            <a:ext cx="507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06293" y="3958876"/>
            <a:ext cx="507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09938" y="3988856"/>
            <a:ext cx="50759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5105" y="1759091"/>
            <a:ext cx="4710452" cy="1077218"/>
          </a:xfrm>
          <a:prstGeom prst="rect">
            <a:avLst/>
          </a:prstGeom>
          <a:noFill/>
        </p:spPr>
        <p:txBody>
          <a:bodyPr wrap="square" rtlCol="0">
            <a:spAutoFit/>
          </a:bodyPr>
          <a:lstStyle/>
          <a:p>
            <a:r>
              <a:rPr lang="nl-NL" sz="1600" dirty="0" smtClean="0"/>
              <a:t>Het optimaliseren van een goede front-end workflow is niet gemakkelijk maar is wel van groot belang. </a:t>
            </a:r>
          </a:p>
          <a:p>
            <a:endParaRPr lang="nl-NL" sz="1600" dirty="0"/>
          </a:p>
        </p:txBody>
      </p:sp>
      <p:sp>
        <p:nvSpPr>
          <p:cNvPr id="30" name="TextBox 29"/>
          <p:cNvSpPr txBox="1"/>
          <p:nvPr/>
        </p:nvSpPr>
        <p:spPr>
          <a:xfrm>
            <a:off x="6942950" y="522132"/>
            <a:ext cx="1626357" cy="523220"/>
          </a:xfrm>
          <a:prstGeom prst="rect">
            <a:avLst/>
          </a:prstGeom>
          <a:noFill/>
        </p:spPr>
        <p:txBody>
          <a:bodyPr wrap="square" rtlCol="0">
            <a:spAutoFit/>
          </a:bodyPr>
          <a:lstStyle/>
          <a:p>
            <a:pPr algn="ctr"/>
            <a:r>
              <a:rPr lang="nl-NL" sz="1400" b="1" dirty="0" smtClean="0">
                <a:solidFill>
                  <a:schemeClr val="bg1"/>
                </a:solidFill>
              </a:rPr>
              <a:t>Functionaliteit goedgekeurd</a:t>
            </a:r>
            <a:endParaRPr lang="nl-NL" sz="1400" b="1" dirty="0">
              <a:solidFill>
                <a:schemeClr val="bg1"/>
              </a:solidFill>
            </a:endParaRPr>
          </a:p>
        </p:txBody>
      </p:sp>
      <p:sp>
        <p:nvSpPr>
          <p:cNvPr id="32" name="TextBox 31"/>
          <p:cNvSpPr txBox="1"/>
          <p:nvPr/>
        </p:nvSpPr>
        <p:spPr>
          <a:xfrm>
            <a:off x="6942950" y="1603311"/>
            <a:ext cx="1626357" cy="523220"/>
          </a:xfrm>
          <a:prstGeom prst="rect">
            <a:avLst/>
          </a:prstGeom>
          <a:noFill/>
        </p:spPr>
        <p:txBody>
          <a:bodyPr wrap="square" rtlCol="0">
            <a:spAutoFit/>
          </a:bodyPr>
          <a:lstStyle/>
          <a:p>
            <a:pPr algn="ctr"/>
            <a:r>
              <a:rPr lang="nl-NL" sz="1400" b="1" dirty="0" smtClean="0">
                <a:solidFill>
                  <a:schemeClr val="bg1"/>
                </a:solidFill>
              </a:rPr>
              <a:t>Design </a:t>
            </a:r>
          </a:p>
          <a:p>
            <a:pPr algn="ctr"/>
            <a:r>
              <a:rPr lang="nl-NL" sz="1400" b="1" dirty="0" smtClean="0">
                <a:solidFill>
                  <a:schemeClr val="bg1"/>
                </a:solidFill>
              </a:rPr>
              <a:t>goedgekeurd</a:t>
            </a:r>
            <a:endParaRPr lang="nl-NL" sz="1400" b="1" dirty="0">
              <a:solidFill>
                <a:schemeClr val="bg1"/>
              </a:solidFill>
            </a:endParaRPr>
          </a:p>
        </p:txBody>
      </p:sp>
      <p:sp>
        <p:nvSpPr>
          <p:cNvPr id="33" name="TextBox 32"/>
          <p:cNvSpPr txBox="1"/>
          <p:nvPr/>
        </p:nvSpPr>
        <p:spPr>
          <a:xfrm>
            <a:off x="6942738" y="2584181"/>
            <a:ext cx="1626357" cy="738664"/>
          </a:xfrm>
          <a:prstGeom prst="rect">
            <a:avLst/>
          </a:prstGeom>
          <a:noFill/>
        </p:spPr>
        <p:txBody>
          <a:bodyPr wrap="square" rtlCol="0">
            <a:spAutoFit/>
          </a:bodyPr>
          <a:lstStyle/>
          <a:p>
            <a:pPr algn="ctr"/>
            <a:r>
              <a:rPr lang="nl-NL" sz="1400" b="1" dirty="0" smtClean="0">
                <a:solidFill>
                  <a:schemeClr val="bg1"/>
                </a:solidFill>
              </a:rPr>
              <a:t>Start front-end </a:t>
            </a:r>
          </a:p>
          <a:p>
            <a:pPr algn="ctr"/>
            <a:r>
              <a:rPr lang="nl-NL" sz="1400" b="1" dirty="0" smtClean="0">
                <a:solidFill>
                  <a:schemeClr val="bg1"/>
                </a:solidFill>
              </a:rPr>
              <a:t>main HTML/CSS template</a:t>
            </a:r>
            <a:endParaRPr lang="nl-NL" sz="1400" b="1" dirty="0">
              <a:solidFill>
                <a:schemeClr val="bg1"/>
              </a:solidFill>
            </a:endParaRPr>
          </a:p>
        </p:txBody>
      </p:sp>
      <p:sp>
        <p:nvSpPr>
          <p:cNvPr id="34" name="TextBox 33"/>
          <p:cNvSpPr txBox="1"/>
          <p:nvPr/>
        </p:nvSpPr>
        <p:spPr>
          <a:xfrm>
            <a:off x="6942738" y="3625733"/>
            <a:ext cx="1626357" cy="738664"/>
          </a:xfrm>
          <a:prstGeom prst="rect">
            <a:avLst/>
          </a:prstGeom>
          <a:noFill/>
        </p:spPr>
        <p:txBody>
          <a:bodyPr wrap="square" rtlCol="0">
            <a:spAutoFit/>
          </a:bodyPr>
          <a:lstStyle/>
          <a:p>
            <a:pPr algn="ctr"/>
            <a:r>
              <a:rPr lang="nl-NL" sz="1400" b="1" dirty="0" smtClean="0">
                <a:solidFill>
                  <a:schemeClr val="bg1"/>
                </a:solidFill>
              </a:rPr>
              <a:t>Front-end goedgekeurd designer</a:t>
            </a:r>
            <a:endParaRPr lang="nl-NL" sz="1400" b="1" dirty="0">
              <a:solidFill>
                <a:schemeClr val="bg1"/>
              </a:solidFill>
            </a:endParaRPr>
          </a:p>
        </p:txBody>
      </p:sp>
      <p:sp>
        <p:nvSpPr>
          <p:cNvPr id="35" name="TextBox 34"/>
          <p:cNvSpPr txBox="1"/>
          <p:nvPr/>
        </p:nvSpPr>
        <p:spPr>
          <a:xfrm>
            <a:off x="6942738" y="4631109"/>
            <a:ext cx="1626357" cy="830997"/>
          </a:xfrm>
          <a:prstGeom prst="rect">
            <a:avLst/>
          </a:prstGeom>
          <a:noFill/>
        </p:spPr>
        <p:txBody>
          <a:bodyPr wrap="square" rtlCol="0">
            <a:spAutoFit/>
          </a:bodyPr>
          <a:lstStyle/>
          <a:p>
            <a:pPr algn="ctr"/>
            <a:r>
              <a:rPr lang="nl-NL" sz="1200" b="1" dirty="0" smtClean="0">
                <a:solidFill>
                  <a:schemeClr val="bg1"/>
                </a:solidFill>
              </a:rPr>
              <a:t>Lead front-end quality control + backend integration</a:t>
            </a:r>
            <a:endParaRPr lang="nl-NL" sz="1200" b="1" dirty="0">
              <a:solidFill>
                <a:schemeClr val="bg1"/>
              </a:solidFill>
            </a:endParaRPr>
          </a:p>
        </p:txBody>
      </p:sp>
      <p:sp>
        <p:nvSpPr>
          <p:cNvPr id="36" name="TextBox 35"/>
          <p:cNvSpPr txBox="1"/>
          <p:nvPr/>
        </p:nvSpPr>
        <p:spPr>
          <a:xfrm>
            <a:off x="9345089" y="3611939"/>
            <a:ext cx="1626357" cy="738664"/>
          </a:xfrm>
          <a:prstGeom prst="rect">
            <a:avLst/>
          </a:prstGeom>
          <a:noFill/>
        </p:spPr>
        <p:txBody>
          <a:bodyPr wrap="square" rtlCol="0">
            <a:spAutoFit/>
          </a:bodyPr>
          <a:lstStyle/>
          <a:p>
            <a:pPr algn="ctr"/>
            <a:r>
              <a:rPr lang="nl-NL" sz="1400" b="1" dirty="0" smtClean="0">
                <a:solidFill>
                  <a:schemeClr val="bg1"/>
                </a:solidFill>
              </a:rPr>
              <a:t>Back-end is now integrated with main template.</a:t>
            </a:r>
            <a:endParaRPr lang="nl-NL" sz="1400" b="1" dirty="0">
              <a:solidFill>
                <a:schemeClr val="bg1"/>
              </a:solidFill>
            </a:endParaRPr>
          </a:p>
        </p:txBody>
      </p:sp>
      <p:sp>
        <p:nvSpPr>
          <p:cNvPr id="37" name="TextBox 36"/>
          <p:cNvSpPr txBox="1"/>
          <p:nvPr/>
        </p:nvSpPr>
        <p:spPr>
          <a:xfrm>
            <a:off x="9345089" y="1538231"/>
            <a:ext cx="1626357" cy="738664"/>
          </a:xfrm>
          <a:prstGeom prst="rect">
            <a:avLst/>
          </a:prstGeom>
          <a:noFill/>
        </p:spPr>
        <p:txBody>
          <a:bodyPr wrap="square" rtlCol="0">
            <a:spAutoFit/>
          </a:bodyPr>
          <a:lstStyle/>
          <a:p>
            <a:pPr algn="ctr"/>
            <a:r>
              <a:rPr lang="nl-NL" sz="1400" b="1" dirty="0" smtClean="0">
                <a:solidFill>
                  <a:schemeClr val="bg1"/>
                </a:solidFill>
              </a:rPr>
              <a:t>Back-end create plain template</a:t>
            </a:r>
            <a:endParaRPr lang="nl-NL" sz="1400" b="1" dirty="0">
              <a:solidFill>
                <a:schemeClr val="bg1"/>
              </a:solidFill>
            </a:endParaRPr>
          </a:p>
        </p:txBody>
      </p:sp>
      <p:sp>
        <p:nvSpPr>
          <p:cNvPr id="38" name="TextBox 37"/>
          <p:cNvSpPr txBox="1"/>
          <p:nvPr/>
        </p:nvSpPr>
        <p:spPr>
          <a:xfrm>
            <a:off x="9345089" y="522132"/>
            <a:ext cx="1626357" cy="523220"/>
          </a:xfrm>
          <a:prstGeom prst="rect">
            <a:avLst/>
          </a:prstGeom>
          <a:noFill/>
        </p:spPr>
        <p:txBody>
          <a:bodyPr wrap="square" rtlCol="0">
            <a:spAutoFit/>
          </a:bodyPr>
          <a:lstStyle/>
          <a:p>
            <a:pPr algn="ctr"/>
            <a:r>
              <a:rPr lang="nl-NL" sz="1400" b="1" dirty="0" smtClean="0">
                <a:solidFill>
                  <a:schemeClr val="bg1"/>
                </a:solidFill>
              </a:rPr>
              <a:t>Start BACK-END ontwikkeling</a:t>
            </a:r>
            <a:endParaRPr lang="nl-NL" sz="1400" b="1" dirty="0">
              <a:solidFill>
                <a:schemeClr val="bg1"/>
              </a:solidFill>
            </a:endParaRPr>
          </a:p>
        </p:txBody>
      </p:sp>
      <p:sp>
        <p:nvSpPr>
          <p:cNvPr id="39" name="TextBox 38"/>
          <p:cNvSpPr txBox="1"/>
          <p:nvPr/>
        </p:nvSpPr>
        <p:spPr>
          <a:xfrm>
            <a:off x="4558376" y="3703076"/>
            <a:ext cx="1626357" cy="646331"/>
          </a:xfrm>
          <a:prstGeom prst="rect">
            <a:avLst/>
          </a:prstGeom>
          <a:noFill/>
        </p:spPr>
        <p:txBody>
          <a:bodyPr wrap="square" rtlCol="0">
            <a:spAutoFit/>
          </a:bodyPr>
          <a:lstStyle/>
          <a:p>
            <a:pPr algn="ctr"/>
            <a:r>
              <a:rPr lang="nl-NL" sz="1200" b="1" dirty="0" smtClean="0">
                <a:solidFill>
                  <a:schemeClr val="bg1"/>
                </a:solidFill>
              </a:rPr>
              <a:t>Front-end team builds secondary templates</a:t>
            </a:r>
            <a:endParaRPr lang="nl-NL" sz="1200" b="1" dirty="0">
              <a:solidFill>
                <a:schemeClr val="bg1"/>
              </a:solidFill>
            </a:endParaRPr>
          </a:p>
        </p:txBody>
      </p:sp>
      <p:cxnSp>
        <p:nvCxnSpPr>
          <p:cNvPr id="48" name="Straight Connector 47"/>
          <p:cNvCxnSpPr/>
          <p:nvPr/>
        </p:nvCxnSpPr>
        <p:spPr>
          <a:xfrm flipH="1">
            <a:off x="7755916" y="5471112"/>
            <a:ext cx="5998" cy="22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57728" y="5878540"/>
            <a:ext cx="1626357" cy="523220"/>
          </a:xfrm>
          <a:prstGeom prst="rect">
            <a:avLst/>
          </a:prstGeom>
          <a:noFill/>
        </p:spPr>
        <p:txBody>
          <a:bodyPr wrap="square" rtlCol="0">
            <a:spAutoFit/>
          </a:bodyPr>
          <a:lstStyle/>
          <a:p>
            <a:pPr algn="ctr"/>
            <a:r>
              <a:rPr lang="nl-NL" sz="1400" b="1" dirty="0" smtClean="0">
                <a:solidFill>
                  <a:schemeClr val="bg1"/>
                </a:solidFill>
              </a:rPr>
              <a:t>Lead front-end deliver website</a:t>
            </a:r>
            <a:endParaRPr lang="nl-NL" sz="1400" b="1" dirty="0">
              <a:solidFill>
                <a:schemeClr val="bg1"/>
              </a:solidFill>
            </a:endParaRPr>
          </a:p>
        </p:txBody>
      </p:sp>
      <p:cxnSp>
        <p:nvCxnSpPr>
          <p:cNvPr id="51" name="Straight Connector 50"/>
          <p:cNvCxnSpPr>
            <a:stCxn id="13" idx="2"/>
            <a:endCxn id="14" idx="0"/>
          </p:cNvCxnSpPr>
          <p:nvPr/>
        </p:nvCxnSpPr>
        <p:spPr>
          <a:xfrm>
            <a:off x="10158270" y="2297699"/>
            <a:ext cx="0" cy="1241453"/>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50448" y="2973194"/>
            <a:ext cx="2895735" cy="2031325"/>
          </a:xfrm>
          <a:prstGeom prst="rect">
            <a:avLst/>
          </a:prstGeom>
        </p:spPr>
        <p:txBody>
          <a:bodyPr wrap="square">
            <a:spAutoFit/>
          </a:bodyPr>
          <a:lstStyle/>
          <a:p>
            <a:r>
              <a:rPr lang="nl-NL" dirty="0"/>
              <a:t>Een goede workflow bespaart veel tijd, en tijd is geld. Front-enders kunnen veel </a:t>
            </a:r>
            <a:r>
              <a:rPr lang="nl-NL" dirty="0" smtClean="0"/>
              <a:t>efficiënter </a:t>
            </a:r>
            <a:r>
              <a:rPr lang="nl-NL" dirty="0"/>
              <a:t>werken met de juiste workflow binnen een productie team.</a:t>
            </a:r>
            <a:endParaRPr lang="nl-NL" dirty="0"/>
          </a:p>
        </p:txBody>
      </p:sp>
    </p:spTree>
    <p:extLst>
      <p:ext uri="{BB962C8B-B14F-4D97-AF65-F5344CB8AC3E}">
        <p14:creationId xmlns:p14="http://schemas.microsoft.com/office/powerpoint/2010/main" val="3019118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005803"/>
            <a:ext cx="8761413" cy="642695"/>
          </a:xfrm>
        </p:spPr>
        <p:txBody>
          <a:bodyPr/>
          <a:lstStyle/>
          <a:p>
            <a:r>
              <a:rPr lang="nl-NL" dirty="0" smtClean="0"/>
              <a:t>Front-end development tools</a:t>
            </a:r>
            <a:endParaRPr lang="nl-NL" dirty="0"/>
          </a:p>
        </p:txBody>
      </p:sp>
      <p:sp>
        <p:nvSpPr>
          <p:cNvPr id="3" name="Content Placeholder 2"/>
          <p:cNvSpPr>
            <a:spLocks noGrp="1"/>
          </p:cNvSpPr>
          <p:nvPr>
            <p:ph idx="1"/>
          </p:nvPr>
        </p:nvSpPr>
        <p:spPr>
          <a:xfrm>
            <a:off x="1154954" y="2429302"/>
            <a:ext cx="8761412" cy="3416300"/>
          </a:xfrm>
        </p:spPr>
        <p:txBody>
          <a:bodyPr>
            <a:normAutofit fontScale="92500" lnSpcReduction="20000"/>
          </a:bodyPr>
          <a:lstStyle/>
          <a:p>
            <a:r>
              <a:rPr lang="nl-NL" dirty="0" smtClean="0"/>
              <a:t>NodeJS</a:t>
            </a:r>
          </a:p>
          <a:p>
            <a:r>
              <a:rPr lang="nl-NL" dirty="0" smtClean="0"/>
              <a:t>Bower</a:t>
            </a:r>
          </a:p>
          <a:p>
            <a:r>
              <a:rPr lang="nl-NL" dirty="0" smtClean="0"/>
              <a:t>GruntJS</a:t>
            </a:r>
          </a:p>
          <a:p>
            <a:r>
              <a:rPr lang="nl-NL" dirty="0" smtClean="0"/>
              <a:t>Ruby gems</a:t>
            </a:r>
          </a:p>
          <a:p>
            <a:r>
              <a:rPr lang="nl-NL" dirty="0" smtClean="0"/>
              <a:t>Sass / Less</a:t>
            </a:r>
          </a:p>
          <a:p>
            <a:r>
              <a:rPr lang="nl-NL" dirty="0" smtClean="0"/>
              <a:t>Compass</a:t>
            </a:r>
          </a:p>
          <a:p>
            <a:r>
              <a:rPr lang="nl-NL" dirty="0" smtClean="0"/>
              <a:t>Linting (JSlint, CSSlint, HTMLcheck)</a:t>
            </a:r>
          </a:p>
          <a:p>
            <a:r>
              <a:rPr lang="nl-NL" dirty="0" smtClean="0"/>
              <a:t>LiveReload (live cross-browser testing)</a:t>
            </a:r>
          </a:p>
          <a:p>
            <a:r>
              <a:rPr lang="nl-NL" dirty="0" smtClean="0"/>
              <a:t>PHPstorm (IDE)</a:t>
            </a:r>
          </a:p>
          <a:p>
            <a:r>
              <a:rPr lang="nl-NL" dirty="0" smtClean="0"/>
              <a:t>Development workflow</a:t>
            </a:r>
          </a:p>
        </p:txBody>
      </p:sp>
      <p:pic>
        <p:nvPicPr>
          <p:cNvPr id="4" name="Picture 2" descr="http://static.atabix.com/img/_atabix_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933" y="6199167"/>
            <a:ext cx="2306286" cy="3704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kyungw00k.github.io/nodeconf.kr-2012/img/nodejs-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9104" y="3989942"/>
            <a:ext cx="2573301" cy="12866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viapeer.com/include/media/images/rub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8880" y="4394919"/>
            <a:ext cx="657615" cy="657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livereload.com/images/LiveReload_35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3773" y="5392944"/>
            <a:ext cx="919226" cy="919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building-blocks.com/wp-content/uploads/2013/10/grunt-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6902" y="5331883"/>
            <a:ext cx="976910" cy="9769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webdevstuff.com/wp-content/uploads/postimages/75_compas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4435" y="2722463"/>
            <a:ext cx="1973684" cy="5271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1441" y="2875609"/>
            <a:ext cx="1491579" cy="11186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lesscss.org/public/img/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3426" y="3413978"/>
            <a:ext cx="1961902" cy="79856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https://dutchweballiance.nl/wp-content/uploads/2013/11/phpstorm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6747" y="5377935"/>
            <a:ext cx="856639" cy="85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65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NodeJS</a:t>
            </a:r>
            <a:br>
              <a:rPr lang="nl-NL" dirty="0" smtClean="0"/>
            </a:br>
            <a:r>
              <a:rPr lang="nl-NL" sz="1800" dirty="0" smtClean="0"/>
              <a:t>http://www.nodejs.org</a:t>
            </a:r>
            <a:endParaRPr lang="nl-NL" sz="1800" dirty="0"/>
          </a:p>
        </p:txBody>
      </p:sp>
      <p:sp>
        <p:nvSpPr>
          <p:cNvPr id="3" name="Content Placeholder 2"/>
          <p:cNvSpPr>
            <a:spLocks noGrp="1"/>
          </p:cNvSpPr>
          <p:nvPr>
            <p:ph idx="1"/>
          </p:nvPr>
        </p:nvSpPr>
        <p:spPr>
          <a:xfrm>
            <a:off x="1553017" y="2397692"/>
            <a:ext cx="8946541" cy="4195481"/>
          </a:xfrm>
        </p:spPr>
        <p:txBody>
          <a:bodyPr/>
          <a:lstStyle/>
          <a:p>
            <a:r>
              <a:rPr lang="nl-NL" dirty="0" smtClean="0"/>
              <a:t>Node.js is een op javascript berust “event driven” I/O platform waarop je, snel en relatief eenvoudig, schaalbare (web)applicaties kunt bouwen.</a:t>
            </a:r>
            <a:br>
              <a:rPr lang="nl-NL" dirty="0" smtClean="0"/>
            </a:br>
            <a:endParaRPr lang="nl-NL" dirty="0" smtClean="0"/>
          </a:p>
          <a:p>
            <a:r>
              <a:rPr lang="nl-NL" dirty="0"/>
              <a:t>Node.js is </a:t>
            </a:r>
            <a:r>
              <a:rPr lang="nl-NL" dirty="0" smtClean="0"/>
              <a:t>gebouwd </a:t>
            </a:r>
            <a:r>
              <a:rPr lang="nl-NL" dirty="0"/>
              <a:t>door </a:t>
            </a:r>
            <a:r>
              <a:rPr lang="nl-NL" dirty="0" smtClean="0"/>
              <a:t>Ryan Dahl, </a:t>
            </a:r>
            <a:r>
              <a:rPr lang="nl-NL" dirty="0"/>
              <a:t>in eerste instantie om push technologie te gebruiken in websites</a:t>
            </a:r>
            <a:r>
              <a:rPr lang="nl-NL" dirty="0" smtClean="0"/>
              <a:t>.</a:t>
            </a:r>
            <a:br>
              <a:rPr lang="nl-NL" dirty="0" smtClean="0"/>
            </a:br>
            <a:endParaRPr lang="nl-NL" dirty="0" smtClean="0"/>
          </a:p>
          <a:p>
            <a:r>
              <a:rPr lang="nl-NL" dirty="0"/>
              <a:t>Node.js bevat een ingebouwde HTTP server, waardoor het mogelijk is een webserver te draaien </a:t>
            </a:r>
            <a:r>
              <a:rPr lang="nl-NL" dirty="0" smtClean="0"/>
              <a:t>zonder Apache</a:t>
            </a:r>
            <a:r>
              <a:rPr lang="nl-NL" dirty="0"/>
              <a:t> of </a:t>
            </a:r>
            <a:r>
              <a:rPr lang="nl-NL" dirty="0" smtClean="0"/>
              <a:t>Lighttpd.</a:t>
            </a:r>
            <a:r>
              <a:rPr lang="nl-NL" dirty="0"/>
              <a:t> </a:t>
            </a:r>
            <a:r>
              <a:rPr lang="nl-NL" dirty="0"/>
              <a:t/>
            </a:r>
            <a:br>
              <a:rPr lang="nl-NL" dirty="0"/>
            </a:br>
            <a:endParaRPr lang="nl-NL" dirty="0"/>
          </a:p>
        </p:txBody>
      </p:sp>
      <p:pic>
        <p:nvPicPr>
          <p:cNvPr id="12294" name="Picture 6" descr="http://kyungw00k.github.io/nodeconf.kr-2012/img/nodejs-l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624" y="-48313"/>
            <a:ext cx="4892010" cy="244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044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01" y="0"/>
            <a:ext cx="6520010" cy="1316182"/>
          </a:xfrm>
        </p:spPr>
        <p:txBody>
          <a:bodyPr/>
          <a:lstStyle/>
          <a:p>
            <a:r>
              <a:rPr lang="nl-NL" b="1" dirty="0" smtClean="0"/>
              <a:t>NPM Installer </a:t>
            </a:r>
            <a:r>
              <a:rPr lang="nl-NL" sz="2100" b="1" dirty="0" smtClean="0"/>
              <a:t>(Node.JS </a:t>
            </a:r>
            <a:r>
              <a:rPr lang="nl-NL" sz="2100" b="1" dirty="0"/>
              <a:t>Packaged </a:t>
            </a:r>
            <a:r>
              <a:rPr lang="nl-NL" sz="2100" b="1" dirty="0" smtClean="0"/>
              <a:t>Modules)</a:t>
            </a:r>
            <a:r>
              <a:rPr lang="nl-NL" sz="2100" b="1" dirty="0"/>
              <a:t/>
            </a:r>
            <a:br>
              <a:rPr lang="nl-NL" sz="2100" b="1" dirty="0"/>
            </a:br>
            <a:r>
              <a:rPr lang="nl-NL" sz="2100" dirty="0" smtClean="0"/>
              <a:t>https://www.npmjs.org/</a:t>
            </a:r>
            <a:endParaRPr lang="nl-NL" sz="2100" dirty="0"/>
          </a:p>
        </p:txBody>
      </p:sp>
      <p:sp>
        <p:nvSpPr>
          <p:cNvPr id="3" name="Content Placeholder 2"/>
          <p:cNvSpPr>
            <a:spLocks noGrp="1"/>
          </p:cNvSpPr>
          <p:nvPr>
            <p:ph idx="1"/>
          </p:nvPr>
        </p:nvSpPr>
        <p:spPr>
          <a:xfrm>
            <a:off x="5654046" y="1316182"/>
            <a:ext cx="5195997" cy="5237813"/>
          </a:xfrm>
        </p:spPr>
        <p:txBody>
          <a:bodyPr>
            <a:normAutofit lnSpcReduction="10000"/>
          </a:bodyPr>
          <a:lstStyle/>
          <a:p>
            <a:pPr marL="0" indent="0">
              <a:buNone/>
            </a:pPr>
            <a:r>
              <a:rPr lang="nl-NL" dirty="0" smtClean="0"/>
              <a:t>NPM installer is een package manager van NodeJS en wordt meegeleverd met het platform sinds versie 0.6+ </a:t>
            </a:r>
          </a:p>
          <a:p>
            <a:pPr marL="0" indent="0">
              <a:buNone/>
            </a:pPr>
            <a:endParaRPr lang="nl-NL" dirty="0" smtClean="0"/>
          </a:p>
          <a:p>
            <a:pPr marL="0" indent="0">
              <a:buNone/>
            </a:pPr>
            <a:r>
              <a:rPr lang="nl-NL" dirty="0" smtClean="0"/>
              <a:t>We gebruiken npm via de command line en managed dependencies voor een applicatie. </a:t>
            </a:r>
          </a:p>
          <a:p>
            <a:pPr marL="0" indent="0">
              <a:buNone/>
            </a:pPr>
            <a:endParaRPr lang="nl-NL" dirty="0"/>
          </a:p>
          <a:p>
            <a:pPr marL="0" indent="0">
              <a:buNone/>
            </a:pPr>
            <a:r>
              <a:rPr lang="nl-NL" dirty="0" smtClean="0"/>
              <a:t>NPM wordt tevens gebruikt om NodeJS applicaties te installeren uit de npm registry. </a:t>
            </a:r>
          </a:p>
          <a:p>
            <a:pPr marL="0" indent="0">
              <a:buNone/>
            </a:pPr>
            <a:endParaRPr lang="nl-NL" dirty="0"/>
          </a:p>
          <a:p>
            <a:pPr marL="0" indent="0">
              <a:buNone/>
            </a:pPr>
            <a:r>
              <a:rPr lang="nl-NL" dirty="0" smtClean="0"/>
              <a:t>Packages kunnen geinstalleerd worden d.m.v. </a:t>
            </a:r>
          </a:p>
          <a:p>
            <a:pPr marL="0" indent="0">
              <a:buNone/>
            </a:pPr>
            <a:r>
              <a:rPr lang="nl-NL" sz="1600" b="1" dirty="0" smtClean="0">
                <a:solidFill>
                  <a:schemeClr val="accent1">
                    <a:lumMod val="40000"/>
                    <a:lumOff val="60000"/>
                  </a:schemeClr>
                </a:solidFill>
              </a:rPr>
              <a:t>$ npm install &lt;package&gt; </a:t>
            </a:r>
            <a:r>
              <a:rPr lang="nl-NL" sz="1600" dirty="0" smtClean="0"/>
              <a:t>of</a:t>
            </a:r>
            <a:r>
              <a:rPr lang="nl-NL" sz="1600" b="1" dirty="0" smtClean="0">
                <a:solidFill>
                  <a:schemeClr val="accent1">
                    <a:lumMod val="40000"/>
                    <a:lumOff val="60000"/>
                  </a:schemeClr>
                </a:solidFill>
              </a:rPr>
              <a:t> $ sudo npm install &lt;package&gt;</a:t>
            </a:r>
          </a:p>
          <a:p>
            <a:pPr marL="0" indent="0">
              <a:buNone/>
            </a:pPr>
            <a:r>
              <a:rPr lang="nl-NL" dirty="0" smtClean="0"/>
              <a:t>uit te voeren in de command line.</a:t>
            </a:r>
            <a:endParaRPr lang="nl-NL" sz="1900" b="1" dirty="0" smtClean="0">
              <a:solidFill>
                <a:schemeClr val="accent1">
                  <a:lumMod val="40000"/>
                  <a:lumOff val="60000"/>
                </a:schemeClr>
              </a:solidFill>
            </a:endParaRPr>
          </a:p>
          <a:p>
            <a:pPr marL="0" indent="0">
              <a:buNone/>
            </a:pPr>
            <a:r>
              <a:rPr lang="nl-NL" sz="1600" b="1" dirty="0" smtClean="0">
                <a:solidFill>
                  <a:schemeClr val="accent1">
                    <a:lumMod val="40000"/>
                    <a:lumOff val="60000"/>
                  </a:schemeClr>
                </a:solidFill>
              </a:rPr>
              <a:t>$ </a:t>
            </a:r>
            <a:r>
              <a:rPr lang="nl-NL" sz="1600" b="1" dirty="0">
                <a:solidFill>
                  <a:schemeClr val="accent1">
                    <a:lumMod val="40000"/>
                    <a:lumOff val="60000"/>
                  </a:schemeClr>
                </a:solidFill>
              </a:rPr>
              <a:t>npm </a:t>
            </a:r>
            <a:r>
              <a:rPr lang="nl-NL" sz="1600" b="1" dirty="0" smtClean="0">
                <a:solidFill>
                  <a:schemeClr val="accent1">
                    <a:lumMod val="40000"/>
                    <a:lumOff val="60000"/>
                  </a:schemeClr>
                </a:solidFill>
              </a:rPr>
              <a:t>update &lt;package&gt; </a:t>
            </a:r>
          </a:p>
          <a:p>
            <a:pPr marL="0" indent="0">
              <a:buNone/>
            </a:pPr>
            <a:r>
              <a:rPr lang="nl-NL" dirty="0" smtClean="0"/>
              <a:t>spreekt voor zich </a:t>
            </a:r>
            <a:r>
              <a:rPr lang="nl-NL" dirty="0" smtClean="0">
                <a:sym typeface="Wingdings" panose="05000000000000000000" pitchFamily="2" charset="2"/>
              </a:rPr>
              <a:t></a:t>
            </a:r>
            <a:endParaRPr lang="nl-NL" dirty="0" smtClean="0"/>
          </a:p>
        </p:txBody>
      </p:sp>
      <p:sp>
        <p:nvSpPr>
          <p:cNvPr id="5" name="Text Placeholder 4"/>
          <p:cNvSpPr>
            <a:spLocks noGrp="1"/>
          </p:cNvSpPr>
          <p:nvPr>
            <p:ph type="body" sz="half" idx="2"/>
          </p:nvPr>
        </p:nvSpPr>
        <p:spPr>
          <a:xfrm>
            <a:off x="930101" y="1878408"/>
            <a:ext cx="3401063" cy="2056680"/>
          </a:xfrm>
        </p:spPr>
        <p:txBody>
          <a:bodyPr>
            <a:normAutofit lnSpcReduction="10000"/>
          </a:bodyPr>
          <a:lstStyle/>
          <a:p>
            <a:r>
              <a:rPr lang="nl-NL" sz="1600" i="1" dirty="0" smtClean="0"/>
              <a:t>NPM packages die we zouden kunnen installeren uit de zijn bijvoorbeeld: </a:t>
            </a:r>
          </a:p>
          <a:p>
            <a:endParaRPr lang="nl-NL" sz="1600" i="1" dirty="0" smtClean="0"/>
          </a:p>
          <a:p>
            <a:r>
              <a:rPr lang="nl-NL" sz="2400" b="1" i="1" dirty="0" smtClean="0"/>
              <a:t>- Bower </a:t>
            </a:r>
          </a:p>
          <a:p>
            <a:r>
              <a:rPr lang="nl-NL" sz="2400" b="1" i="1" dirty="0" smtClean="0"/>
              <a:t>- Grunt</a:t>
            </a:r>
          </a:p>
          <a:p>
            <a:endParaRPr lang="nl-NL" dirty="0"/>
          </a:p>
        </p:txBody>
      </p:sp>
      <p:pic>
        <p:nvPicPr>
          <p:cNvPr id="6" name="Picture 5" descr="http://bower.io/img/bow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45" y="4497314"/>
            <a:ext cx="1450630" cy="12745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building-blocks.com/wp-content/uploads/2013/10/grun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993" y="4342696"/>
            <a:ext cx="1546616" cy="154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161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4012" y="532094"/>
            <a:ext cx="8203366" cy="1456267"/>
          </a:xfrm>
        </p:spPr>
        <p:txBody>
          <a:bodyPr/>
          <a:lstStyle/>
          <a:p>
            <a:r>
              <a:rPr lang="nl-NL" dirty="0" smtClean="0"/>
              <a:t>Bower </a:t>
            </a:r>
            <a:r>
              <a:rPr lang="nl-NL" sz="2800" dirty="0" smtClean="0"/>
              <a:t>– Package manager</a:t>
            </a:r>
            <a:br>
              <a:rPr lang="nl-NL" sz="2800" dirty="0" smtClean="0"/>
            </a:br>
            <a:r>
              <a:rPr lang="nl-NL" sz="2100" dirty="0"/>
              <a:t>https://www.npmjs.org/</a:t>
            </a:r>
          </a:p>
        </p:txBody>
      </p:sp>
      <p:sp>
        <p:nvSpPr>
          <p:cNvPr id="3" name="Content Placeholder 2"/>
          <p:cNvSpPr>
            <a:spLocks noGrp="1"/>
          </p:cNvSpPr>
          <p:nvPr>
            <p:ph sz="half" idx="1"/>
          </p:nvPr>
        </p:nvSpPr>
        <p:spPr>
          <a:xfrm>
            <a:off x="803264" y="3045059"/>
            <a:ext cx="4995334" cy="4397557"/>
          </a:xfrm>
        </p:spPr>
        <p:txBody>
          <a:bodyPr>
            <a:normAutofit/>
          </a:bodyPr>
          <a:lstStyle/>
          <a:p>
            <a:r>
              <a:rPr lang="nl-NL" dirty="0" smtClean="0"/>
              <a:t>Bower managed onderdelen zoals frameworks, libraries, assets, utilities etc. </a:t>
            </a:r>
            <a:br>
              <a:rPr lang="nl-NL" dirty="0" smtClean="0"/>
            </a:br>
            <a:endParaRPr lang="nl-NL" dirty="0" smtClean="0"/>
          </a:p>
          <a:p>
            <a:r>
              <a:rPr lang="nl-NL" dirty="0" smtClean="0"/>
              <a:t>Bower.json; Manifest file en bevat alle packages die gefetched moeten worden.</a:t>
            </a:r>
          </a:p>
          <a:p>
            <a:endParaRPr lang="nl-NL" dirty="0"/>
          </a:p>
          <a:p>
            <a:r>
              <a:rPr lang="nl-NL" dirty="0"/>
              <a:t>Packages </a:t>
            </a:r>
            <a:r>
              <a:rPr lang="nl-NL" dirty="0" smtClean="0"/>
              <a:t>kunnen </a:t>
            </a:r>
            <a:r>
              <a:rPr lang="nl-NL" dirty="0"/>
              <a:t>een Github shorthand, Git endpoint, URL, lokale folder of officiële naam zijn en worden geinstalleerd in de folder “bower_components” in je project directory.</a:t>
            </a:r>
          </a:p>
          <a:p>
            <a:endParaRPr lang="nl-NL" dirty="0" smtClean="0"/>
          </a:p>
          <a:p>
            <a:endParaRPr lang="nl-NL" dirty="0"/>
          </a:p>
          <a:p>
            <a:endParaRPr lang="nl-NL" dirty="0" smtClean="0"/>
          </a:p>
        </p:txBody>
      </p:sp>
      <p:sp>
        <p:nvSpPr>
          <p:cNvPr id="5" name="Content Placeholder 4"/>
          <p:cNvSpPr>
            <a:spLocks noGrp="1"/>
          </p:cNvSpPr>
          <p:nvPr>
            <p:ph sz="half" idx="2"/>
          </p:nvPr>
        </p:nvSpPr>
        <p:spPr>
          <a:xfrm>
            <a:off x="7050375" y="2387929"/>
            <a:ext cx="5396458" cy="4200245"/>
          </a:xfrm>
        </p:spPr>
        <p:txBody>
          <a:bodyPr>
            <a:normAutofit/>
          </a:bodyPr>
          <a:lstStyle/>
          <a:p>
            <a:r>
              <a:rPr lang="nl-NL" b="1" dirty="0"/>
              <a:t>Installeer </a:t>
            </a:r>
            <a:r>
              <a:rPr lang="nl-NL" b="1" dirty="0" smtClean="0"/>
              <a:t>Bower</a:t>
            </a:r>
            <a:r>
              <a:rPr lang="nl-NL" dirty="0" smtClean="0"/>
              <a:t/>
            </a:r>
            <a:br>
              <a:rPr lang="nl-NL" dirty="0" smtClean="0"/>
            </a:br>
            <a:r>
              <a:rPr lang="nl-NL" dirty="0"/>
              <a:t>$ npm install -g </a:t>
            </a:r>
            <a:r>
              <a:rPr lang="nl-NL" dirty="0" smtClean="0"/>
              <a:t>bower</a:t>
            </a:r>
          </a:p>
          <a:p>
            <a:endParaRPr lang="nl-NL" dirty="0"/>
          </a:p>
          <a:p>
            <a:r>
              <a:rPr lang="nl-NL" b="1" dirty="0" smtClean="0"/>
              <a:t>Installeer packages</a:t>
            </a:r>
            <a:r>
              <a:rPr lang="nl-NL" dirty="0" smtClean="0"/>
              <a:t/>
            </a:r>
            <a:br>
              <a:rPr lang="nl-NL" dirty="0" smtClean="0"/>
            </a:br>
            <a:r>
              <a:rPr lang="nl-NL" dirty="0" smtClean="0"/>
              <a:t>$ npm install &lt;package&gt;</a:t>
            </a:r>
            <a:r>
              <a:rPr lang="nl-NL" b="1" dirty="0" smtClean="0"/>
              <a:t/>
            </a:r>
            <a:br>
              <a:rPr lang="nl-NL" b="1" dirty="0" smtClean="0"/>
            </a:br>
            <a:r>
              <a:rPr lang="nl-NL" b="1" dirty="0" smtClean="0"/>
              <a:t/>
            </a:r>
            <a:br>
              <a:rPr lang="nl-NL" b="1" dirty="0" smtClean="0"/>
            </a:br>
            <a:r>
              <a:rPr lang="nl-NL" b="1" dirty="0" smtClean="0"/>
              <a:t/>
            </a:r>
            <a:br>
              <a:rPr lang="nl-NL" b="1" dirty="0" smtClean="0"/>
            </a:br>
            <a:r>
              <a:rPr lang="nl-NL" dirty="0" smtClean="0"/>
              <a:t>Voorbeelden </a:t>
            </a:r>
            <a:r>
              <a:rPr lang="nl-NL" dirty="0"/>
              <a:t>van een package install:</a:t>
            </a:r>
            <a:br>
              <a:rPr lang="nl-NL" dirty="0"/>
            </a:br>
            <a:r>
              <a:rPr lang="nl-NL" dirty="0"/>
              <a:t/>
            </a:r>
            <a:br>
              <a:rPr lang="nl-NL" dirty="0"/>
            </a:br>
            <a:r>
              <a:rPr lang="nl-NL" sz="1600" dirty="0" smtClean="0"/>
              <a:t>$ npm </a:t>
            </a:r>
            <a:r>
              <a:rPr lang="nl-NL" sz="1600" dirty="0"/>
              <a:t>install </a:t>
            </a:r>
            <a:r>
              <a:rPr lang="nl-NL" sz="1600" dirty="0" smtClean="0"/>
              <a:t>jquery</a:t>
            </a:r>
            <a:br>
              <a:rPr lang="nl-NL" sz="1600" dirty="0" smtClean="0"/>
            </a:br>
            <a:r>
              <a:rPr lang="nl-NL" sz="1600" dirty="0" smtClean="0"/>
              <a:t/>
            </a:r>
            <a:br>
              <a:rPr lang="nl-NL" sz="1600" dirty="0" smtClean="0"/>
            </a:br>
            <a:r>
              <a:rPr lang="nl-NL" sz="1600" dirty="0" smtClean="0"/>
              <a:t>$ npm install desandro/masonry</a:t>
            </a:r>
            <a:br>
              <a:rPr lang="nl-NL" sz="1600" dirty="0" smtClean="0"/>
            </a:br>
            <a:r>
              <a:rPr lang="nl-NL" sz="1600" dirty="0" smtClean="0"/>
              <a:t/>
            </a:r>
            <a:br>
              <a:rPr lang="nl-NL" sz="1600" dirty="0" smtClean="0"/>
            </a:br>
            <a:r>
              <a:rPr lang="nl-NL" sz="1600" dirty="0" smtClean="0"/>
              <a:t>$ npm install git://github.com/user/package.git</a:t>
            </a:r>
            <a:endParaRPr lang="nl-NL" sz="1600" dirty="0"/>
          </a:p>
          <a:p>
            <a:endParaRPr lang="nl-NL" dirty="0" smtClean="0"/>
          </a:p>
        </p:txBody>
      </p:sp>
      <p:pic>
        <p:nvPicPr>
          <p:cNvPr id="1029" name="Picture 5" descr="http://bower.io/img/bow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50" y="509666"/>
            <a:ext cx="2137822" cy="187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83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GruntJS </a:t>
            </a:r>
            <a:r>
              <a:rPr lang="nl-NL" sz="2800" dirty="0" smtClean="0"/>
              <a:t>– Javascript task-runner</a:t>
            </a:r>
            <a:r>
              <a:rPr lang="nl-NL" dirty="0"/>
              <a:t/>
            </a:r>
            <a:br>
              <a:rPr lang="nl-NL" dirty="0"/>
            </a:br>
            <a:r>
              <a:rPr lang="nl-NL" sz="2000" dirty="0"/>
              <a:t>http://gruntjs.com/</a:t>
            </a:r>
          </a:p>
        </p:txBody>
      </p:sp>
      <p:sp>
        <p:nvSpPr>
          <p:cNvPr id="3" name="Content Placeholder 2"/>
          <p:cNvSpPr>
            <a:spLocks noGrp="1"/>
          </p:cNvSpPr>
          <p:nvPr>
            <p:ph sz="half" idx="1"/>
          </p:nvPr>
        </p:nvSpPr>
        <p:spPr>
          <a:xfrm>
            <a:off x="1296980" y="2252966"/>
            <a:ext cx="5444446" cy="3872995"/>
          </a:xfrm>
        </p:spPr>
        <p:txBody>
          <a:bodyPr>
            <a:normAutofit fontScale="77500" lnSpcReduction="20000"/>
          </a:bodyPr>
          <a:lstStyle/>
          <a:p>
            <a:pPr marL="0" indent="0">
              <a:buNone/>
            </a:pPr>
            <a:r>
              <a:rPr lang="nl-NL" b="1" dirty="0"/>
              <a:t>Waarom een javascript task runner?</a:t>
            </a:r>
          </a:p>
          <a:p>
            <a:pPr marL="0" indent="0">
              <a:buNone/>
            </a:pPr>
            <a:r>
              <a:rPr lang="nl-NL" dirty="0" smtClean="0"/>
              <a:t>Automation meets efficiency!</a:t>
            </a:r>
          </a:p>
          <a:p>
            <a:pPr>
              <a:buFontTx/>
              <a:buChar char="-"/>
            </a:pPr>
            <a:endParaRPr lang="nl-NL" dirty="0"/>
          </a:p>
          <a:p>
            <a:pPr marL="0" indent="0">
              <a:buNone/>
            </a:pPr>
            <a:r>
              <a:rPr lang="nl-NL" dirty="0" smtClean="0"/>
              <a:t>Bij ieder project voer je veel terugkomende taken uit zoals minificatie, code linting, compiling, unit-testing etc. </a:t>
            </a:r>
          </a:p>
          <a:p>
            <a:pPr marL="0" indent="0">
              <a:buNone/>
            </a:pPr>
            <a:endParaRPr lang="nl-NL" dirty="0"/>
          </a:p>
          <a:p>
            <a:pPr marL="0" indent="0">
              <a:buNone/>
            </a:pPr>
            <a:r>
              <a:rPr lang="nl-NL" dirty="0" smtClean="0"/>
              <a:t>Deze taken kunnen we automatiseren en bespaart een hoop werk voor jou en het team.</a:t>
            </a:r>
          </a:p>
          <a:p>
            <a:pPr marL="0" indent="0">
              <a:buNone/>
            </a:pPr>
            <a:endParaRPr lang="nl-NL" dirty="0"/>
          </a:p>
          <a:p>
            <a:pPr marL="0" indent="0">
              <a:buNone/>
            </a:pPr>
            <a:r>
              <a:rPr lang="nl-NL" dirty="0" smtClean="0"/>
              <a:t>$ npm install –g grunt-cli</a:t>
            </a:r>
          </a:p>
        </p:txBody>
      </p:sp>
      <p:sp>
        <p:nvSpPr>
          <p:cNvPr id="4" name="Content Placeholder 3"/>
          <p:cNvSpPr>
            <a:spLocks noGrp="1"/>
          </p:cNvSpPr>
          <p:nvPr>
            <p:ph sz="half" idx="2"/>
          </p:nvPr>
        </p:nvSpPr>
        <p:spPr>
          <a:xfrm>
            <a:off x="7629994" y="3195347"/>
            <a:ext cx="3395201" cy="3025572"/>
          </a:xfrm>
        </p:spPr>
        <p:txBody>
          <a:bodyPr>
            <a:normAutofit fontScale="77500" lnSpcReduction="20000"/>
          </a:bodyPr>
          <a:lstStyle/>
          <a:p>
            <a:pPr marL="0" indent="0">
              <a:buNone/>
            </a:pPr>
            <a:r>
              <a:rPr lang="nl-NL" sz="2000" b="1" dirty="0" smtClean="0"/>
              <a:t>Beschikbare Grunt plugins:</a:t>
            </a:r>
            <a:r>
              <a:rPr lang="nl-NL" b="1" dirty="0" smtClean="0"/>
              <a:t/>
            </a:r>
            <a:br>
              <a:rPr lang="nl-NL" b="1" dirty="0" smtClean="0"/>
            </a:br>
            <a:endParaRPr lang="nl-NL" b="1" dirty="0" smtClean="0"/>
          </a:p>
          <a:p>
            <a:r>
              <a:rPr lang="nl-NL" dirty="0" smtClean="0"/>
              <a:t>Coffeescript</a:t>
            </a:r>
          </a:p>
          <a:p>
            <a:r>
              <a:rPr lang="nl-NL" dirty="0" smtClean="0"/>
              <a:t>Handlebars</a:t>
            </a:r>
          </a:p>
          <a:p>
            <a:r>
              <a:rPr lang="nl-NL" dirty="0" smtClean="0"/>
              <a:t>Sass</a:t>
            </a:r>
          </a:p>
          <a:p>
            <a:r>
              <a:rPr lang="nl-NL" dirty="0" smtClean="0"/>
              <a:t>Less</a:t>
            </a:r>
          </a:p>
          <a:p>
            <a:r>
              <a:rPr lang="nl-NL" dirty="0" smtClean="0"/>
              <a:t>JShint</a:t>
            </a:r>
          </a:p>
          <a:p>
            <a:r>
              <a:rPr lang="nl-NL" dirty="0" smtClean="0"/>
              <a:t>Jade</a:t>
            </a:r>
          </a:p>
          <a:p>
            <a:r>
              <a:rPr lang="nl-NL" dirty="0" smtClean="0"/>
              <a:t>RequireJS</a:t>
            </a:r>
          </a:p>
          <a:p>
            <a:r>
              <a:rPr lang="nl-NL" dirty="0" smtClean="0"/>
              <a:t>Uglify</a:t>
            </a:r>
          </a:p>
          <a:p>
            <a:endParaRPr lang="nl-NL" dirty="0" smtClean="0"/>
          </a:p>
          <a:p>
            <a:endParaRPr lang="nl-NL" dirty="0"/>
          </a:p>
        </p:txBody>
      </p:sp>
      <p:pic>
        <p:nvPicPr>
          <p:cNvPr id="6146" name="Picture 2" descr="http://www.building-blocks.com/wp-content/uploads/2013/10/grun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605" y="419725"/>
            <a:ext cx="2143593" cy="214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07640"/>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Ruby &amp; gems</a:t>
            </a:r>
            <a:br>
              <a:rPr lang="nl-NL" dirty="0" smtClean="0"/>
            </a:br>
            <a:r>
              <a:rPr lang="nl-NL" sz="1800" dirty="0"/>
              <a:t>https://rubygems.org/</a:t>
            </a:r>
          </a:p>
        </p:txBody>
      </p:sp>
      <p:sp>
        <p:nvSpPr>
          <p:cNvPr id="3" name="Content Placeholder 2"/>
          <p:cNvSpPr>
            <a:spLocks noGrp="1"/>
          </p:cNvSpPr>
          <p:nvPr>
            <p:ph sz="half" idx="1"/>
          </p:nvPr>
        </p:nvSpPr>
        <p:spPr>
          <a:xfrm>
            <a:off x="685801" y="2225337"/>
            <a:ext cx="5312478" cy="4195763"/>
          </a:xfrm>
        </p:spPr>
        <p:txBody>
          <a:bodyPr/>
          <a:lstStyle/>
          <a:p>
            <a:r>
              <a:rPr lang="nl-NL" dirty="0" smtClean="0"/>
              <a:t>Package management voor Ruby.</a:t>
            </a:r>
          </a:p>
          <a:p>
            <a:endParaRPr lang="nl-NL" dirty="0"/>
          </a:p>
          <a:p>
            <a:pPr marL="0" indent="0">
              <a:buNone/>
            </a:pPr>
            <a:r>
              <a:rPr lang="nl-NL" dirty="0" smtClean="0"/>
              <a:t>Om Ruby gems te kunnen installeren via de command line dien je Ruby 1.9x geinstalleerd te hebben.</a:t>
            </a:r>
          </a:p>
          <a:p>
            <a:pPr marL="0" indent="0">
              <a:buNone/>
            </a:pPr>
            <a:r>
              <a:rPr lang="nl-NL" dirty="0">
                <a:hlinkClick r:id="rId2"/>
              </a:rPr>
              <a:t>https://www.ruby-lang.org/en/downloads</a:t>
            </a:r>
            <a:r>
              <a:rPr lang="nl-NL" dirty="0" smtClean="0">
                <a:hlinkClick r:id="rId2"/>
              </a:rPr>
              <a:t>/</a:t>
            </a:r>
            <a:r>
              <a:rPr lang="nl-NL" dirty="0" smtClean="0"/>
              <a:t/>
            </a:r>
            <a:br>
              <a:rPr lang="nl-NL" dirty="0" smtClean="0"/>
            </a:br>
            <a:r>
              <a:rPr lang="nl-NL" dirty="0" smtClean="0"/>
              <a:t/>
            </a:r>
            <a:br>
              <a:rPr lang="nl-NL" dirty="0" smtClean="0"/>
            </a:br>
            <a:endParaRPr lang="nl-NL" dirty="0" smtClean="0"/>
          </a:p>
          <a:p>
            <a:r>
              <a:rPr lang="nl-NL" dirty="0" smtClean="0"/>
              <a:t>Veelgebruikte Ruby gems: Foundation, Compass, Bourbon, Sass.</a:t>
            </a:r>
            <a:endParaRPr lang="nl-NL" dirty="0"/>
          </a:p>
        </p:txBody>
      </p:sp>
      <p:sp>
        <p:nvSpPr>
          <p:cNvPr id="9" name="Content Placeholder 8"/>
          <p:cNvSpPr>
            <a:spLocks noGrp="1"/>
          </p:cNvSpPr>
          <p:nvPr>
            <p:ph sz="half" idx="2"/>
          </p:nvPr>
        </p:nvSpPr>
        <p:spPr>
          <a:xfrm>
            <a:off x="7068731" y="422166"/>
            <a:ext cx="4396341" cy="4200245"/>
          </a:xfrm>
        </p:spPr>
        <p:txBody>
          <a:bodyPr/>
          <a:lstStyle/>
          <a:p>
            <a:r>
              <a:rPr lang="nl-NL" dirty="0"/>
              <a:t>Installeer Ruby </a:t>
            </a:r>
            <a:r>
              <a:rPr lang="nl-NL" dirty="0" smtClean="0"/>
              <a:t>1.9x</a:t>
            </a:r>
            <a:br>
              <a:rPr lang="nl-NL" dirty="0" smtClean="0"/>
            </a:br>
            <a:endParaRPr lang="nl-NL" dirty="0" smtClean="0"/>
          </a:p>
          <a:p>
            <a:r>
              <a:rPr lang="nl-NL" dirty="0" smtClean="0"/>
              <a:t>Ruby gems installeren via de command line:</a:t>
            </a:r>
            <a:br>
              <a:rPr lang="nl-NL" dirty="0" smtClean="0"/>
            </a:br>
            <a:r>
              <a:rPr lang="nl-NL" dirty="0" smtClean="0"/>
              <a:t/>
            </a:r>
            <a:br>
              <a:rPr lang="nl-NL" dirty="0" smtClean="0"/>
            </a:br>
            <a:r>
              <a:rPr lang="nl-NL" dirty="0"/>
              <a:t>$ gem update –system</a:t>
            </a:r>
          </a:p>
          <a:p>
            <a:r>
              <a:rPr lang="nl-NL" dirty="0" smtClean="0"/>
              <a:t>$ gem install sass</a:t>
            </a:r>
            <a:br>
              <a:rPr lang="nl-NL" dirty="0" smtClean="0"/>
            </a:br>
            <a:r>
              <a:rPr lang="nl-NL" dirty="0" smtClean="0"/>
              <a:t>$ gem install compass</a:t>
            </a:r>
            <a:br>
              <a:rPr lang="nl-NL" dirty="0" smtClean="0"/>
            </a:br>
            <a:r>
              <a:rPr lang="nl-NL" dirty="0" smtClean="0"/>
              <a:t>$ gem install foundation</a:t>
            </a:r>
            <a:endParaRPr lang="nl-NL" dirty="0"/>
          </a:p>
        </p:txBody>
      </p:sp>
      <p:pic>
        <p:nvPicPr>
          <p:cNvPr id="13314" name="Picture 2" descr="http://viapeer.com/include/media/images/rub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424" y="609600"/>
            <a:ext cx="1262154" cy="126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616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2709" y="724941"/>
            <a:ext cx="8559383" cy="1400530"/>
          </a:xfrm>
        </p:spPr>
        <p:txBody>
          <a:bodyPr/>
          <a:lstStyle/>
          <a:p>
            <a:r>
              <a:rPr lang="nl-NL" dirty="0" smtClean="0"/>
              <a:t>SASS </a:t>
            </a:r>
            <a:r>
              <a:rPr lang="nl-NL" sz="2400" dirty="0" smtClean="0"/>
              <a:t>- </a:t>
            </a:r>
            <a:r>
              <a:rPr lang="nl-NL" sz="2400" dirty="0"/>
              <a:t>Syntactically Awesome StyleSheets</a:t>
            </a:r>
            <a:r>
              <a:rPr lang="nl-NL" b="1" dirty="0"/>
              <a:t/>
            </a:r>
            <a:br>
              <a:rPr lang="nl-NL" b="1" dirty="0"/>
            </a:br>
            <a:r>
              <a:rPr lang="nl-NL" sz="1800" dirty="0"/>
              <a:t>http://www.sass-lang.com/</a:t>
            </a:r>
          </a:p>
        </p:txBody>
      </p:sp>
      <p:sp>
        <p:nvSpPr>
          <p:cNvPr id="6" name="Content Placeholder 5"/>
          <p:cNvSpPr>
            <a:spLocks noGrp="1"/>
          </p:cNvSpPr>
          <p:nvPr>
            <p:ph idx="1"/>
          </p:nvPr>
        </p:nvSpPr>
        <p:spPr>
          <a:xfrm>
            <a:off x="796012" y="3067253"/>
            <a:ext cx="8946541" cy="4195481"/>
          </a:xfrm>
        </p:spPr>
        <p:txBody>
          <a:bodyPr/>
          <a:lstStyle/>
          <a:p>
            <a:r>
              <a:rPr lang="nl-NL" dirty="0" smtClean="0"/>
              <a:t>SASS is een volwassen CSS extension language pre-processor.</a:t>
            </a:r>
            <a:br>
              <a:rPr lang="nl-NL" dirty="0" smtClean="0"/>
            </a:br>
            <a:endParaRPr lang="nl-NL" dirty="0"/>
          </a:p>
          <a:p>
            <a:r>
              <a:rPr lang="nl-NL" dirty="0" smtClean="0"/>
              <a:t>De industrie kiest massaal voor deze extension language. Sass loopt voorop als het gaat om haar ondersteuning en mogelijkheden.</a:t>
            </a:r>
            <a:br>
              <a:rPr lang="nl-NL" dirty="0" smtClean="0"/>
            </a:br>
            <a:endParaRPr lang="nl-NL" dirty="0" smtClean="0"/>
          </a:p>
          <a:p>
            <a:r>
              <a:rPr lang="nl-NL" dirty="0" smtClean="0"/>
              <a:t>Sass wordt ontwikkeld door </a:t>
            </a:r>
            <a:br>
              <a:rPr lang="nl-NL" dirty="0" smtClean="0"/>
            </a:br>
            <a:r>
              <a:rPr lang="nl-NL" dirty="0" smtClean="0"/>
              <a:t/>
            </a:r>
            <a:br>
              <a:rPr lang="nl-NL" dirty="0" smtClean="0"/>
            </a:br>
            <a:r>
              <a:rPr lang="nl-NL" b="1" dirty="0" smtClean="0"/>
              <a:t>Hampton Catlin – investeerder</a:t>
            </a:r>
            <a:r>
              <a:rPr lang="nl-NL" b="1" dirty="0"/>
              <a:t/>
            </a:r>
            <a:br>
              <a:rPr lang="nl-NL" b="1" dirty="0"/>
            </a:br>
            <a:r>
              <a:rPr lang="nl-NL" b="1" dirty="0"/>
              <a:t>Chris </a:t>
            </a:r>
            <a:r>
              <a:rPr lang="nl-NL" b="1" dirty="0" smtClean="0"/>
              <a:t>Eppstein – CSS architect</a:t>
            </a:r>
            <a:br>
              <a:rPr lang="nl-NL" b="1" dirty="0" smtClean="0"/>
            </a:br>
            <a:r>
              <a:rPr lang="nl-NL" b="1" dirty="0" smtClean="0"/>
              <a:t>Nathan Weizenbaum – Programmer (bij Google)</a:t>
            </a:r>
            <a:endParaRPr lang="nl-NL" dirty="0"/>
          </a:p>
          <a:p>
            <a:endParaRPr lang="nl-NL" dirty="0" smtClean="0"/>
          </a:p>
          <a:p>
            <a:endParaRPr lang="nl-NL" dirty="0" smtClean="0"/>
          </a:p>
          <a:p>
            <a:endParaRPr lang="nl-NL" dirty="0" smtClean="0"/>
          </a:p>
        </p:txBody>
      </p:sp>
      <p:pic>
        <p:nvPicPr>
          <p:cNvPr id="2050" name="Picture 2" descr="S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12" y="636140"/>
            <a:ext cx="1928058" cy="144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210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34888" y="794479"/>
            <a:ext cx="5195997" cy="5456420"/>
          </a:xfrm>
        </p:spPr>
        <p:txBody>
          <a:bodyPr>
            <a:normAutofit fontScale="92500" lnSpcReduction="20000"/>
          </a:bodyPr>
          <a:lstStyle/>
          <a:p>
            <a:r>
              <a:rPr lang="nl-NL" b="1" dirty="0" smtClean="0"/>
              <a:t>Preprocessing</a:t>
            </a:r>
          </a:p>
          <a:p>
            <a:pPr marL="0" indent="0">
              <a:buNone/>
            </a:pPr>
            <a:r>
              <a:rPr lang="nl-NL" sz="1600" dirty="0" smtClean="0"/>
              <a:t>Stylesheets worden steeds groter en complexer. Sass biedt nieuwe features zoals variabelen, mixins, partials en andere handige goodies die css-en weer leuk en overzichtelijk maakt.</a:t>
            </a:r>
            <a:r>
              <a:rPr lang="nl-NL" dirty="0" smtClean="0"/>
              <a:t/>
            </a:r>
            <a:br>
              <a:rPr lang="nl-NL" dirty="0" smtClean="0"/>
            </a:br>
            <a:endParaRPr lang="nl-NL" dirty="0" smtClean="0"/>
          </a:p>
          <a:p>
            <a:r>
              <a:rPr lang="nl-NL" b="1" dirty="0" smtClean="0"/>
              <a:t>Variables</a:t>
            </a:r>
          </a:p>
          <a:p>
            <a:pPr marL="0" indent="0">
              <a:buNone/>
            </a:pPr>
            <a:r>
              <a:rPr lang="nl-NL" sz="1700" dirty="0" smtClean="0"/>
              <a:t>Met variabelen kan je css data opslaan en hergebruiken door de hele stylesheet. Denk aan kleurcodes, font-stacks of welke css value dan ook.</a:t>
            </a:r>
            <a:endParaRPr lang="nl-NL" sz="1700" dirty="0" smtClean="0">
              <a:sym typeface="Wingdings" panose="05000000000000000000" pitchFamily="2" charset="2"/>
            </a:endParaRPr>
          </a:p>
          <a:p>
            <a:pPr marL="0" indent="0">
              <a:buNone/>
            </a:pPr>
            <a:endParaRPr lang="nl-NL" dirty="0" smtClean="0"/>
          </a:p>
          <a:p>
            <a:r>
              <a:rPr lang="nl-NL" b="1" dirty="0" smtClean="0"/>
              <a:t>Nesting</a:t>
            </a:r>
          </a:p>
          <a:p>
            <a:pPr marL="0" indent="0">
              <a:buNone/>
            </a:pPr>
            <a:r>
              <a:rPr lang="nl-NL" sz="1700" dirty="0" smtClean="0"/>
              <a:t>CSS heeft geen duidelijke hierachie zoals in bijvoorbeeld, HTML. Met Sass heb je dit wel want je kunt selectors nesten op allerlei handige manieren.</a:t>
            </a:r>
            <a:r>
              <a:rPr lang="nl-NL" dirty="0" smtClean="0"/>
              <a:t/>
            </a:r>
            <a:br>
              <a:rPr lang="nl-NL" dirty="0" smtClean="0"/>
            </a:br>
            <a:endParaRPr lang="nl-NL" dirty="0" smtClean="0"/>
          </a:p>
          <a:p>
            <a:r>
              <a:rPr lang="nl-NL" b="1" dirty="0" smtClean="0"/>
              <a:t>Mixins</a:t>
            </a:r>
          </a:p>
          <a:p>
            <a:pPr marL="0" indent="0">
              <a:buNone/>
            </a:pPr>
            <a:r>
              <a:rPr lang="nl-NL" sz="1600" dirty="0" smtClean="0"/>
              <a:t>Mixins zijn geniaal. Ze besparen je een hoop repetitief werk. Een mixin geeft namelijk een complete css output. Alle vendor prefixes, gradients, animaties kunnen met sass beperkt worden tot slechts 1 regel code.</a:t>
            </a:r>
          </a:p>
          <a:p>
            <a:pPr marL="0" indent="0">
              <a:buNone/>
            </a:pPr>
            <a:r>
              <a:rPr lang="nl-NL" sz="1600" dirty="0" smtClean="0"/>
              <a:t>Veel gebruikte mixin library: Bourbon</a:t>
            </a:r>
            <a:endParaRPr lang="nl-NL" sz="1600" dirty="0"/>
          </a:p>
        </p:txBody>
      </p:sp>
      <p:sp>
        <p:nvSpPr>
          <p:cNvPr id="6" name="Text Placeholder 5"/>
          <p:cNvSpPr>
            <a:spLocks noGrp="1"/>
          </p:cNvSpPr>
          <p:nvPr>
            <p:ph type="body" sz="half" idx="2"/>
          </p:nvPr>
        </p:nvSpPr>
        <p:spPr>
          <a:xfrm>
            <a:off x="1267210" y="2706176"/>
            <a:ext cx="3857421" cy="3544723"/>
          </a:xfrm>
        </p:spPr>
        <p:txBody>
          <a:bodyPr>
            <a:normAutofit/>
          </a:bodyPr>
          <a:lstStyle/>
          <a:p>
            <a:r>
              <a:rPr lang="nl-NL" dirty="0" smtClean="0"/>
              <a:t>Preprocessing</a:t>
            </a:r>
          </a:p>
          <a:p>
            <a:r>
              <a:rPr lang="nl-NL" dirty="0" smtClean="0"/>
              <a:t>Variables</a:t>
            </a:r>
          </a:p>
          <a:p>
            <a:r>
              <a:rPr lang="nl-NL" dirty="0" smtClean="0"/>
              <a:t>Nesting</a:t>
            </a:r>
          </a:p>
          <a:p>
            <a:r>
              <a:rPr lang="nl-NL" dirty="0" smtClean="0"/>
              <a:t>Partials</a:t>
            </a:r>
          </a:p>
          <a:p>
            <a:r>
              <a:rPr lang="nl-NL" dirty="0" smtClean="0"/>
              <a:t>Import</a:t>
            </a:r>
          </a:p>
          <a:p>
            <a:r>
              <a:rPr lang="nl-NL" dirty="0" smtClean="0"/>
              <a:t>Mixins</a:t>
            </a:r>
          </a:p>
          <a:p>
            <a:r>
              <a:rPr lang="nl-NL" dirty="0" smtClean="0"/>
              <a:t>Extend / inherit</a:t>
            </a:r>
          </a:p>
          <a:p>
            <a:r>
              <a:rPr lang="nl-NL" dirty="0" smtClean="0"/>
              <a:t>Operators</a:t>
            </a:r>
          </a:p>
          <a:p>
            <a:endParaRPr lang="nl-NL" dirty="0"/>
          </a:p>
        </p:txBody>
      </p:sp>
      <p:pic>
        <p:nvPicPr>
          <p:cNvPr id="7" name="Picture 2" descr="S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299" y="794479"/>
            <a:ext cx="1828799"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85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4.xml><?xml version="1.0" encoding="utf-8"?>
<a:theme xmlns:a="http://schemas.openxmlformats.org/drawingml/2006/main" name="2_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Ion</Template>
  <TotalTime>432</TotalTime>
  <Words>765</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Arial</vt:lpstr>
      <vt:lpstr>Calibri</vt:lpstr>
      <vt:lpstr>Calibri Light</vt:lpstr>
      <vt:lpstr>Century Gothic</vt:lpstr>
      <vt:lpstr>Wingdings</vt:lpstr>
      <vt:lpstr>Wingdings 3</vt:lpstr>
      <vt:lpstr>Celestial</vt:lpstr>
      <vt:lpstr>1_Celestial</vt:lpstr>
      <vt:lpstr>Ion Boardroom</vt:lpstr>
      <vt:lpstr>2_Celestial</vt:lpstr>
      <vt:lpstr>Front-end workflow optimalisatie</vt:lpstr>
      <vt:lpstr>Front-end development tools</vt:lpstr>
      <vt:lpstr>NodeJS http://www.nodejs.org</vt:lpstr>
      <vt:lpstr>NPM Installer (Node.JS Packaged Modules) https://www.npmjs.org/</vt:lpstr>
      <vt:lpstr>Bower – Package manager https://www.npmjs.org/</vt:lpstr>
      <vt:lpstr>GruntJS – Javascript task-runner http://gruntjs.com/</vt:lpstr>
      <vt:lpstr>Ruby &amp; gems https://rubygems.org/</vt:lpstr>
      <vt:lpstr>SASS - Syntactically Awesome StyleSheets http://www.sass-lang.com/</vt:lpstr>
      <vt:lpstr>PowerPoint Presentation</vt:lpstr>
      <vt:lpstr>vs</vt:lpstr>
      <vt:lpstr>Core modules: Layout, Helpers, Reset, CSS3, Typography, Utitlities.   @import “Compass/module”</vt:lpstr>
      <vt:lpstr>Code linting</vt:lpstr>
      <vt:lpstr>LiveReload</vt:lpstr>
      <vt:lpstr>PHPstorm – Just a freakin’ AWESOME IDE http://www.jetbrains.com/phpstorm/</vt:lpstr>
      <vt:lpstr>WORKFLOW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workflow optimalisatie</dc:title>
  <dc:creator>Jasper Zuyderwijk</dc:creator>
  <cp:lastModifiedBy>Jasper Zuyderwijk</cp:lastModifiedBy>
  <cp:revision>48</cp:revision>
  <dcterms:created xsi:type="dcterms:W3CDTF">2014-07-13T17:48:41Z</dcterms:created>
  <dcterms:modified xsi:type="dcterms:W3CDTF">2014-07-14T01:01:38Z</dcterms:modified>
</cp:coreProperties>
</file>