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80" r:id="rId3"/>
    <p:sldId id="279" r:id="rId4"/>
    <p:sldId id="281" r:id="rId5"/>
    <p:sldId id="282" r:id="rId6"/>
    <p:sldId id="283" r:id="rId7"/>
    <p:sldId id="284" r:id="rId8"/>
    <p:sldId id="256" r:id="rId9"/>
    <p:sldId id="259" r:id="rId10"/>
    <p:sldId id="263" r:id="rId11"/>
    <p:sldId id="260" r:id="rId12"/>
    <p:sldId id="261" r:id="rId13"/>
    <p:sldId id="262" r:id="rId14"/>
    <p:sldId id="275" r:id="rId15"/>
    <p:sldId id="276" r:id="rId16"/>
    <p:sldId id="277" r:id="rId17"/>
    <p:sldId id="278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34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C3E4-DDEC-4AA1-9D06-431410F99890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A622-C420-4E45-863D-B0D661AB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76D-51B1-4925-B118-D9D2C7D231F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K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Mereuta</a:t>
            </a:r>
            <a:r>
              <a:rPr lang="en-US" dirty="0" smtClean="0"/>
              <a:t> and Grigore Rosu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Circularity of Outer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978" y="1825625"/>
            <a:ext cx="5677655" cy="17827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r>
              <a:rPr lang="en-US" dirty="0" smtClean="0"/>
              <a:t> contains only syntax (e.g.,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), then there </a:t>
            </a:r>
            <a:r>
              <a:rPr lang="en-US" dirty="0"/>
              <a:t>are no bubbles, </a:t>
            </a:r>
            <a:r>
              <a:rPr lang="en-US" dirty="0" smtClean="0"/>
              <a:t>so OUTER PARSER becomes full parser: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91" y="366003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61348" y="571494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8925830" y="5828967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1974" y="5838300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867300" y="4127495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88870" y="4275634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-Up Arrow 13"/>
          <p:cNvSpPr/>
          <p:nvPr/>
        </p:nvSpPr>
        <p:spPr>
          <a:xfrm rot="16200000">
            <a:off x="9106015" y="4215798"/>
            <a:ext cx="1171438" cy="1711664"/>
          </a:xfrm>
          <a:prstGeom prst="lef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5025" y="3698547"/>
            <a:ext cx="2084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be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ame parser!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74892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7996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753322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4892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9250" y="4819971"/>
            <a:ext cx="88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, e.g.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65078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93963" y="571891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4458445" y="5832936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44589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3399915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21485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514346" y="1803267"/>
            <a:ext cx="5489092" cy="178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Interestingly,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we can use the same parser generated from OUTER SYNTAX to parse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into OUTER SYNTAX:</a:t>
            </a:r>
          </a:p>
        </p:txBody>
      </p:sp>
    </p:spTree>
    <p:extLst>
      <p:ext uri="{BB962C8B-B14F-4D97-AF65-F5344CB8AC3E}">
        <p14:creationId xmlns:p14="http://schemas.microsoft.com/office/powerpoint/2010/main" val="24601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KAST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9" y="1822887"/>
            <a:ext cx="4961464" cy="46949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generic KAST </a:t>
            </a:r>
            <a:r>
              <a:rPr lang="en-US" b="1" dirty="0" smtClean="0"/>
              <a:t>BBL</a:t>
            </a:r>
            <a:r>
              <a:rPr lang="en-US" dirty="0" smtClean="0"/>
              <a:t> PARSER parses the bubbles generated by the OUTER PARSER from a KAST language definition</a:t>
            </a:r>
          </a:p>
          <a:p>
            <a:r>
              <a:rPr lang="en-US" dirty="0" smtClean="0"/>
              <a:t>The resulting 2-stage parser, OUTER followed by KAST, is expected to be </a:t>
            </a:r>
            <a:r>
              <a:rPr lang="en-US" dirty="0" smtClean="0">
                <a:solidFill>
                  <a:srgbClr val="FF0000"/>
                </a:solidFill>
              </a:rPr>
              <a:t>very fast</a:t>
            </a:r>
          </a:p>
          <a:p>
            <a:r>
              <a:rPr lang="en-US" dirty="0" smtClean="0"/>
              <a:t>The result is a fully parsed definition of the language, loaded as an object in the implementation language KAST data-structures</a:t>
            </a:r>
          </a:p>
        </p:txBody>
      </p:sp>
      <p:sp>
        <p:nvSpPr>
          <p:cNvPr id="19" name="Oval 18"/>
          <p:cNvSpPr/>
          <p:nvPr/>
        </p:nvSpPr>
        <p:spPr>
          <a:xfrm>
            <a:off x="5477914" y="2675235"/>
            <a:ext cx="3181410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 flipV="1">
            <a:off x="6675677" y="4557323"/>
            <a:ext cx="2235526" cy="653409"/>
          </a:xfrm>
          <a:prstGeom prst="bentUpArrow">
            <a:avLst>
              <a:gd name="adj1" fmla="val 50000"/>
              <a:gd name="adj2" fmla="val 37910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1193" y="550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28016" y="980266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82801" y="3051882"/>
            <a:ext cx="953908" cy="628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8760" y="3044178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48869" y="445038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3066" y="5492061"/>
            <a:ext cx="955705" cy="778309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39120" y="1140271"/>
            <a:ext cx="96929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9755" y="919862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/>
        </p:nvSpPr>
        <p:spPr>
          <a:xfrm rot="5400000">
            <a:off x="5105751" y="4559947"/>
            <a:ext cx="218898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/>
          <p:cNvSpPr/>
          <p:nvPr/>
        </p:nvSpPr>
        <p:spPr>
          <a:xfrm>
            <a:off x="9041858" y="585937"/>
            <a:ext cx="3016967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88266" y="1520001"/>
            <a:ext cx="187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Parallel parsing</a:t>
            </a:r>
          </a:p>
          <a:p>
            <a:r>
              <a:rPr lang="en-US" dirty="0"/>
              <a:t> </a:t>
            </a:r>
            <a:r>
              <a:rPr lang="en-US" dirty="0" smtClean="0"/>
              <a:t>    (potentially)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81751" y="54410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8" name="Down Arrow 47"/>
          <p:cNvSpPr/>
          <p:nvPr/>
        </p:nvSpPr>
        <p:spPr>
          <a:xfrm>
            <a:off x="9174638" y="1291162"/>
            <a:ext cx="722896" cy="1189572"/>
          </a:xfrm>
          <a:prstGeom prst="downArrow">
            <a:avLst/>
          </a:prstGeom>
          <a:pattFill prst="lt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93725" y="2628413"/>
            <a:ext cx="955704" cy="746721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63265" y="2628413"/>
            <a:ext cx="2051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Language object,</a:t>
            </a:r>
          </a:p>
          <a:p>
            <a:r>
              <a:rPr lang="en-US" dirty="0"/>
              <a:t> </a:t>
            </a:r>
            <a:r>
              <a:rPr lang="en-US" dirty="0" smtClean="0"/>
              <a:t>    which includes</a:t>
            </a:r>
          </a:p>
          <a:p>
            <a:r>
              <a:rPr lang="en-US" dirty="0"/>
              <a:t> </a:t>
            </a:r>
            <a:r>
              <a:rPr lang="en-US" dirty="0" smtClean="0"/>
              <a:t>    the syntax object</a:t>
            </a:r>
          </a:p>
          <a:p>
            <a:r>
              <a:rPr lang="en-US" dirty="0"/>
              <a:t> </a:t>
            </a:r>
            <a:r>
              <a:rPr lang="en-US" dirty="0" smtClean="0"/>
              <a:t>    (LANG SYNTAX)</a:t>
            </a:r>
            <a:endParaRPr lang="en-US" dirty="0"/>
          </a:p>
        </p:txBody>
      </p:sp>
      <p:sp>
        <p:nvSpPr>
          <p:cNvPr id="51" name="Bent-Up Arrow 50"/>
          <p:cNvSpPr/>
          <p:nvPr/>
        </p:nvSpPr>
        <p:spPr>
          <a:xfrm rot="5400000">
            <a:off x="9282086" y="4145860"/>
            <a:ext cx="88455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057550" y="3973044"/>
            <a:ext cx="212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Inclusion arrow,</a:t>
            </a:r>
          </a:p>
          <a:p>
            <a:r>
              <a:rPr lang="en-US" dirty="0"/>
              <a:t> </a:t>
            </a:r>
            <a:r>
              <a:rPr lang="en-US" dirty="0" smtClean="0"/>
              <a:t>    which will not be</a:t>
            </a:r>
          </a:p>
          <a:p>
            <a:r>
              <a:rPr lang="en-US" dirty="0"/>
              <a:t> </a:t>
            </a:r>
            <a:r>
              <a:rPr lang="en-US" dirty="0" smtClean="0"/>
              <a:t>    drawn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43" y="1779600"/>
            <a:ext cx="560015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parser for the bubbles over the language concrete syntax generated from the language syntax </a:t>
            </a:r>
            <a:r>
              <a:rPr lang="en-US" i="1" dirty="0" smtClean="0"/>
              <a:t>and</a:t>
            </a:r>
            <a:r>
              <a:rPr lang="en-US" dirty="0" smtClean="0"/>
              <a:t> the syntax of KAST </a:t>
            </a:r>
            <a:r>
              <a:rPr lang="en-US" i="1" dirty="0" smtClean="0"/>
              <a:t>together</a:t>
            </a:r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i="1" dirty="0" smtClean="0"/>
              <a:t>most complex </a:t>
            </a:r>
            <a:r>
              <a:rPr lang="en-US" dirty="0" smtClean="0"/>
              <a:t>part of the front end, as it needs to be capable of parsing both concrete and KAST syntax combined</a:t>
            </a:r>
          </a:p>
          <a:p>
            <a:r>
              <a:rPr lang="en-US" dirty="0"/>
              <a:t>Once </a:t>
            </a:r>
            <a:r>
              <a:rPr lang="en-US" dirty="0" smtClean="0"/>
              <a:t>generated, it can parse concrete syntax bubbles in parallel (like the parser for KAST bubbles)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71932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rot="5400000">
            <a:off x="7196649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448114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4756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8265184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88294" y="1160865"/>
            <a:ext cx="991827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49472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027401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53208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3" name="Striped Right Arrow 42"/>
          <p:cNvSpPr/>
          <p:nvPr/>
        </p:nvSpPr>
        <p:spPr>
          <a:xfrm rot="8821669">
            <a:off x="8003393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/>
          <p:cNvSpPr/>
          <p:nvPr/>
        </p:nvSpPr>
        <p:spPr>
          <a:xfrm rot="10800000">
            <a:off x="8185890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46312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6" name="Plus 45"/>
          <p:cNvSpPr/>
          <p:nvPr/>
        </p:nvSpPr>
        <p:spPr>
          <a:xfrm>
            <a:off x="8533691" y="406752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946089" y="964710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5274127" y="2695829"/>
            <a:ext cx="4139292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rot="5400000" flipV="1">
            <a:off x="6667895" y="3993303"/>
            <a:ext cx="2235526" cy="1728949"/>
          </a:xfrm>
          <a:prstGeom prst="bentUpArrow">
            <a:avLst>
              <a:gd name="adj1" fmla="val 23476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4447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3419164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651" y="17042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 rot="19584636">
            <a:off x="3406107" y="1599948"/>
            <a:ext cx="924167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6219" y="198650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239" y="57112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973062" y="10008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0629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80151" y="3064772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89554" y="421887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323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318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87699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470078" y="1160865"/>
            <a:ext cx="3357979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71987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49916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09667" y="40913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5723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3" name="Striped Right Arrow 62"/>
          <p:cNvSpPr/>
          <p:nvPr/>
        </p:nvSpPr>
        <p:spPr>
          <a:xfrm>
            <a:off x="6789605" y="4367104"/>
            <a:ext cx="958300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 rot="8821669">
            <a:off x="4225908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10800000">
            <a:off x="4408405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65"/>
          <p:cNvSpPr/>
          <p:nvPr/>
        </p:nvSpPr>
        <p:spPr>
          <a:xfrm>
            <a:off x="4734847" y="404764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8784" y="101660"/>
            <a:ext cx="2745965" cy="731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89186" y="118657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2" idx="1"/>
            <a:endCxn id="42" idx="3"/>
          </p:cNvCxnSpPr>
          <p:nvPr/>
        </p:nvCxnSpPr>
        <p:spPr>
          <a:xfrm flipH="1">
            <a:off x="5454998" y="380267"/>
            <a:ext cx="334188" cy="426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30" idx="1"/>
          </p:cNvCxnSpPr>
          <p:nvPr/>
        </p:nvCxnSpPr>
        <p:spPr>
          <a:xfrm>
            <a:off x="6406663" y="380267"/>
            <a:ext cx="329576" cy="3755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prefer to add support for a more general approach to parsing</a:t>
            </a:r>
          </a:p>
          <a:p>
            <a:r>
              <a:rPr lang="en-US" dirty="0" smtClean="0"/>
              <a:t>Allow users to define complex, multi-level parsers programmatically</a:t>
            </a:r>
          </a:p>
          <a:p>
            <a:pPr lvl="1"/>
            <a:r>
              <a:rPr lang="en-US" dirty="0" smtClean="0"/>
              <a:t>Parsing K itself becomes special case: a two-level parser (outer, then inner)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Two simple extensions needed: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[token] </a:t>
            </a:r>
            <a:r>
              <a:rPr lang="en-US" dirty="0" smtClean="0">
                <a:solidFill>
                  <a:srgbClr val="FF0000"/>
                </a:solidFill>
              </a:rPr>
              <a:t>attribute to productions, to save the parsed substring as a token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#parse </a:t>
            </a:r>
            <a:r>
              <a:rPr lang="en-US" dirty="0" smtClean="0">
                <a:solidFill>
                  <a:srgbClr val="FF0000"/>
                </a:solidFill>
              </a:rPr>
              <a:t>to take a module as well, besides a string and a sort, as argument</a:t>
            </a:r>
          </a:p>
          <a:p>
            <a:r>
              <a:rPr lang="en-US" dirty="0" smtClean="0"/>
              <a:t>Multi-level parsing proceeds as follows now: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Define the bubbles of the former parser using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  <a:r>
              <a:rPr lang="en-US" dirty="0" smtClean="0"/>
              <a:t> 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K rules rewriting such bubbles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#parse</a:t>
            </a:r>
            <a:r>
              <a:rPr lang="en-US" dirty="0" smtClean="0"/>
              <a:t> terms using latter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0690412" cy="4705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(1) Define OUTER and KAST as modules importing K-SORT: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(eventually, we may want to make OUTER parametric in a “Bubble” sort)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9014" y="269545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486" y="3659977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KAST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 ::= 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}{“~&gt;”}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Klabel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“(“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“)”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914" y="3659977"/>
            <a:ext cx="5009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OUTER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“module” …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KSentence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“rule” K |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2872511" y="3157120"/>
            <a:ext cx="1456503" cy="5966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3638" y="3168089"/>
            <a:ext cx="1480864" cy="4506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7" y="50535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OUTER_WITH_BUBBLES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BUBBLE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K ::= Bubble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3777" y="2425627"/>
            <a:ext cx="7175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}{“”}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Token{…}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“`”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NoBacktick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“`”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1246224" cy="4705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(2) Define BUBBLE with sort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r>
              <a:rPr lang="en-US" dirty="0" smtClean="0"/>
              <a:t>  as a list of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dirty="0" smtClean="0"/>
              <a:t>  elements: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Define OUTER_WITH_BUBBLES as OUTER with K as Bubble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682182" y="2615817"/>
            <a:ext cx="3315854" cy="1564136"/>
          </a:xfrm>
          <a:prstGeom prst="wedgeRoundRectCallout">
            <a:avLst>
              <a:gd name="adj1" fmla="val -65123"/>
              <a:gd name="adj2" fmla="val -31981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Bubble terms parse as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#token(“contents”,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“Bubble”)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6" y="2670602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OUTER_WITH_KAST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“OUTER_WITH_BUBBLES”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“KAST”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(4) Define OUTER_WITH_KAST as OUTER + KAST + parsing bubbles:</a:t>
            </a:r>
          </a:p>
        </p:txBody>
      </p:sp>
    </p:spTree>
    <p:extLst>
      <p:ext uri="{BB962C8B-B14F-4D97-AF65-F5344CB8AC3E}">
        <p14:creationId xmlns:p14="http://schemas.microsoft.com/office/powerpoint/2010/main" val="1885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87815" y="5544922"/>
            <a:ext cx="1829410" cy="336499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Global K 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199" y="1825625"/>
            <a:ext cx="10866121" cy="1115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(1), (2), (3) OUTER</a:t>
            </a:r>
            <a:r>
              <a:rPr lang="en-US" dirty="0"/>
              <a:t>, KAST, </a:t>
            </a:r>
            <a:r>
              <a:rPr lang="en-US" dirty="0" smtClean="0"/>
              <a:t>BUBBLE, and OUTER_WITH_BUBBLES like before</a:t>
            </a:r>
          </a:p>
          <a:p>
            <a:pPr marL="0" indent="0">
              <a:buNone/>
            </a:pPr>
            <a:r>
              <a:rPr lang="en-US" dirty="0" smtClean="0"/>
              <a:t>(4) </a:t>
            </a:r>
            <a:r>
              <a:rPr lang="en-US" dirty="0"/>
              <a:t>Define </a:t>
            </a:r>
            <a:r>
              <a:rPr lang="en-US" dirty="0" smtClean="0"/>
              <a:t>OUTER_WITH_K </a:t>
            </a:r>
            <a:r>
              <a:rPr lang="en-US" dirty="0"/>
              <a:t>as OUTER + KAST + </a:t>
            </a:r>
            <a:r>
              <a:rPr lang="en-US" dirty="0" smtClean="0"/>
              <a:t>parsing bubbles as K: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522025" y="3075648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OUTER_WITH_K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“OUTER_WITH_BUBBLES”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“KAST + LANG-SYNTAX”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can become a nice and powerful feature of K, available to user</a:t>
            </a:r>
          </a:p>
          <a:p>
            <a:r>
              <a:rPr lang="en-US" dirty="0" smtClean="0"/>
              <a:t>For that, we need to add basic support to K, useful more generally</a:t>
            </a:r>
          </a:p>
          <a:p>
            <a:r>
              <a:rPr lang="en-US" dirty="0" smtClean="0"/>
              <a:t>We can implement K’s parsing itself in K</a:t>
            </a:r>
          </a:p>
          <a:p>
            <a:pPr lvl="1"/>
            <a:r>
              <a:rPr lang="en-US" dirty="0" smtClean="0"/>
              <a:t>And eventually the entire </a:t>
            </a:r>
            <a:r>
              <a:rPr lang="en-US" smtClean="0"/>
              <a:t>K framework</a:t>
            </a:r>
          </a:p>
        </p:txBody>
      </p:sp>
    </p:spTree>
    <p:extLst>
      <p:ext uri="{BB962C8B-B14F-4D97-AF65-F5344CB8AC3E}">
        <p14:creationId xmlns:p14="http://schemas.microsoft.com/office/powerpoint/2010/main" val="35689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3939" y="5045567"/>
            <a:ext cx="402336" cy="24140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0846" y="5045567"/>
            <a:ext cx="750972" cy="24517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K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00796"/>
            <a:ext cx="68018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I1:Int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I2:Int =&gt;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endParaRPr lang="en-US" b="1" dirty="0" smtClean="0">
              <a:solidFill>
                <a:srgbClr val="3131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=/=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 &lt;k&gt;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`_=&gt;_`(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I:Int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X:Var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X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`_ =&gt; I`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7284203" y="1388472"/>
            <a:ext cx="4711485" cy="4032091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52936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5293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K syntax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57881" y="32583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5516" y="3258385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PL/library concrete syntax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57881" y="40802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endParaRPr lang="en-US" dirty="0">
              <a:solidFill>
                <a:srgbClr val="3131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5516" y="4080204"/>
            <a:ext cx="27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KAST (PL abstract syntax)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88008" y="5299862"/>
            <a:ext cx="855915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00785" y="5299862"/>
            <a:ext cx="275651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51912" y="5597236"/>
            <a:ext cx="662923" cy="29556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14797" y="5860494"/>
            <a:ext cx="629126" cy="2816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3287" y="5597236"/>
            <a:ext cx="1141438" cy="295564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41704" y="5611070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8215" y="5597236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94792" y="4108322"/>
            <a:ext cx="799188" cy="341213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93199" y="3296361"/>
            <a:ext cx="696257" cy="312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faces huge parsing challenges</a:t>
            </a:r>
          </a:p>
          <a:p>
            <a:r>
              <a:rPr lang="en-US" dirty="0" smtClean="0"/>
              <a:t>Not only it has to parse programs in any programming language (PL), but it also has to parse semantic rules over combined K and PL syntax</a:t>
            </a:r>
          </a:p>
          <a:p>
            <a:r>
              <a:rPr lang="en-US" dirty="0" smtClean="0"/>
              <a:t>K freely mixes the PL and K syntaxes, without any special markers or brackets to explicitly state the switch from one syntax to the other</a:t>
            </a:r>
          </a:p>
          <a:p>
            <a:r>
              <a:rPr lang="en-US" dirty="0" smtClean="0"/>
              <a:t>Moreover, to allow the user an exit when the syntax of K and that of the PL collide, K also allows PL terms to be written using an abstract syntax notation, called KAST; e.g., write _+_(1,2) instead of 1 + 2</a:t>
            </a:r>
          </a:p>
          <a:p>
            <a:r>
              <a:rPr lang="en-US" dirty="0" smtClean="0"/>
              <a:t>Therefore, K definitions mix three syntaxes: K, PL, and KAST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Separate the syntax of K in two:</a:t>
            </a:r>
          </a:p>
          <a:p>
            <a:pPr lvl="1"/>
            <a:r>
              <a:rPr lang="en-US" dirty="0" smtClean="0"/>
              <a:t>Outer syntax: everything except for the rule contents</a:t>
            </a:r>
          </a:p>
          <a:p>
            <a:pPr lvl="1"/>
            <a:r>
              <a:rPr lang="en-US" dirty="0" smtClean="0"/>
              <a:t>Inner syntax: the rule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outer syntax, putting the rule contents in bubbles</a:t>
            </a:r>
          </a:p>
          <a:p>
            <a:pPr lvl="1"/>
            <a:r>
              <a:rPr lang="en-US" dirty="0" smtClean="0"/>
              <a:t>PL syntax can only appear in bubbles </a:t>
            </a:r>
            <a:r>
              <a:rPr lang="en-US" dirty="0" smtClean="0"/>
              <a:t>now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inner syntax, i.e., the bubbles (possibly in parallel)</a:t>
            </a:r>
          </a:p>
          <a:p>
            <a:pPr lvl="1"/>
            <a:r>
              <a:rPr lang="en-US" dirty="0" smtClean="0"/>
              <a:t>Use fast KAST parser when bubble contains PL syntax </a:t>
            </a:r>
            <a:r>
              <a:rPr lang="en-US" dirty="0"/>
              <a:t>using KAST </a:t>
            </a:r>
            <a:r>
              <a:rPr lang="en-US" dirty="0" smtClean="0"/>
              <a:t>only</a:t>
            </a:r>
          </a:p>
          <a:p>
            <a:pPr lvl="1"/>
            <a:r>
              <a:rPr lang="en-US" dirty="0" smtClean="0"/>
              <a:t>Use slower parser for merged (concrete) PL and KAST syntax otherwise</a:t>
            </a:r>
          </a:p>
          <a:p>
            <a:pPr lvl="2"/>
            <a:r>
              <a:rPr lang="en-US" dirty="0" smtClean="0"/>
              <a:t>PL syntax extracted from definition by the outer syntax parser</a:t>
            </a:r>
          </a:p>
        </p:txBody>
      </p:sp>
    </p:spTree>
    <p:extLst>
      <p:ext uri="{BB962C8B-B14F-4D97-AF65-F5344CB8AC3E}">
        <p14:creationId xmlns:p14="http://schemas.microsoft.com/office/powerpoint/2010/main" val="23730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700796"/>
            <a:ext cx="68018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I1:Int / I2:Int =&gt; I1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I1 =/=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rule &lt;k&gt; `_=&gt;_`( I:Int , X:Var ) =&gt; skip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X |-&gt; `_ =&gt; I`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1484" y="5033818"/>
            <a:ext cx="4052843" cy="2401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Outer vs. Inner Syntax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7284203" y="1542089"/>
            <a:ext cx="4711485" cy="355794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531248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68298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682986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Outer syntax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5516" y="3412002"/>
            <a:ext cx="317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Inner syntax, parsed by the</a:t>
            </a:r>
          </a:p>
          <a:p>
            <a:r>
              <a:rPr lang="en-US" dirty="0"/>
              <a:t> </a:t>
            </a:r>
            <a:r>
              <a:rPr lang="en-US" dirty="0" smtClean="0"/>
              <a:t>    outer syntax parser as a</a:t>
            </a:r>
          </a:p>
          <a:p>
            <a:r>
              <a:rPr lang="en-US" dirty="0"/>
              <a:t> </a:t>
            </a:r>
            <a:r>
              <a:rPr lang="en-US" dirty="0" smtClean="0"/>
              <a:t>    bubble (technically, a token)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06065" y="5311782"/>
            <a:ext cx="1542664" cy="25774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35341" y="5607344"/>
            <a:ext cx="5722540" cy="53483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57881" y="3372486"/>
            <a:ext cx="1018086" cy="4088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7880" y="341200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700796"/>
            <a:ext cx="81804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`_/_`(I1:Int,I2:Int) =&gt; `_\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_`(I1,I2)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`_=/=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(I1,0)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rule &lt;k&gt; `_=&gt;_`( I:Int,X:Var ) =&gt; `skip`(.::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`_|-&gt;_`(X,`_ =&gt; I`)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1484" y="5033818"/>
            <a:ext cx="5354727" cy="277964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Sometimes, Inner is KAST</a:t>
            </a:r>
            <a:br>
              <a:rPr lang="en-US" dirty="0" smtClean="0"/>
            </a:br>
            <a:r>
              <a:rPr lang="en-US" sz="3600" dirty="0" smtClean="0"/>
              <a:t>(e.g., in KAST pretty-printed definitions)</a:t>
            </a:r>
            <a:endParaRPr lang="en-US" sz="3600" dirty="0"/>
          </a:p>
        </p:txBody>
      </p:sp>
      <p:sp>
        <p:nvSpPr>
          <p:cNvPr id="5" name="Flowchart: Document 4"/>
          <p:cNvSpPr/>
          <p:nvPr/>
        </p:nvSpPr>
        <p:spPr>
          <a:xfrm>
            <a:off x="7284203" y="1637192"/>
            <a:ext cx="4711485" cy="3622437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62635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77808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778089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Outer syntax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05516" y="3507105"/>
            <a:ext cx="317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Inner syntax, parsed by the</a:t>
            </a:r>
          </a:p>
          <a:p>
            <a:r>
              <a:rPr lang="en-US" dirty="0"/>
              <a:t> </a:t>
            </a:r>
            <a:r>
              <a:rPr lang="en-US" dirty="0" smtClean="0"/>
              <a:t>    outer syntax parser as a</a:t>
            </a:r>
          </a:p>
          <a:p>
            <a:r>
              <a:rPr lang="en-US" dirty="0"/>
              <a:t> </a:t>
            </a:r>
            <a:r>
              <a:rPr lang="en-US" dirty="0" smtClean="0"/>
              <a:t>    bubble (technically, a token)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06064" y="5311782"/>
            <a:ext cx="1902511" cy="285454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35340" y="5607344"/>
            <a:ext cx="7037997" cy="534837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57881" y="3467589"/>
            <a:ext cx="1018086" cy="408848"/>
          </a:xfrm>
          <a:prstGeom prst="rect">
            <a:avLst/>
          </a:prstGeom>
          <a:solidFill>
            <a:srgbClr val="FF00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7880" y="350710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773" cy="4351338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various parsing-related components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Dependencies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In K itself, provided minor extensions added to framework</a:t>
            </a:r>
          </a:p>
          <a:p>
            <a:pPr lvl="1"/>
            <a:r>
              <a:rPr lang="en-US" dirty="0" smtClean="0"/>
              <a:t>Parsing capability of K made available to the user, programmatically</a:t>
            </a:r>
          </a:p>
          <a:p>
            <a:r>
              <a:rPr lang="en-US" dirty="0" smtClean="0"/>
              <a:t>This document does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discuss</a:t>
            </a:r>
          </a:p>
          <a:p>
            <a:pPr lvl="1"/>
            <a:r>
              <a:rPr lang="en-US" dirty="0" smtClean="0"/>
              <a:t>The particular syntax of K, or KAST</a:t>
            </a:r>
          </a:p>
          <a:p>
            <a:pPr lvl="1"/>
            <a:r>
              <a:rPr lang="en-US" dirty="0" smtClean="0"/>
              <a:t>The module system of K</a:t>
            </a:r>
          </a:p>
          <a:p>
            <a:pPr lvl="1"/>
            <a:r>
              <a:rPr lang="en-US" dirty="0" smtClean="0"/>
              <a:t>The meta-level of K, which would simplify the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7284203" y="1388472"/>
            <a:ext cx="4711485" cy="538428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838200" y="1611824"/>
            <a:ext cx="6105041" cy="5108389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FF0000"/>
                </a:solidFill>
              </a:rPr>
              <a:t>very fast </a:t>
            </a:r>
            <a:r>
              <a:rPr lang="en-US" dirty="0" smtClean="0"/>
              <a:t>parsers for the outer syntax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for KAST bubbles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:</a:t>
            </a:r>
          </a:p>
          <a:p>
            <a:endParaRPr lang="en-US" sz="17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/>
              <a:t>G</a:t>
            </a:r>
            <a:r>
              <a:rPr lang="en-US" dirty="0" smtClean="0"/>
              <a:t>eneric and done only once, when K is installed; the two parsers are very fast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631" y="301468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0573" y="3173621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5117" y="433538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90573" y="449536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for Outer and KAST Syntax</a:t>
            </a:r>
            <a:endParaRPr lang="en-US" dirty="0"/>
          </a:p>
        </p:txBody>
      </p:sp>
      <p:sp>
        <p:nvSpPr>
          <p:cNvPr id="34" name="Striped Right Arrow 33"/>
          <p:cNvSpPr/>
          <p:nvPr/>
        </p:nvSpPr>
        <p:spPr>
          <a:xfrm>
            <a:off x="2555055" y="3287641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1199" y="3296974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41199" y="4618720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2555055" y="4611160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82057" y="2180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59510" y="2598237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8037849" y="3327868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79056" y="4048313"/>
            <a:ext cx="1114816" cy="867282"/>
          </a:xfrm>
          <a:prstGeom prst="round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3913" y="2180181"/>
            <a:ext cx="22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Textual K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73913" y="2727639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Grammar/syntax 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73913" y="3424575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Generate parser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59684" y="4297288"/>
            <a:ext cx="104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79056" y="5178668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9684" y="5320635"/>
            <a:ext cx="26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  <a:r>
              <a:rPr lang="en-US" dirty="0" smtClean="0"/>
              <a:t> parser (red border)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1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(Syntax)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2" y="1662218"/>
            <a:ext cx="69634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OUTER PARSER takes a language definition (say LANG), in concrete or KAST syntax, and yields:</a:t>
            </a:r>
          </a:p>
          <a:p>
            <a:pPr marL="457200" lvl="1" indent="0">
              <a:buNone/>
            </a:pPr>
            <a:r>
              <a:rPr lang="en-US" dirty="0" smtClean="0"/>
              <a:t>(1) </a:t>
            </a:r>
            <a:r>
              <a:rPr lang="en-US" dirty="0"/>
              <a:t>L</a:t>
            </a:r>
            <a:r>
              <a:rPr lang="en-US" dirty="0" smtClean="0"/>
              <a:t>anguage syntax; and (2) Bubbles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79639" y="5198812"/>
            <a:ext cx="3521161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91891" y="5198812"/>
            <a:ext cx="3635781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1780" y="312835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76360" y="3503843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76141" y="557545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781969" y="5567755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729" y="312494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434173" y="35079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434173" y="3663848"/>
            <a:ext cx="2680904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73442" y="5575459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7671660" y="946766"/>
            <a:ext cx="4155010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1369" y="1846962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 using PARSER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61369" y="3230838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Set of bubbles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49595" y="904930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9" name="Down Arrow 48"/>
          <p:cNvSpPr/>
          <p:nvPr/>
        </p:nvSpPr>
        <p:spPr>
          <a:xfrm>
            <a:off x="8151804" y="1614492"/>
            <a:ext cx="838717" cy="12411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134184" y="1774553"/>
            <a:ext cx="964660" cy="517974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42479" y="3146620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25600" y="4231038"/>
            <a:ext cx="1566371" cy="711328"/>
            <a:chOff x="7724863" y="4085381"/>
            <a:chExt cx="3635781" cy="1352930"/>
          </a:xfrm>
        </p:grpSpPr>
        <p:sp>
          <p:nvSpPr>
            <p:cNvPr id="52" name="Oval 51"/>
            <p:cNvSpPr/>
            <p:nvPr/>
          </p:nvSpPr>
          <p:spPr>
            <a:xfrm>
              <a:off x="7724863" y="4085381"/>
              <a:ext cx="3635781" cy="135293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09113" y="4462028"/>
              <a:ext cx="953908" cy="628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906414" y="4462028"/>
              <a:ext cx="1524925" cy="6281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561369" y="3897727"/>
            <a:ext cx="234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KAST data-structure</a:t>
            </a:r>
          </a:p>
          <a:p>
            <a:r>
              <a:rPr lang="en-US" dirty="0"/>
              <a:t> </a:t>
            </a:r>
            <a:r>
              <a:rPr lang="en-US" dirty="0" smtClean="0"/>
              <a:t>    for entire definition,</a:t>
            </a:r>
          </a:p>
          <a:p>
            <a:r>
              <a:rPr lang="en-US" dirty="0"/>
              <a:t> </a:t>
            </a:r>
            <a:r>
              <a:rPr lang="en-US" dirty="0" smtClean="0"/>
              <a:t>    holding language</a:t>
            </a:r>
          </a:p>
          <a:p>
            <a:r>
              <a:rPr lang="en-US" dirty="0"/>
              <a:t> </a:t>
            </a:r>
            <a:r>
              <a:rPr lang="en-US" dirty="0" smtClean="0"/>
              <a:t>    syntax and bubbles;</a:t>
            </a:r>
          </a:p>
          <a:p>
            <a:r>
              <a:rPr lang="en-US" dirty="0"/>
              <a:t> </a:t>
            </a:r>
            <a:r>
              <a:rPr lang="en-US" dirty="0" smtClean="0"/>
              <a:t>    bubbles are tokens.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561369" y="44517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61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4836</TotalTime>
  <Words>1602</Words>
  <Application>Microsoft Office PowerPoint</Application>
  <PresentationFormat>Widescreen</PresentationFormat>
  <Paragraphs>349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Parsing K Definitions</vt:lpstr>
      <vt:lpstr>Sample K Definition</vt:lpstr>
      <vt:lpstr>Problem</vt:lpstr>
      <vt:lpstr>Approach</vt:lpstr>
      <vt:lpstr>Example: Outer vs. Inner Syntax</vt:lpstr>
      <vt:lpstr>Example: Sometimes, Inner is KAST (e.g., in KAST pretty-printed definitions)</vt:lpstr>
      <vt:lpstr>Overview</vt:lpstr>
      <vt:lpstr>Parsers for Outer and KAST Syntax</vt:lpstr>
      <vt:lpstr>Outer (Syntax) Parser</vt:lpstr>
      <vt:lpstr>Circularity of Outer Parsing</vt:lpstr>
      <vt:lpstr>KAST BBL Parser</vt:lpstr>
      <vt:lpstr>Concrete BBL Parser</vt:lpstr>
      <vt:lpstr>PowerPoint Presentation</vt:lpstr>
      <vt:lpstr>Implementation</vt:lpstr>
      <vt:lpstr>Example 1: Global KAST Parsing in K</vt:lpstr>
      <vt:lpstr>Example 1: Global KAST Parsing in K</vt:lpstr>
      <vt:lpstr>Example 1: Global KAST Parsing in K</vt:lpstr>
      <vt:lpstr>Example 2: Global K Parsing in K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Grigore Rosu</dc:creator>
  <cp:lastModifiedBy>Grigore Rosu</cp:lastModifiedBy>
  <cp:revision>251</cp:revision>
  <dcterms:created xsi:type="dcterms:W3CDTF">2014-08-14T00:58:24Z</dcterms:created>
  <dcterms:modified xsi:type="dcterms:W3CDTF">2014-08-31T13:31:44Z</dcterms:modified>
</cp:coreProperties>
</file>