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56" r:id="rId3"/>
    <p:sldId id="259" r:id="rId4"/>
    <p:sldId id="264" r:id="rId5"/>
    <p:sldId id="263" r:id="rId6"/>
    <p:sldId id="260" r:id="rId7"/>
    <p:sldId id="265" r:id="rId8"/>
    <p:sldId id="261" r:id="rId9"/>
    <p:sldId id="26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313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-114" y="-5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DAC3E4-DDEC-4AA1-9D06-431410F99890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E1A622-C420-4E45-863D-B0D661AB9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51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1A622-C420-4E45-863D-B0D661AB9A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22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1A622-C420-4E45-863D-B0D661AB9A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37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1A622-C420-4E45-863D-B0D661AB9A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37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8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63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75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37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75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9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0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47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89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34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976D-51B1-4925-B118-D9D2C7D231FA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02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A976D-51B1-4925-B118-D9D2C7D231FA}" type="datetimeFigureOut">
              <a:rPr lang="en-US" smtClean="0"/>
              <a:t>8/19/2014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1F2B8-C472-4B07-9FC2-4C72DBDFA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0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Parsing and Pretty-Printing</a:t>
            </a:r>
            <a:br>
              <a:rPr lang="en-US" dirty="0" smtClean="0"/>
            </a:br>
            <a:r>
              <a:rPr lang="en-US" dirty="0" smtClean="0"/>
              <a:t>K definitions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Radu</a:t>
            </a:r>
            <a:r>
              <a:rPr lang="en-US" dirty="0" smtClean="0"/>
              <a:t> </a:t>
            </a:r>
            <a:r>
              <a:rPr lang="en-US" dirty="0" err="1" smtClean="0"/>
              <a:t>Mereuta</a:t>
            </a:r>
            <a:r>
              <a:rPr lang="en-US" dirty="0" smtClean="0"/>
              <a:t> and Grigore Rosu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45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58"/>
          <p:cNvSpPr/>
          <p:nvPr/>
        </p:nvSpPr>
        <p:spPr>
          <a:xfrm>
            <a:off x="5274127" y="2695829"/>
            <a:ext cx="4139292" cy="1352930"/>
          </a:xfrm>
          <a:prstGeom prst="ellipse">
            <a:avLst/>
          </a:prstGeom>
          <a:solidFill>
            <a:srgbClr val="FF0000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Bent-Up Arrow 59"/>
          <p:cNvSpPr/>
          <p:nvPr/>
        </p:nvSpPr>
        <p:spPr>
          <a:xfrm rot="5400000" flipV="1">
            <a:off x="6667895" y="3993303"/>
            <a:ext cx="2235526" cy="1728949"/>
          </a:xfrm>
          <a:prstGeom prst="bentUpArrow">
            <a:avLst>
              <a:gd name="adj1" fmla="val 23476"/>
              <a:gd name="adj2" fmla="val 21065"/>
              <a:gd name="adj3" fmla="val 30845"/>
            </a:avLst>
          </a:prstGeom>
          <a:pattFill prst="dkVert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794447" y="2695829"/>
            <a:ext cx="4227714" cy="1352930"/>
          </a:xfrm>
          <a:prstGeom prst="ellipse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Bent-Up Arrow 54"/>
          <p:cNvSpPr/>
          <p:nvPr/>
        </p:nvSpPr>
        <p:spPr>
          <a:xfrm rot="5400000">
            <a:off x="3419164" y="3932799"/>
            <a:ext cx="2235526" cy="1849955"/>
          </a:xfrm>
          <a:prstGeom prst="bentUpArrow">
            <a:avLst>
              <a:gd name="adj1" fmla="val 22059"/>
              <a:gd name="adj2" fmla="val 21065"/>
              <a:gd name="adj3" fmla="val 30845"/>
            </a:avLst>
          </a:prstGeom>
          <a:pattFill prst="dkVert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23651" y="1704216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outer.k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triped Right Arrow 7"/>
          <p:cNvSpPr/>
          <p:nvPr/>
        </p:nvSpPr>
        <p:spPr>
          <a:xfrm rot="19584636">
            <a:off x="3406107" y="1599948"/>
            <a:ext cx="924167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16219" y="1986503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OUTER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736239" y="57112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imp.kast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Down Arrow 30"/>
          <p:cNvSpPr/>
          <p:nvPr/>
        </p:nvSpPr>
        <p:spPr>
          <a:xfrm>
            <a:off x="6973062" y="1000860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670629" y="3072476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7680151" y="3064772"/>
            <a:ext cx="1524925" cy="6281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 KAST</a:t>
            </a:r>
          </a:p>
          <a:p>
            <a:pPr algn="ctr"/>
            <a:r>
              <a:rPr lang="en-US" dirty="0" smtClean="0"/>
              <a:t>BUBBLES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7889554" y="4218876"/>
            <a:ext cx="1114816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KAST </a:t>
            </a:r>
            <a:r>
              <a:rPr lang="en-US" b="1" dirty="0" smtClean="0">
                <a:solidFill>
                  <a:schemeClr val="tx1"/>
                </a:solidFill>
              </a:rPr>
              <a:t>BB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524323" y="5330553"/>
            <a:ext cx="1334442" cy="1240728"/>
          </a:xfrm>
          <a:prstGeom prst="rect">
            <a:avLst/>
          </a:prstGeom>
          <a:solidFill>
            <a:srgbClr val="313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IMP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470078" y="62196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Down Arrow 42"/>
          <p:cNvSpPr/>
          <p:nvPr/>
        </p:nvSpPr>
        <p:spPr>
          <a:xfrm>
            <a:off x="4487699" y="1004977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4470078" y="1160865"/>
            <a:ext cx="3357979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3071987" y="3072476"/>
            <a:ext cx="1524925" cy="6281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</a:t>
            </a:r>
          </a:p>
          <a:p>
            <a:pPr algn="ctr"/>
            <a:r>
              <a:rPr lang="en-US" dirty="0" smtClean="0"/>
              <a:t>BUBBLES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3249916" y="4218876"/>
            <a:ext cx="1114816" cy="8672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IMP </a:t>
            </a:r>
            <a:r>
              <a:rPr lang="en-US" b="1" dirty="0" smtClean="0">
                <a:solidFill>
                  <a:schemeClr val="tx1"/>
                </a:solidFill>
              </a:rPr>
              <a:t>BB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609667" y="409133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kast.k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675723" y="4417284"/>
            <a:ext cx="953907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KAST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63" name="Striped Right Arrow 62"/>
          <p:cNvSpPr/>
          <p:nvPr/>
        </p:nvSpPr>
        <p:spPr>
          <a:xfrm>
            <a:off x="6789605" y="4367104"/>
            <a:ext cx="958300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Striped Right Arrow 63"/>
          <p:cNvSpPr/>
          <p:nvPr/>
        </p:nvSpPr>
        <p:spPr>
          <a:xfrm rot="8821669">
            <a:off x="4225908" y="3526111"/>
            <a:ext cx="1465816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Striped Right Arrow 64"/>
          <p:cNvSpPr/>
          <p:nvPr/>
        </p:nvSpPr>
        <p:spPr>
          <a:xfrm rot="10800000">
            <a:off x="4408405" y="4323842"/>
            <a:ext cx="1160422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Plus 65"/>
          <p:cNvSpPr/>
          <p:nvPr/>
        </p:nvSpPr>
        <p:spPr>
          <a:xfrm>
            <a:off x="4734847" y="4047645"/>
            <a:ext cx="464820" cy="441960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ircular Arrow 1"/>
          <p:cNvSpPr/>
          <p:nvPr/>
        </p:nvSpPr>
        <p:spPr>
          <a:xfrm rot="16964416">
            <a:off x="1496625" y="296168"/>
            <a:ext cx="5724302" cy="6455329"/>
          </a:xfrm>
          <a:prstGeom prst="circularArrow">
            <a:avLst>
              <a:gd name="adj1" fmla="val 1387"/>
              <a:gd name="adj2" fmla="val 477314"/>
              <a:gd name="adj3" fmla="val 20449119"/>
              <a:gd name="adj4" fmla="val 8757400"/>
              <a:gd name="adj5" fmla="val 1738"/>
            </a:avLst>
          </a:prstGeom>
          <a:solidFill>
            <a:srgbClr val="C0C0C0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ircular Arrow 26"/>
          <p:cNvSpPr/>
          <p:nvPr/>
        </p:nvSpPr>
        <p:spPr>
          <a:xfrm rot="15780311" flipV="1">
            <a:off x="4921105" y="384590"/>
            <a:ext cx="5759040" cy="6324980"/>
          </a:xfrm>
          <a:prstGeom prst="circularArrow">
            <a:avLst>
              <a:gd name="adj1" fmla="val 1390"/>
              <a:gd name="adj2" fmla="val 479452"/>
              <a:gd name="adj3" fmla="val 20402810"/>
              <a:gd name="adj4" fmla="val 9333072"/>
              <a:gd name="adj5" fmla="val 1738"/>
            </a:avLst>
          </a:prstGeom>
          <a:solidFill>
            <a:srgbClr val="C0C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0279833" y="2936799"/>
            <a:ext cx="1143334" cy="907160"/>
          </a:xfrm>
          <a:prstGeom prst="roundRect">
            <a:avLst/>
          </a:prstGeom>
          <a:solidFill>
            <a:srgbClr val="C0C0C0"/>
          </a:solidFill>
          <a:ln w="19050">
            <a:solidFill>
              <a:schemeClr val="tx1"/>
            </a:solidFill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KAST</a:t>
            </a:r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PRETTY PRINTER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6497" y="2936799"/>
            <a:ext cx="1143334" cy="907160"/>
          </a:xfrm>
          <a:prstGeom prst="roundRect">
            <a:avLst/>
          </a:prstGeom>
          <a:solidFill>
            <a:srgbClr val="C0C0C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PRETTY </a:t>
            </a:r>
            <a:r>
              <a:rPr lang="en-US" dirty="0" smtClean="0">
                <a:solidFill>
                  <a:schemeClr val="tx1"/>
                </a:solidFill>
              </a:rPr>
              <a:t>PRINTER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78784" y="101660"/>
            <a:ext cx="2745965" cy="7319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Big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27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ocument 2"/>
          <p:cNvSpPr/>
          <p:nvPr/>
        </p:nvSpPr>
        <p:spPr>
          <a:xfrm>
            <a:off x="7284203" y="1388472"/>
            <a:ext cx="4711485" cy="5384288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Content Placeholder 32"/>
          <p:cNvSpPr>
            <a:spLocks noGrp="1"/>
          </p:cNvSpPr>
          <p:nvPr>
            <p:ph idx="1"/>
          </p:nvPr>
        </p:nvSpPr>
        <p:spPr>
          <a:xfrm>
            <a:off x="838200" y="1611824"/>
            <a:ext cx="6105041" cy="5108389"/>
          </a:xfrm>
        </p:spPr>
        <p:txBody>
          <a:bodyPr>
            <a:normAutofit/>
          </a:bodyPr>
          <a:lstStyle/>
          <a:p>
            <a:r>
              <a:rPr lang="en-US" dirty="0" smtClean="0"/>
              <a:t>Generate </a:t>
            </a:r>
            <a:r>
              <a:rPr lang="en-US" dirty="0" smtClean="0">
                <a:solidFill>
                  <a:srgbClr val="FF0000"/>
                </a:solidFill>
              </a:rPr>
              <a:t>very fast </a:t>
            </a:r>
            <a:r>
              <a:rPr lang="en-US" dirty="0" smtClean="0"/>
              <a:t>parsers for the Outer syntax from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outer.k</a:t>
            </a:r>
            <a:r>
              <a:rPr lang="en-US" dirty="0" smtClean="0"/>
              <a:t> and for KAST bubbles from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kast.k</a:t>
            </a:r>
            <a:r>
              <a:rPr lang="en-US" dirty="0" smtClean="0"/>
              <a:t>:</a:t>
            </a:r>
          </a:p>
          <a:p>
            <a:endParaRPr lang="en-US" sz="17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1800" dirty="0"/>
          </a:p>
          <a:p>
            <a:r>
              <a:rPr lang="en-US" dirty="0"/>
              <a:t>G</a:t>
            </a:r>
            <a:r>
              <a:rPr lang="en-US" dirty="0" smtClean="0"/>
              <a:t>eneric and done only once, when K is installed; the two parsers are very fast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48631" y="3014687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outer.k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390573" y="3173621"/>
            <a:ext cx="1114816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75117" y="4335389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kast.k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390573" y="4495367"/>
            <a:ext cx="1114816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KAST </a:t>
            </a:r>
            <a:r>
              <a:rPr lang="en-US" b="1" dirty="0" smtClean="0">
                <a:solidFill>
                  <a:schemeClr val="tx1"/>
                </a:solidFill>
              </a:rPr>
              <a:t>BB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Parsers for Outer and KAST Syntax</a:t>
            </a:r>
            <a:endParaRPr lang="en-US" dirty="0"/>
          </a:p>
        </p:txBody>
      </p:sp>
      <p:sp>
        <p:nvSpPr>
          <p:cNvPr id="34" name="Striped Right Arrow 33"/>
          <p:cNvSpPr/>
          <p:nvPr/>
        </p:nvSpPr>
        <p:spPr>
          <a:xfrm>
            <a:off x="2555055" y="3287641"/>
            <a:ext cx="675569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441199" y="3296974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OUTER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441199" y="4618720"/>
            <a:ext cx="953907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KAST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8" name="Striped Right Arrow 37"/>
          <p:cNvSpPr/>
          <p:nvPr/>
        </p:nvSpPr>
        <p:spPr>
          <a:xfrm>
            <a:off x="2555055" y="4611160"/>
            <a:ext cx="675569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782057" y="218018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59510" y="2598237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14" name="Striped Right Arrow 13"/>
          <p:cNvSpPr/>
          <p:nvPr/>
        </p:nvSpPr>
        <p:spPr>
          <a:xfrm>
            <a:off x="8037849" y="3327868"/>
            <a:ext cx="675569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7679056" y="4048313"/>
            <a:ext cx="1114816" cy="867282"/>
          </a:xfrm>
          <a:prstGeom prst="roundRect">
            <a:avLst/>
          </a:prstGeom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73913" y="2180181"/>
            <a:ext cx="225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Textual K definition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173913" y="2727639"/>
            <a:ext cx="266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</a:t>
            </a:r>
            <a:r>
              <a:rPr lang="en-US" dirty="0" smtClean="0"/>
              <a:t>Grammar/syntax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173913" y="3424575"/>
            <a:ext cx="19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Generate parser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9159684" y="4297288"/>
            <a:ext cx="1044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Parser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7679056" y="5178668"/>
            <a:ext cx="1114816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159684" y="5320635"/>
            <a:ext cx="2679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Fast parser (red border)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793872" y="1377631"/>
            <a:ext cx="1535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Legend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9114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(Syntax)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62218"/>
            <a:ext cx="634153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Outer Parser takes language </a:t>
            </a:r>
            <a:r>
              <a:rPr lang="en-US" dirty="0" smtClean="0"/>
              <a:t>a definition</a:t>
            </a:r>
            <a:r>
              <a:rPr lang="en-US" dirty="0" smtClean="0"/>
              <a:t>, in concrete or KAST form, and produces:</a:t>
            </a:r>
          </a:p>
          <a:p>
            <a:pPr marL="457200" lvl="1" indent="0">
              <a:buNone/>
            </a:pPr>
            <a:r>
              <a:rPr lang="en-US" dirty="0" smtClean="0"/>
              <a:t>(1) </a:t>
            </a:r>
            <a:r>
              <a:rPr lang="en-US" dirty="0"/>
              <a:t>L</a:t>
            </a:r>
            <a:r>
              <a:rPr lang="en-US" dirty="0" smtClean="0"/>
              <a:t>anguage syntax; and (2) Bubbles 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2879639" y="5198812"/>
            <a:ext cx="3521161" cy="1352930"/>
          </a:xfrm>
          <a:prstGeom prst="ellipse">
            <a:avLst/>
          </a:prstGeom>
          <a:solidFill>
            <a:srgbClr val="FF0000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991891" y="5198812"/>
            <a:ext cx="3635781" cy="1352930"/>
          </a:xfrm>
          <a:prstGeom prst="ellipse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031780" y="312835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imp.kast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4276360" y="3503843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276141" y="5575459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4781969" y="5567755"/>
            <a:ext cx="1524925" cy="6281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 KAST</a:t>
            </a:r>
          </a:p>
          <a:p>
            <a:pPr algn="ctr"/>
            <a:r>
              <a:rPr lang="en-US" dirty="0" smtClean="0"/>
              <a:t>BUBBLES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416554" y="312494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Down Arrow 33"/>
          <p:cNvSpPr/>
          <p:nvPr/>
        </p:nvSpPr>
        <p:spPr>
          <a:xfrm>
            <a:off x="2434173" y="3507960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2434173" y="3663848"/>
            <a:ext cx="2680904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173442" y="5575459"/>
            <a:ext cx="1524925" cy="6281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</a:t>
            </a:r>
          </a:p>
          <a:p>
            <a:pPr algn="ctr"/>
            <a:r>
              <a:rPr lang="en-US" dirty="0" smtClean="0"/>
              <a:t>BUBBLES</a:t>
            </a:r>
            <a:endParaRPr lang="en-US" dirty="0"/>
          </a:p>
        </p:txBody>
      </p:sp>
      <p:sp>
        <p:nvSpPr>
          <p:cNvPr id="37" name="Flowchart: Document 36"/>
          <p:cNvSpPr/>
          <p:nvPr/>
        </p:nvSpPr>
        <p:spPr>
          <a:xfrm>
            <a:off x="7671660" y="946766"/>
            <a:ext cx="4155010" cy="5531525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561369" y="1846962"/>
            <a:ext cx="2265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Parse using PARSER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9561369" y="3230838"/>
            <a:ext cx="179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Set of bubbles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9049595" y="904930"/>
            <a:ext cx="1535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Legend</a:t>
            </a:r>
            <a:endParaRPr lang="en-US" sz="3600" dirty="0"/>
          </a:p>
        </p:txBody>
      </p:sp>
      <p:sp>
        <p:nvSpPr>
          <p:cNvPr id="49" name="Down Arrow 48"/>
          <p:cNvSpPr/>
          <p:nvPr/>
        </p:nvSpPr>
        <p:spPr>
          <a:xfrm>
            <a:off x="8151804" y="1614492"/>
            <a:ext cx="838717" cy="1241186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/>
          <p:cNvSpPr/>
          <p:nvPr/>
        </p:nvSpPr>
        <p:spPr>
          <a:xfrm>
            <a:off x="8134184" y="1774553"/>
            <a:ext cx="964660" cy="517974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Oval 50"/>
          <p:cNvSpPr/>
          <p:nvPr/>
        </p:nvSpPr>
        <p:spPr>
          <a:xfrm>
            <a:off x="7842479" y="3146620"/>
            <a:ext cx="1524925" cy="6281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</a:t>
            </a:r>
          </a:p>
          <a:p>
            <a:pPr algn="ctr"/>
            <a:r>
              <a:rPr lang="en-US" dirty="0" smtClean="0"/>
              <a:t>BUBBLES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7825600" y="4231038"/>
            <a:ext cx="1566371" cy="711328"/>
            <a:chOff x="7724863" y="4085381"/>
            <a:chExt cx="3635781" cy="1352930"/>
          </a:xfrm>
        </p:grpSpPr>
        <p:sp>
          <p:nvSpPr>
            <p:cNvPr id="52" name="Oval 51"/>
            <p:cNvSpPr/>
            <p:nvPr/>
          </p:nvSpPr>
          <p:spPr>
            <a:xfrm>
              <a:off x="7724863" y="4085381"/>
              <a:ext cx="3635781" cy="1352930"/>
            </a:xfrm>
            <a:prstGeom prst="ellipse">
              <a:avLst/>
            </a:prstGeom>
            <a:solidFill>
              <a:schemeClr val="accent1">
                <a:alpha val="2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0009113" y="4462028"/>
              <a:ext cx="953908" cy="6281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7906414" y="4462028"/>
              <a:ext cx="1524925" cy="628136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9561369" y="4374503"/>
            <a:ext cx="22028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AST data-structure</a:t>
            </a:r>
          </a:p>
          <a:p>
            <a:r>
              <a:rPr lang="en-US" dirty="0"/>
              <a:t> </a:t>
            </a:r>
            <a:r>
              <a:rPr lang="en-US" dirty="0" smtClean="0"/>
              <a:t>    holding syntax and</a:t>
            </a:r>
          </a:p>
          <a:p>
            <a:r>
              <a:rPr lang="en-US" dirty="0"/>
              <a:t> </a:t>
            </a:r>
            <a:r>
              <a:rPr lang="en-US" dirty="0" smtClean="0"/>
              <a:t>    bubbles at their</a:t>
            </a:r>
          </a:p>
          <a:p>
            <a:r>
              <a:rPr lang="en-US" dirty="0"/>
              <a:t> </a:t>
            </a:r>
            <a:r>
              <a:rPr lang="en-US" dirty="0" smtClean="0"/>
              <a:t>    place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11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Outer Pretty Printer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79533" cy="4351338"/>
          </a:xfrm>
        </p:spPr>
        <p:txBody>
          <a:bodyPr/>
          <a:lstStyle/>
          <a:p>
            <a:r>
              <a:rPr lang="en-US" dirty="0" smtClean="0"/>
              <a:t>Takes </a:t>
            </a:r>
            <a:r>
              <a:rPr lang="en-US" dirty="0"/>
              <a:t>AST </a:t>
            </a:r>
            <a:r>
              <a:rPr lang="en-US" dirty="0" smtClean="0"/>
              <a:t>data-structure holding language syntax and bubbles, and produces a textual K definition</a:t>
            </a:r>
          </a:p>
          <a:p>
            <a:r>
              <a:rPr lang="en-US" dirty="0" smtClean="0"/>
              <a:t>Generated from the OUTER SYNTAX</a:t>
            </a:r>
          </a:p>
          <a:p>
            <a:r>
              <a:rPr lang="en-US" dirty="0" smtClean="0"/>
              <a:t>The Outer pretty printer can be modularly combined with pretty printers to bubbles, to yield pretty printers for fully parsed definitions.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104842" y="4175642"/>
            <a:ext cx="3326109" cy="1352930"/>
          </a:xfrm>
          <a:prstGeom prst="ellipse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092758" y="4552289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</a:t>
            </a:r>
            <a:endParaRPr lang="en-US" dirty="0" smtClean="0"/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34735" y="199171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8321285" y="2484790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253549" y="2640678"/>
            <a:ext cx="1028694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286393" y="4552289"/>
            <a:ext cx="1524925" cy="6281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</a:t>
            </a:r>
            <a:endParaRPr lang="en-US" dirty="0" smtClean="0"/>
          </a:p>
          <a:p>
            <a:pPr algn="ctr"/>
            <a:r>
              <a:rPr lang="en-US" dirty="0" smtClean="0"/>
              <a:t>BUBBLES</a:t>
            </a:r>
            <a:endParaRPr lang="en-US" dirty="0"/>
          </a:p>
        </p:txBody>
      </p:sp>
      <p:sp>
        <p:nvSpPr>
          <p:cNvPr id="10" name="Circular Arrow 9"/>
          <p:cNvSpPr/>
          <p:nvPr/>
        </p:nvSpPr>
        <p:spPr>
          <a:xfrm rot="15436136" flipV="1">
            <a:off x="8086533" y="1998862"/>
            <a:ext cx="2320034" cy="2364280"/>
          </a:xfrm>
          <a:prstGeom prst="circularArrow">
            <a:avLst>
              <a:gd name="adj1" fmla="val 1390"/>
              <a:gd name="adj2" fmla="val 562218"/>
              <a:gd name="adj3" fmla="val 20402810"/>
              <a:gd name="adj4" fmla="val 11040292"/>
              <a:gd name="adj5" fmla="val 5459"/>
            </a:avLst>
          </a:prstGeom>
          <a:solidFill>
            <a:srgbClr val="C0C0C0"/>
          </a:solidFill>
          <a:ln w="92075" cmpd="sng">
            <a:solidFill>
              <a:srgbClr val="C0C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569712" y="2600800"/>
            <a:ext cx="1143334" cy="907160"/>
          </a:xfrm>
          <a:prstGeom prst="roundRect">
            <a:avLst/>
          </a:prstGeom>
          <a:solidFill>
            <a:srgbClr val="C0C0C0"/>
          </a:solidFill>
          <a:ln w="19050">
            <a:solidFill>
              <a:schemeClr val="tx1"/>
            </a:solidFill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PRETTY PRINTER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136484" y="2361043"/>
            <a:ext cx="1244600" cy="1710068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riped Right Arrow 12"/>
          <p:cNvSpPr/>
          <p:nvPr/>
        </p:nvSpPr>
        <p:spPr>
          <a:xfrm rot="7455036">
            <a:off x="10514983" y="1926263"/>
            <a:ext cx="817474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130775" y="1230393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OUTER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192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Circularity of Outer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978" y="1825625"/>
            <a:ext cx="5677655" cy="178270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When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lang.k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lang.kast</a:t>
            </a:r>
            <a:r>
              <a:rPr lang="en-US" dirty="0" smtClean="0"/>
              <a:t> contains only syntax (e.g.,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outer.k</a:t>
            </a:r>
            <a:r>
              <a:rPr lang="en-US" dirty="0" smtClean="0"/>
              <a:t> and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kast.k</a:t>
            </a:r>
            <a:r>
              <a:rPr lang="en-US" dirty="0" smtClean="0"/>
              <a:t>), there </a:t>
            </a:r>
            <a:r>
              <a:rPr lang="en-US" dirty="0"/>
              <a:t>are no bubbles, </a:t>
            </a:r>
            <a:r>
              <a:rPr lang="en-US" dirty="0" smtClean="0"/>
              <a:t>so OUTER PARSER becomes full parser: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4091" y="3660038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outer.k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9761348" y="5714947"/>
            <a:ext cx="1114816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triped Right Arrow 7"/>
          <p:cNvSpPr/>
          <p:nvPr/>
        </p:nvSpPr>
        <p:spPr>
          <a:xfrm>
            <a:off x="8925830" y="5828967"/>
            <a:ext cx="675569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811974" y="5838300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OUTER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7867300" y="4127495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788870" y="4275634"/>
            <a:ext cx="984142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Left-Up Arrow 13"/>
          <p:cNvSpPr/>
          <p:nvPr/>
        </p:nvSpPr>
        <p:spPr>
          <a:xfrm rot="16200000">
            <a:off x="9106015" y="4215798"/>
            <a:ext cx="1171438" cy="1711664"/>
          </a:xfrm>
          <a:prstGeom prst="leftUp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335025" y="3698547"/>
            <a:ext cx="196746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Can be the</a:t>
            </a:r>
          </a:p>
          <a:p>
            <a:r>
              <a:rPr lang="en-US" sz="2800" dirty="0"/>
              <a:t>s</a:t>
            </a:r>
            <a:r>
              <a:rPr lang="en-US" sz="2800" dirty="0" smtClean="0"/>
              <a:t>ame parser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74892" y="3685229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lang.k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97996" y="5842269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LANG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18" name="Down Arrow 17"/>
          <p:cNvSpPr/>
          <p:nvPr/>
        </p:nvSpPr>
        <p:spPr>
          <a:xfrm>
            <a:off x="753322" y="4131464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74892" y="4279603"/>
            <a:ext cx="984142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07770" y="4819971"/>
            <a:ext cx="717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e.g.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3365078" y="3685229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kast.k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293963" y="5718916"/>
            <a:ext cx="1114816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KAST </a:t>
            </a:r>
            <a:r>
              <a:rPr lang="en-US" b="1" dirty="0">
                <a:solidFill>
                  <a:schemeClr val="tx1"/>
                </a:solidFill>
              </a:rPr>
              <a:t>BB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Striped Right Arrow 22"/>
          <p:cNvSpPr/>
          <p:nvPr/>
        </p:nvSpPr>
        <p:spPr>
          <a:xfrm>
            <a:off x="4458445" y="5832936"/>
            <a:ext cx="675569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344589" y="5842269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KAST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25" name="Down Arrow 24"/>
          <p:cNvSpPr/>
          <p:nvPr/>
        </p:nvSpPr>
        <p:spPr>
          <a:xfrm>
            <a:off x="3399915" y="4131464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3321485" y="4279603"/>
            <a:ext cx="984142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6514346" y="1803267"/>
            <a:ext cx="5489092" cy="1782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Interestingly, for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outer.k</a:t>
            </a:r>
            <a:r>
              <a:rPr lang="en-US" dirty="0" smtClean="0"/>
              <a:t> we can use the same parser generated from OUTER SYNTAX to parse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outer.k</a:t>
            </a:r>
            <a:r>
              <a:rPr lang="en-US" dirty="0" smtClean="0"/>
              <a:t> into OUTER SYNTAX:</a:t>
            </a:r>
          </a:p>
        </p:txBody>
      </p:sp>
    </p:spTree>
    <p:extLst>
      <p:ext uri="{BB962C8B-B14F-4D97-AF65-F5344CB8AC3E}">
        <p14:creationId xmlns:p14="http://schemas.microsoft.com/office/powerpoint/2010/main" val="246010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KAST </a:t>
            </a:r>
            <a:r>
              <a:rPr lang="en-US" b="1" dirty="0" smtClean="0"/>
              <a:t>BB</a:t>
            </a:r>
            <a:r>
              <a:rPr lang="en-US" dirty="0" smtClean="0"/>
              <a:t>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69" y="1822887"/>
            <a:ext cx="4961464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generic KAST </a:t>
            </a:r>
            <a:r>
              <a:rPr lang="en-US" b="1" dirty="0" smtClean="0"/>
              <a:t>BB</a:t>
            </a:r>
            <a:r>
              <a:rPr lang="en-US" dirty="0" smtClean="0"/>
              <a:t> parser </a:t>
            </a:r>
            <a:r>
              <a:rPr lang="en-US" dirty="0" smtClean="0"/>
              <a:t>parses the bubbles generated by the Outer parser from a KAST language definition</a:t>
            </a:r>
          </a:p>
          <a:p>
            <a:r>
              <a:rPr lang="en-US" dirty="0" smtClean="0"/>
              <a:t>The resulting </a:t>
            </a:r>
            <a:r>
              <a:rPr lang="en-US" dirty="0" smtClean="0"/>
              <a:t>2-stage parser, Outer followed by KAST, is expected to be very fast</a:t>
            </a:r>
          </a:p>
          <a:p>
            <a:r>
              <a:rPr lang="en-US" dirty="0" smtClean="0"/>
              <a:t>The result is a fully parsed definition of the language, loaded as an object in the Java KAST data-structures</a:t>
            </a:r>
          </a:p>
        </p:txBody>
      </p:sp>
      <p:sp>
        <p:nvSpPr>
          <p:cNvPr id="19" name="Oval 18"/>
          <p:cNvSpPr/>
          <p:nvPr/>
        </p:nvSpPr>
        <p:spPr>
          <a:xfrm>
            <a:off x="5477914" y="2675235"/>
            <a:ext cx="3181410" cy="1352930"/>
          </a:xfrm>
          <a:prstGeom prst="ellipse">
            <a:avLst/>
          </a:prstGeom>
          <a:solidFill>
            <a:srgbClr val="FF0000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/>
          <p:nvPr/>
        </p:nvSpPr>
        <p:spPr>
          <a:xfrm rot="5400000" flipV="1">
            <a:off x="6675677" y="4557323"/>
            <a:ext cx="2235526" cy="653409"/>
          </a:xfrm>
          <a:prstGeom prst="bentUpArrow">
            <a:avLst>
              <a:gd name="adj1" fmla="val 50000"/>
              <a:gd name="adj2" fmla="val 37910"/>
              <a:gd name="adj3" fmla="val 30845"/>
            </a:avLst>
          </a:prstGeom>
          <a:pattFill prst="dkVert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391193" y="55053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imp.kast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Down Arrow 21"/>
          <p:cNvSpPr/>
          <p:nvPr/>
        </p:nvSpPr>
        <p:spPr>
          <a:xfrm>
            <a:off x="6628016" y="980266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782801" y="3051882"/>
            <a:ext cx="953908" cy="6281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7038760" y="3044178"/>
            <a:ext cx="1524925" cy="6281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 KAST</a:t>
            </a:r>
          </a:p>
          <a:p>
            <a:pPr algn="ctr"/>
            <a:r>
              <a:rPr lang="en-US" dirty="0" smtClean="0"/>
              <a:t>BUBBLES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7448869" y="4450386"/>
            <a:ext cx="1114816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KAST </a:t>
            </a:r>
            <a:r>
              <a:rPr lang="en-US" b="1" dirty="0" smtClean="0">
                <a:solidFill>
                  <a:schemeClr val="tx1"/>
                </a:solidFill>
              </a:rPr>
              <a:t>BB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493066" y="5492061"/>
            <a:ext cx="955705" cy="778309"/>
          </a:xfrm>
          <a:prstGeom prst="rect">
            <a:avLst/>
          </a:prstGeom>
          <a:solidFill>
            <a:srgbClr val="313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IMP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539120" y="1140271"/>
            <a:ext cx="969292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59755" y="919862"/>
            <a:ext cx="1578058" cy="16467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Bent-Up Arrow 3"/>
          <p:cNvSpPr/>
          <p:nvPr/>
        </p:nvSpPr>
        <p:spPr>
          <a:xfrm rot="5400000">
            <a:off x="5105751" y="4559947"/>
            <a:ext cx="2188985" cy="516374"/>
          </a:xfrm>
          <a:prstGeom prst="bentUpArrow">
            <a:avLst>
              <a:gd name="adj1" fmla="val 37052"/>
              <a:gd name="adj2" fmla="val 41110"/>
              <a:gd name="adj3" fmla="val 2237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Document 35"/>
          <p:cNvSpPr/>
          <p:nvPr/>
        </p:nvSpPr>
        <p:spPr>
          <a:xfrm>
            <a:off x="9041858" y="585937"/>
            <a:ext cx="3016967" cy="5531525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988266" y="1520001"/>
            <a:ext cx="1878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</a:t>
            </a:r>
            <a:r>
              <a:rPr lang="en-US" dirty="0" smtClean="0"/>
              <a:t>Parallel </a:t>
            </a:r>
            <a:r>
              <a:rPr lang="en-US" dirty="0" smtClean="0"/>
              <a:t>p</a:t>
            </a:r>
            <a:r>
              <a:rPr lang="en-US" dirty="0" smtClean="0"/>
              <a:t>arsing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9281751" y="544101"/>
            <a:ext cx="1535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Legend</a:t>
            </a:r>
            <a:endParaRPr lang="en-US" sz="3600" dirty="0"/>
          </a:p>
        </p:txBody>
      </p:sp>
      <p:sp>
        <p:nvSpPr>
          <p:cNvPr id="48" name="Down Arrow 47"/>
          <p:cNvSpPr/>
          <p:nvPr/>
        </p:nvSpPr>
        <p:spPr>
          <a:xfrm>
            <a:off x="9174638" y="1291162"/>
            <a:ext cx="722896" cy="1189572"/>
          </a:xfrm>
          <a:prstGeom prst="downArrow">
            <a:avLst/>
          </a:prstGeom>
          <a:pattFill prst="ltVert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093725" y="2628413"/>
            <a:ext cx="955704" cy="746721"/>
          </a:xfrm>
          <a:prstGeom prst="rect">
            <a:avLst/>
          </a:prstGeom>
          <a:solidFill>
            <a:srgbClr val="313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IMP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063265" y="2628413"/>
            <a:ext cx="20518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   </a:t>
            </a:r>
            <a:r>
              <a:rPr lang="en-US" dirty="0" smtClean="0"/>
              <a:t>Language object,</a:t>
            </a:r>
          </a:p>
          <a:p>
            <a:r>
              <a:rPr lang="en-US" dirty="0"/>
              <a:t> </a:t>
            </a:r>
            <a:r>
              <a:rPr lang="en-US" dirty="0" smtClean="0"/>
              <a:t>    which includes</a:t>
            </a:r>
          </a:p>
          <a:p>
            <a:r>
              <a:rPr lang="en-US" dirty="0"/>
              <a:t> </a:t>
            </a:r>
            <a:r>
              <a:rPr lang="en-US" dirty="0" smtClean="0"/>
              <a:t>    the syntax object</a:t>
            </a:r>
          </a:p>
          <a:p>
            <a:r>
              <a:rPr lang="en-US" dirty="0"/>
              <a:t> </a:t>
            </a:r>
            <a:r>
              <a:rPr lang="en-US" dirty="0" smtClean="0"/>
              <a:t>    (IMP SYNTAX)</a:t>
            </a:r>
            <a:endParaRPr lang="en-US" dirty="0"/>
          </a:p>
        </p:txBody>
      </p:sp>
      <p:sp>
        <p:nvSpPr>
          <p:cNvPr id="51" name="Bent-Up Arrow 50"/>
          <p:cNvSpPr/>
          <p:nvPr/>
        </p:nvSpPr>
        <p:spPr>
          <a:xfrm rot="5400000">
            <a:off x="9282086" y="4145860"/>
            <a:ext cx="884555" cy="516374"/>
          </a:xfrm>
          <a:prstGeom prst="bentUpArrow">
            <a:avLst>
              <a:gd name="adj1" fmla="val 37052"/>
              <a:gd name="adj2" fmla="val 41110"/>
              <a:gd name="adj3" fmla="val 2237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0057550" y="3973044"/>
            <a:ext cx="2128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  </a:t>
            </a:r>
            <a:r>
              <a:rPr lang="en-US" dirty="0" smtClean="0"/>
              <a:t>Inclusion arrow,</a:t>
            </a:r>
          </a:p>
          <a:p>
            <a:r>
              <a:rPr lang="en-US" dirty="0"/>
              <a:t> </a:t>
            </a:r>
            <a:r>
              <a:rPr lang="en-US" dirty="0" smtClean="0"/>
              <a:t>    which will not be</a:t>
            </a:r>
          </a:p>
          <a:p>
            <a:r>
              <a:rPr lang="en-US" dirty="0"/>
              <a:t> </a:t>
            </a:r>
            <a:r>
              <a:rPr lang="en-US" dirty="0" smtClean="0"/>
              <a:t>    drawn anymore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6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KAST Pretty Printer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69" y="1822887"/>
            <a:ext cx="4961464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KAST bubble pretty printer, which is parallel, generates string bubbles from KAST terms</a:t>
            </a:r>
          </a:p>
          <a:p>
            <a:r>
              <a:rPr lang="en-US" dirty="0" smtClean="0"/>
              <a:t>Combined with the Outer </a:t>
            </a:r>
            <a:r>
              <a:rPr lang="en-US" dirty="0"/>
              <a:t>p</a:t>
            </a:r>
            <a:r>
              <a:rPr lang="en-US" dirty="0" smtClean="0"/>
              <a:t>retty </a:t>
            </a:r>
            <a:r>
              <a:rPr lang="en-US" dirty="0" smtClean="0"/>
              <a:t>p</a:t>
            </a:r>
            <a:r>
              <a:rPr lang="en-US" dirty="0" smtClean="0"/>
              <a:t>rinter, the KAST BB pretty printer gives us the </a:t>
            </a:r>
            <a:r>
              <a:rPr lang="en-US" i="1" dirty="0" smtClean="0"/>
              <a:t>KAST pretty printer</a:t>
            </a:r>
            <a:r>
              <a:rPr lang="en-US" dirty="0" smtClean="0"/>
              <a:t>, a pretty printer </a:t>
            </a:r>
            <a:r>
              <a:rPr lang="en-US" dirty="0" smtClean="0"/>
              <a:t>for whole language definitions using KAST syntax for terms</a:t>
            </a:r>
          </a:p>
        </p:txBody>
      </p:sp>
      <p:sp>
        <p:nvSpPr>
          <p:cNvPr id="19" name="Oval 18"/>
          <p:cNvSpPr/>
          <p:nvPr/>
        </p:nvSpPr>
        <p:spPr>
          <a:xfrm>
            <a:off x="5477914" y="2675235"/>
            <a:ext cx="3181410" cy="1352930"/>
          </a:xfrm>
          <a:prstGeom prst="ellipse">
            <a:avLst/>
          </a:prstGeom>
          <a:solidFill>
            <a:srgbClr val="FF0000">
              <a:alpha val="11000"/>
            </a:srgbClr>
          </a:solidFill>
          <a:ln>
            <a:solidFill>
              <a:schemeClr val="accent1">
                <a:shade val="5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/>
          <p:nvPr/>
        </p:nvSpPr>
        <p:spPr>
          <a:xfrm rot="5400000" flipV="1">
            <a:off x="6675677" y="4557323"/>
            <a:ext cx="2235526" cy="653409"/>
          </a:xfrm>
          <a:prstGeom prst="bentUpArrow">
            <a:avLst>
              <a:gd name="adj1" fmla="val 50000"/>
              <a:gd name="adj2" fmla="val 37910"/>
              <a:gd name="adj3" fmla="val 30845"/>
            </a:avLst>
          </a:prstGeom>
          <a:pattFill prst="dkVert">
            <a:fgClr>
              <a:schemeClr val="accent6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391193" y="55053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imp.kast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Down Arrow 21"/>
          <p:cNvSpPr/>
          <p:nvPr/>
        </p:nvSpPr>
        <p:spPr>
          <a:xfrm>
            <a:off x="6628016" y="980266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782801" y="3051882"/>
            <a:ext cx="953908" cy="6281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2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7038760" y="3044178"/>
            <a:ext cx="1524925" cy="6281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 KAST</a:t>
            </a:r>
          </a:p>
          <a:p>
            <a:pPr algn="ctr"/>
            <a:r>
              <a:rPr lang="en-US" dirty="0" smtClean="0"/>
              <a:t>BUBBLES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7448869" y="4450386"/>
            <a:ext cx="1114816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KAST </a:t>
            </a:r>
            <a:r>
              <a:rPr lang="en-US" b="1" dirty="0" smtClean="0">
                <a:solidFill>
                  <a:schemeClr val="tx1"/>
                </a:solidFill>
              </a:rPr>
              <a:t>BB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493066" y="5492061"/>
            <a:ext cx="955705" cy="778309"/>
          </a:xfrm>
          <a:prstGeom prst="rect">
            <a:avLst/>
          </a:prstGeom>
          <a:solidFill>
            <a:srgbClr val="313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IMP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539120" y="1140271"/>
            <a:ext cx="969292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59755" y="919862"/>
            <a:ext cx="1578058" cy="16467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Bent-Up Arrow 3"/>
          <p:cNvSpPr/>
          <p:nvPr/>
        </p:nvSpPr>
        <p:spPr>
          <a:xfrm rot="5400000">
            <a:off x="5105751" y="4559947"/>
            <a:ext cx="2188985" cy="516374"/>
          </a:xfrm>
          <a:prstGeom prst="bentUpArrow">
            <a:avLst>
              <a:gd name="adj1" fmla="val 37052"/>
              <a:gd name="adj2" fmla="val 41110"/>
              <a:gd name="adj3" fmla="val 22377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50000"/>
                <a:alpha val="1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372350" y="4397143"/>
            <a:ext cx="1245870" cy="97376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ircular Arrow 26"/>
          <p:cNvSpPr/>
          <p:nvPr/>
        </p:nvSpPr>
        <p:spPr>
          <a:xfrm rot="15436136" flipV="1">
            <a:off x="6591386" y="684909"/>
            <a:ext cx="2461645" cy="2364280"/>
          </a:xfrm>
          <a:prstGeom prst="circularArrow">
            <a:avLst>
              <a:gd name="adj1" fmla="val 1390"/>
              <a:gd name="adj2" fmla="val 562218"/>
              <a:gd name="adj3" fmla="val 20402810"/>
              <a:gd name="adj4" fmla="val 11040292"/>
              <a:gd name="adj5" fmla="val 5459"/>
            </a:avLst>
          </a:prstGeom>
          <a:solidFill>
            <a:schemeClr val="bg1">
              <a:lumMod val="85000"/>
            </a:schemeClr>
          </a:solidFill>
          <a:ln w="920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160975" y="1300539"/>
            <a:ext cx="1143334" cy="962532"/>
          </a:xfrm>
          <a:prstGeom prst="roundRect">
            <a:avLst/>
          </a:prstGeom>
          <a:solidFill>
            <a:srgbClr val="C0C0C0"/>
          </a:solidFill>
          <a:ln w="19050">
            <a:solidFill>
              <a:schemeClr val="tx1"/>
            </a:solidFill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PRETTY PRINTER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006277" y="1211982"/>
            <a:ext cx="1429188" cy="111973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ircular Arrow 5"/>
          <p:cNvSpPr/>
          <p:nvPr/>
        </p:nvSpPr>
        <p:spPr>
          <a:xfrm rot="6652819" flipH="1">
            <a:off x="6111904" y="3084646"/>
            <a:ext cx="3788745" cy="3598761"/>
          </a:xfrm>
          <a:prstGeom prst="circularArrow">
            <a:avLst>
              <a:gd name="adj1" fmla="val 9072"/>
              <a:gd name="adj2" fmla="val 1225827"/>
              <a:gd name="adj3" fmla="val 20313885"/>
              <a:gd name="adj4" fmla="val 10800000"/>
              <a:gd name="adj5" fmla="val 10967"/>
            </a:avLst>
          </a:prstGeom>
          <a:pattFill prst="dkVert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8793933" y="4759884"/>
            <a:ext cx="1143334" cy="907160"/>
          </a:xfrm>
          <a:prstGeom prst="roundRect">
            <a:avLst/>
          </a:prstGeom>
          <a:solidFill>
            <a:srgbClr val="C0C0C0"/>
          </a:solidFill>
          <a:ln w="19050">
            <a:solidFill>
              <a:schemeClr val="tx1"/>
            </a:solidFill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KAST </a:t>
            </a:r>
            <a:r>
              <a:rPr lang="en-US" b="1" dirty="0" smtClean="0">
                <a:solidFill>
                  <a:schemeClr val="tx1"/>
                </a:solidFill>
              </a:rPr>
              <a:t>BB</a:t>
            </a:r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PRETTY PRINTER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Circular Arrow 30"/>
          <p:cNvSpPr/>
          <p:nvPr/>
        </p:nvSpPr>
        <p:spPr>
          <a:xfrm rot="14737861" flipV="1">
            <a:off x="4919388" y="423223"/>
            <a:ext cx="6439580" cy="6324980"/>
          </a:xfrm>
          <a:prstGeom prst="circularArrow">
            <a:avLst>
              <a:gd name="adj1" fmla="val 1390"/>
              <a:gd name="adj2" fmla="val 479452"/>
              <a:gd name="adj3" fmla="val 20402810"/>
              <a:gd name="adj4" fmla="val 7964731"/>
              <a:gd name="adj5" fmla="val 1738"/>
            </a:avLst>
          </a:prstGeom>
          <a:solidFill>
            <a:srgbClr val="C0C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10605300" y="3197083"/>
            <a:ext cx="1143334" cy="1014358"/>
          </a:xfrm>
          <a:prstGeom prst="roundRect">
            <a:avLst/>
          </a:prstGeom>
          <a:solidFill>
            <a:srgbClr val="C0C0C0"/>
          </a:solidFill>
          <a:ln w="19050">
            <a:solidFill>
              <a:schemeClr val="tx1"/>
            </a:solidFill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KAST</a:t>
            </a:r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PRETTY PRINTER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259755" y="4269744"/>
            <a:ext cx="953907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KAST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42" name="Striped Right Arrow 41"/>
          <p:cNvSpPr/>
          <p:nvPr/>
        </p:nvSpPr>
        <p:spPr>
          <a:xfrm rot="1235480">
            <a:off x="7169061" y="5023606"/>
            <a:ext cx="1557438" cy="317848"/>
          </a:xfrm>
          <a:prstGeom prst="stripedRightArrow">
            <a:avLst>
              <a:gd name="adj1" fmla="val 53344"/>
              <a:gd name="adj2" fmla="val 51238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3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Concrete </a:t>
            </a:r>
            <a:r>
              <a:rPr lang="en-US" b="1" dirty="0" smtClean="0"/>
              <a:t>BB</a:t>
            </a:r>
            <a:r>
              <a:rPr lang="en-US" dirty="0" smtClean="0"/>
              <a:t> Parser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843" y="1779600"/>
            <a:ext cx="5600157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parser for the bubbles over the language concrete syntax </a:t>
            </a:r>
            <a:r>
              <a:rPr lang="en-US" dirty="0" smtClean="0"/>
              <a:t>generated </a:t>
            </a:r>
            <a:r>
              <a:rPr lang="en-US" dirty="0" smtClean="0"/>
              <a:t>from the language syntax </a:t>
            </a:r>
            <a:r>
              <a:rPr lang="en-US" i="1" dirty="0" smtClean="0"/>
              <a:t>and</a:t>
            </a:r>
            <a:r>
              <a:rPr lang="en-US" dirty="0" smtClean="0"/>
              <a:t> the syntax of KAST </a:t>
            </a:r>
            <a:r>
              <a:rPr lang="en-US" i="1" dirty="0" smtClean="0"/>
              <a:t>together</a:t>
            </a:r>
            <a:endParaRPr lang="en-US" dirty="0" smtClean="0"/>
          </a:p>
          <a:p>
            <a:r>
              <a:rPr lang="en-US" dirty="0" smtClean="0"/>
              <a:t>This is the most complex part of the front end, as it needs to be capable of parsing both concrete and KAST syntax combined</a:t>
            </a:r>
          </a:p>
          <a:p>
            <a:r>
              <a:rPr lang="en-US" dirty="0"/>
              <a:t>Once </a:t>
            </a:r>
            <a:r>
              <a:rPr lang="en-US" dirty="0" smtClean="0"/>
              <a:t>generated, it can parse concrete syntax bubbles in parallel (like </a:t>
            </a:r>
            <a:r>
              <a:rPr lang="en-US" dirty="0" smtClean="0"/>
              <a:t>the parser for KAST bubbles) 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6571932" y="2695829"/>
            <a:ext cx="4227714" cy="1352930"/>
          </a:xfrm>
          <a:prstGeom prst="ellipse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Bent-Up Arrow 34"/>
          <p:cNvSpPr/>
          <p:nvPr/>
        </p:nvSpPr>
        <p:spPr>
          <a:xfrm rot="5400000">
            <a:off x="7196649" y="3932799"/>
            <a:ext cx="2235526" cy="1849955"/>
          </a:xfrm>
          <a:prstGeom prst="bentUpArrow">
            <a:avLst>
              <a:gd name="adj1" fmla="val 22059"/>
              <a:gd name="adj2" fmla="val 21065"/>
              <a:gd name="adj3" fmla="val 30845"/>
            </a:avLst>
          </a:prstGeom>
          <a:pattFill prst="dkVert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9448114" y="3072476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8247563" y="62196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Down Arrow 37"/>
          <p:cNvSpPr/>
          <p:nvPr/>
        </p:nvSpPr>
        <p:spPr>
          <a:xfrm>
            <a:off x="8265184" y="1004977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8188294" y="1160865"/>
            <a:ext cx="991827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6849472" y="3072476"/>
            <a:ext cx="1524925" cy="6281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</a:t>
            </a:r>
          </a:p>
          <a:p>
            <a:pPr algn="ctr"/>
            <a:r>
              <a:rPr lang="en-US" dirty="0" smtClean="0"/>
              <a:t>BUBBLES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7027401" y="4218876"/>
            <a:ext cx="1114816" cy="8672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IMP </a:t>
            </a:r>
            <a:r>
              <a:rPr lang="en-US" b="1" dirty="0" smtClean="0">
                <a:solidFill>
                  <a:schemeClr val="tx1"/>
                </a:solidFill>
              </a:rPr>
              <a:t>BB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453208" y="4417284"/>
            <a:ext cx="953907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KAST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43" name="Striped Right Arrow 42"/>
          <p:cNvSpPr/>
          <p:nvPr/>
        </p:nvSpPr>
        <p:spPr>
          <a:xfrm rot="8821669">
            <a:off x="8003393" y="3526111"/>
            <a:ext cx="1465816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triped Right Arrow 43"/>
          <p:cNvSpPr/>
          <p:nvPr/>
        </p:nvSpPr>
        <p:spPr>
          <a:xfrm rot="10800000">
            <a:off x="8185890" y="4323842"/>
            <a:ext cx="1160422" cy="635696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9346312" y="5330553"/>
            <a:ext cx="1334442" cy="1240728"/>
          </a:xfrm>
          <a:prstGeom prst="rect">
            <a:avLst/>
          </a:prstGeom>
          <a:solidFill>
            <a:srgbClr val="313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IMP</a:t>
            </a:r>
          </a:p>
        </p:txBody>
      </p:sp>
      <p:sp>
        <p:nvSpPr>
          <p:cNvPr id="46" name="Plus 45"/>
          <p:cNvSpPr/>
          <p:nvPr/>
        </p:nvSpPr>
        <p:spPr>
          <a:xfrm>
            <a:off x="8533691" y="4067525"/>
            <a:ext cx="464820" cy="441960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946089" y="964710"/>
            <a:ext cx="1578058" cy="16467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1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Concrete Pretty Printer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526" y="1825625"/>
            <a:ext cx="5511801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The </a:t>
            </a:r>
            <a:r>
              <a:rPr lang="en-US" dirty="0" smtClean="0"/>
              <a:t>concrete syntax </a:t>
            </a:r>
            <a:r>
              <a:rPr lang="en-US" dirty="0"/>
              <a:t>bubble pretty printer, </a:t>
            </a:r>
            <a:r>
              <a:rPr lang="en-US" dirty="0" smtClean="0"/>
              <a:t>also </a:t>
            </a:r>
            <a:r>
              <a:rPr lang="en-US" dirty="0"/>
              <a:t>parallel, generates string bubbles from KAST </a:t>
            </a:r>
            <a:r>
              <a:rPr lang="en-US" dirty="0" smtClean="0"/>
              <a:t>terms</a:t>
            </a:r>
          </a:p>
          <a:p>
            <a:r>
              <a:rPr lang="en-US" dirty="0" smtClean="0"/>
              <a:t>The hard part is to print non-ambiguous bubbles, with small, even minimal number of brackets </a:t>
            </a:r>
            <a:endParaRPr lang="en-US" dirty="0"/>
          </a:p>
          <a:p>
            <a:r>
              <a:rPr lang="en-US" dirty="0"/>
              <a:t>Combined with the Outer pretty printer, the </a:t>
            </a:r>
            <a:r>
              <a:rPr lang="en-US" dirty="0" smtClean="0"/>
              <a:t>language </a:t>
            </a:r>
            <a:r>
              <a:rPr lang="en-US" dirty="0"/>
              <a:t>BB pretty printer gives us the </a:t>
            </a:r>
            <a:r>
              <a:rPr lang="en-US" i="1" dirty="0" smtClean="0"/>
              <a:t>language </a:t>
            </a:r>
            <a:r>
              <a:rPr lang="en-US" i="1" dirty="0"/>
              <a:t>pretty printer</a:t>
            </a:r>
            <a:r>
              <a:rPr lang="en-US" dirty="0"/>
              <a:t>, a </a:t>
            </a:r>
            <a:r>
              <a:rPr lang="en-US" dirty="0" smtClean="0"/>
              <a:t>concrete syntax pretty </a:t>
            </a:r>
            <a:r>
              <a:rPr lang="en-US" dirty="0"/>
              <a:t>printer for whole language </a:t>
            </a:r>
            <a:r>
              <a:rPr lang="en-US" dirty="0" smtClean="0"/>
              <a:t>definitions</a:t>
            </a:r>
            <a:endParaRPr lang="en-US" dirty="0"/>
          </a:p>
          <a:p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571932" y="2695829"/>
            <a:ext cx="4227714" cy="1352930"/>
          </a:xfrm>
          <a:prstGeom prst="ellipse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Bent-Up Arrow 18"/>
          <p:cNvSpPr/>
          <p:nvPr/>
        </p:nvSpPr>
        <p:spPr>
          <a:xfrm rot="5400000">
            <a:off x="7196649" y="3932799"/>
            <a:ext cx="2235526" cy="1849955"/>
          </a:xfrm>
          <a:prstGeom prst="bentUpArrow">
            <a:avLst>
              <a:gd name="adj1" fmla="val 22059"/>
              <a:gd name="adj2" fmla="val 21065"/>
              <a:gd name="adj3" fmla="val 30845"/>
            </a:avLst>
          </a:prstGeom>
          <a:pattFill prst="dkVert">
            <a:fgClr>
              <a:schemeClr val="accent6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448114" y="3072476"/>
            <a:ext cx="953908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247563" y="621965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imp.k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Down Arrow 21"/>
          <p:cNvSpPr/>
          <p:nvPr/>
        </p:nvSpPr>
        <p:spPr>
          <a:xfrm>
            <a:off x="8265184" y="1004977"/>
            <a:ext cx="838717" cy="158632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8188294" y="1160865"/>
            <a:ext cx="991827" cy="867282"/>
          </a:xfrm>
          <a:prstGeom prst="round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849472" y="3072476"/>
            <a:ext cx="1524925" cy="62813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</a:t>
            </a:r>
          </a:p>
          <a:p>
            <a:pPr algn="ctr"/>
            <a:r>
              <a:rPr lang="en-US" dirty="0" smtClean="0"/>
              <a:t>BUBBLES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7027401" y="4218876"/>
            <a:ext cx="1114816" cy="8672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IMP </a:t>
            </a:r>
            <a:r>
              <a:rPr lang="en-US" b="1" dirty="0" smtClean="0">
                <a:solidFill>
                  <a:schemeClr val="tx1"/>
                </a:solidFill>
              </a:rPr>
              <a:t>BB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PARSER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453208" y="4417284"/>
            <a:ext cx="953907" cy="628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KAST</a:t>
            </a:r>
          </a:p>
          <a:p>
            <a:pPr algn="ctr"/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27" name="Striped Right Arrow 26"/>
          <p:cNvSpPr/>
          <p:nvPr/>
        </p:nvSpPr>
        <p:spPr>
          <a:xfrm rot="8821669">
            <a:off x="8003393" y="3526111"/>
            <a:ext cx="1465816" cy="635696"/>
          </a:xfrm>
          <a:prstGeom prst="stripedRightArrow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triped Right Arrow 27"/>
          <p:cNvSpPr/>
          <p:nvPr/>
        </p:nvSpPr>
        <p:spPr>
          <a:xfrm rot="10800000">
            <a:off x="8185890" y="4323842"/>
            <a:ext cx="1160422" cy="635696"/>
          </a:xfrm>
          <a:prstGeom prst="stripedRightArrow">
            <a:avLst/>
          </a:prstGeom>
          <a:solidFill>
            <a:schemeClr val="bg1">
              <a:lumMod val="85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346312" y="5330553"/>
            <a:ext cx="1334442" cy="1240728"/>
          </a:xfrm>
          <a:prstGeom prst="rect">
            <a:avLst/>
          </a:prstGeom>
          <a:solidFill>
            <a:srgbClr val="3131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IMP</a:t>
            </a:r>
          </a:p>
        </p:txBody>
      </p:sp>
      <p:sp>
        <p:nvSpPr>
          <p:cNvPr id="30" name="Plus 29"/>
          <p:cNvSpPr/>
          <p:nvPr/>
        </p:nvSpPr>
        <p:spPr>
          <a:xfrm>
            <a:off x="8533691" y="4067525"/>
            <a:ext cx="464820" cy="441960"/>
          </a:xfrm>
          <a:prstGeom prst="mathPlus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946089" y="964710"/>
            <a:ext cx="1578058" cy="16467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ircular Arrow 35"/>
          <p:cNvSpPr/>
          <p:nvPr/>
        </p:nvSpPr>
        <p:spPr>
          <a:xfrm rot="18121514">
            <a:off x="6518389" y="799059"/>
            <a:ext cx="2620308" cy="2151365"/>
          </a:xfrm>
          <a:prstGeom prst="circularArrow">
            <a:avLst>
              <a:gd name="adj1" fmla="val 1390"/>
              <a:gd name="adj2" fmla="val 562218"/>
              <a:gd name="adj3" fmla="val 20402810"/>
              <a:gd name="adj4" fmla="val 10157197"/>
              <a:gd name="adj5" fmla="val 5459"/>
            </a:avLst>
          </a:prstGeom>
          <a:solidFill>
            <a:schemeClr val="bg1">
              <a:lumMod val="85000"/>
            </a:schemeClr>
          </a:solidFill>
          <a:ln w="92075" cmpd="sng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447515" y="1232488"/>
            <a:ext cx="1143334" cy="962532"/>
          </a:xfrm>
          <a:prstGeom prst="roundRect">
            <a:avLst/>
          </a:prstGeom>
          <a:solidFill>
            <a:srgbClr val="C0C0C0"/>
          </a:solidFill>
          <a:ln w="19050">
            <a:solidFill>
              <a:schemeClr val="tx1"/>
            </a:solidFill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OUTER</a:t>
            </a:r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PRETTY PRINTER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292817" y="1143931"/>
            <a:ext cx="1429188" cy="111973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ircular Arrow 38"/>
          <p:cNvSpPr/>
          <p:nvPr/>
        </p:nvSpPr>
        <p:spPr>
          <a:xfrm rot="3620832" flipH="1" flipV="1">
            <a:off x="6040538" y="2826243"/>
            <a:ext cx="4059808" cy="4266594"/>
          </a:xfrm>
          <a:prstGeom prst="circularArrow">
            <a:avLst>
              <a:gd name="adj1" fmla="val 9922"/>
              <a:gd name="adj2" fmla="val 1225827"/>
              <a:gd name="adj3" fmla="val 20190649"/>
              <a:gd name="adj4" fmla="val 10162926"/>
              <a:gd name="adj5" fmla="val 9812"/>
            </a:avLst>
          </a:prstGeom>
          <a:pattFill prst="dkVert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6000265" y="5186934"/>
            <a:ext cx="1143334" cy="907160"/>
          </a:xfrm>
          <a:prstGeom prst="roundRect">
            <a:avLst/>
          </a:prstGeom>
          <a:solidFill>
            <a:srgbClr val="C0C0C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IMP </a:t>
            </a:r>
            <a:r>
              <a:rPr lang="en-US" b="1" dirty="0" smtClean="0">
                <a:solidFill>
                  <a:schemeClr val="tx1"/>
                </a:solidFill>
              </a:rPr>
              <a:t>BB</a:t>
            </a:r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PRETTY PRINTER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019182" y="4210409"/>
            <a:ext cx="1166708" cy="90115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triped Right Arrow 41"/>
          <p:cNvSpPr/>
          <p:nvPr/>
        </p:nvSpPr>
        <p:spPr>
          <a:xfrm rot="8643744">
            <a:off x="6901759" y="4179378"/>
            <a:ext cx="2711104" cy="317848"/>
          </a:xfrm>
          <a:prstGeom prst="stripedRightArrow">
            <a:avLst>
              <a:gd name="adj1" fmla="val 53344"/>
              <a:gd name="adj2" fmla="val 51238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triped Right Arrow 42"/>
          <p:cNvSpPr/>
          <p:nvPr/>
        </p:nvSpPr>
        <p:spPr>
          <a:xfrm rot="9950788">
            <a:off x="7184596" y="4979253"/>
            <a:ext cx="2285623" cy="317848"/>
          </a:xfrm>
          <a:prstGeom prst="stripedRightArrow">
            <a:avLst>
              <a:gd name="adj1" fmla="val 53344"/>
              <a:gd name="adj2" fmla="val 51238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ircular Arrow 43"/>
          <p:cNvSpPr/>
          <p:nvPr/>
        </p:nvSpPr>
        <p:spPr>
          <a:xfrm rot="15780311" flipV="1">
            <a:off x="6005114" y="384591"/>
            <a:ext cx="5759040" cy="6324980"/>
          </a:xfrm>
          <a:prstGeom prst="circularArrow">
            <a:avLst>
              <a:gd name="adj1" fmla="val 1390"/>
              <a:gd name="adj2" fmla="val 479452"/>
              <a:gd name="adj3" fmla="val 20402810"/>
              <a:gd name="adj4" fmla="val 12799351"/>
              <a:gd name="adj5" fmla="val 1738"/>
            </a:avLst>
          </a:prstGeom>
          <a:solidFill>
            <a:srgbClr val="C0C0C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10799646" y="1574567"/>
            <a:ext cx="1143334" cy="907160"/>
          </a:xfrm>
          <a:prstGeom prst="roundRect">
            <a:avLst/>
          </a:prstGeom>
          <a:solidFill>
            <a:srgbClr val="C0C0C0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PRETTY </a:t>
            </a:r>
            <a:r>
              <a:rPr lang="en-US" dirty="0" smtClean="0">
                <a:solidFill>
                  <a:schemeClr val="tx1"/>
                </a:solidFill>
              </a:rPr>
              <a:t>PRINTER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231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1878</TotalTime>
  <Words>671</Words>
  <Application>Microsoft Office PowerPoint</Application>
  <PresentationFormat>Custom</PresentationFormat>
  <Paragraphs>211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Parsing and Pretty-Printing K definitions</vt:lpstr>
      <vt:lpstr>Parsers for Outer and KAST Syntax</vt:lpstr>
      <vt:lpstr>Outer (Syntax) Parser</vt:lpstr>
      <vt:lpstr>Outer Pretty Printer</vt:lpstr>
      <vt:lpstr>Circularity of Outer Parsing</vt:lpstr>
      <vt:lpstr>KAST BB Parser</vt:lpstr>
      <vt:lpstr>KAST Pretty Printer</vt:lpstr>
      <vt:lpstr>Concrete BB Parser</vt:lpstr>
      <vt:lpstr>Concrete Pretty Printer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Grigore Rosu</dc:creator>
  <cp:lastModifiedBy>Rosu, Grigore</cp:lastModifiedBy>
  <cp:revision>128</cp:revision>
  <dcterms:created xsi:type="dcterms:W3CDTF">2014-08-14T00:58:24Z</dcterms:created>
  <dcterms:modified xsi:type="dcterms:W3CDTF">2014-08-19T22:58:13Z</dcterms:modified>
</cp:coreProperties>
</file>