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280" r:id="rId3"/>
    <p:sldId id="279" r:id="rId4"/>
    <p:sldId id="281" r:id="rId5"/>
    <p:sldId id="256" r:id="rId6"/>
    <p:sldId id="259" r:id="rId7"/>
    <p:sldId id="263" r:id="rId8"/>
    <p:sldId id="260" r:id="rId9"/>
    <p:sldId id="261" r:id="rId10"/>
    <p:sldId id="262" r:id="rId11"/>
    <p:sldId id="275" r:id="rId12"/>
    <p:sldId id="276" r:id="rId13"/>
    <p:sldId id="277" r:id="rId14"/>
    <p:sldId id="27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31FF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26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-84" y="-10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DAC3E4-DDEC-4AA1-9D06-431410F99890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E1A622-C420-4E45-863D-B0D661AB9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51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1A622-C420-4E45-863D-B0D661AB9A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22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1A622-C420-4E45-863D-B0D661AB9A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37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76D-51B1-4925-B118-D9D2C7D231FA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80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76D-51B1-4925-B118-D9D2C7D231FA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63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76D-51B1-4925-B118-D9D2C7D231FA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75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76D-51B1-4925-B118-D9D2C7D231FA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37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76D-51B1-4925-B118-D9D2C7D231FA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75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76D-51B1-4925-B118-D9D2C7D231FA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9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76D-51B1-4925-B118-D9D2C7D231FA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0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76D-51B1-4925-B118-D9D2C7D231FA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47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76D-51B1-4925-B118-D9D2C7D231FA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89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76D-51B1-4925-B118-D9D2C7D231FA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34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76D-51B1-4925-B118-D9D2C7D231FA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02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A976D-51B1-4925-B118-D9D2C7D231FA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0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Parsing K Definitions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Radu</a:t>
            </a:r>
            <a:r>
              <a:rPr lang="en-US" dirty="0" smtClean="0"/>
              <a:t> </a:t>
            </a:r>
            <a:r>
              <a:rPr lang="en-US" dirty="0" err="1" smtClean="0"/>
              <a:t>Mereuta</a:t>
            </a:r>
            <a:r>
              <a:rPr lang="en-US" dirty="0" smtClean="0"/>
              <a:t> and Grigore Rosu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45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val 58"/>
          <p:cNvSpPr/>
          <p:nvPr/>
        </p:nvSpPr>
        <p:spPr>
          <a:xfrm>
            <a:off x="5274127" y="2695829"/>
            <a:ext cx="4139292" cy="1352930"/>
          </a:xfrm>
          <a:prstGeom prst="ellipse">
            <a:avLst/>
          </a:prstGeom>
          <a:solidFill>
            <a:srgbClr val="FF0000">
              <a:alpha val="2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Bent-Up Arrow 59"/>
          <p:cNvSpPr/>
          <p:nvPr/>
        </p:nvSpPr>
        <p:spPr>
          <a:xfrm rot="5400000" flipV="1">
            <a:off x="6667895" y="3993303"/>
            <a:ext cx="2235526" cy="1728949"/>
          </a:xfrm>
          <a:prstGeom prst="bentUpArrow">
            <a:avLst>
              <a:gd name="adj1" fmla="val 23476"/>
              <a:gd name="adj2" fmla="val 21065"/>
              <a:gd name="adj3" fmla="val 30845"/>
            </a:avLst>
          </a:prstGeom>
          <a:pattFill prst="dkVert">
            <a:fgClr>
              <a:schemeClr val="accent6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794447" y="2695829"/>
            <a:ext cx="4227714" cy="1352930"/>
          </a:xfrm>
          <a:prstGeom prst="ellipse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Bent-Up Arrow 54"/>
          <p:cNvSpPr/>
          <p:nvPr/>
        </p:nvSpPr>
        <p:spPr>
          <a:xfrm rot="5400000">
            <a:off x="3419164" y="3932799"/>
            <a:ext cx="2235526" cy="1849955"/>
          </a:xfrm>
          <a:prstGeom prst="bentUpArrow">
            <a:avLst>
              <a:gd name="adj1" fmla="val 22059"/>
              <a:gd name="adj2" fmla="val 21065"/>
              <a:gd name="adj3" fmla="val 30845"/>
            </a:avLst>
          </a:prstGeom>
          <a:pattFill prst="dkVert">
            <a:fgClr>
              <a:schemeClr val="accent6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323651" y="1704216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outer.k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triped Right Arrow 7"/>
          <p:cNvSpPr/>
          <p:nvPr/>
        </p:nvSpPr>
        <p:spPr>
          <a:xfrm rot="19584636">
            <a:off x="3406107" y="1599948"/>
            <a:ext cx="924167" cy="6356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16219" y="1986503"/>
            <a:ext cx="953908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OUTER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736239" y="571124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lang.kast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Down Arrow 30"/>
          <p:cNvSpPr/>
          <p:nvPr/>
        </p:nvSpPr>
        <p:spPr>
          <a:xfrm>
            <a:off x="6973062" y="1000860"/>
            <a:ext cx="838717" cy="158632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670629" y="3072476"/>
            <a:ext cx="953908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LANG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7680151" y="3064772"/>
            <a:ext cx="1524925" cy="62813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LANG KAST</a:t>
            </a:r>
          </a:p>
          <a:p>
            <a:pPr algn="ctr"/>
            <a:r>
              <a:rPr lang="en-US" dirty="0" smtClean="0"/>
              <a:t>BUBBLES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7889554" y="4218876"/>
            <a:ext cx="1114816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KAST </a:t>
            </a:r>
            <a:r>
              <a:rPr lang="en-US" b="1" dirty="0" smtClean="0">
                <a:solidFill>
                  <a:schemeClr val="tx1"/>
                </a:solidFill>
              </a:rPr>
              <a:t>BBL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524323" y="5330553"/>
            <a:ext cx="1334442" cy="1240728"/>
          </a:xfrm>
          <a:prstGeom prst="rect">
            <a:avLst/>
          </a:prstGeom>
          <a:solidFill>
            <a:srgbClr val="313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LANG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443183" y="621965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lang.k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Down Arrow 42"/>
          <p:cNvSpPr/>
          <p:nvPr/>
        </p:nvSpPr>
        <p:spPr>
          <a:xfrm>
            <a:off x="4487699" y="1004977"/>
            <a:ext cx="838717" cy="158632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4470078" y="1160865"/>
            <a:ext cx="3357979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3071987" y="3072476"/>
            <a:ext cx="1524925" cy="62813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LANG</a:t>
            </a:r>
          </a:p>
          <a:p>
            <a:pPr algn="ctr"/>
            <a:r>
              <a:rPr lang="en-US" dirty="0" smtClean="0"/>
              <a:t>BUBBLES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3249916" y="4218876"/>
            <a:ext cx="1114816" cy="8672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LANG </a:t>
            </a:r>
            <a:r>
              <a:rPr lang="en-US" b="1" dirty="0" smtClean="0">
                <a:solidFill>
                  <a:schemeClr val="tx1"/>
                </a:solidFill>
              </a:rPr>
              <a:t>BBL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609667" y="409133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kast.k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675723" y="4417284"/>
            <a:ext cx="953907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KAST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63" name="Striped Right Arrow 62"/>
          <p:cNvSpPr/>
          <p:nvPr/>
        </p:nvSpPr>
        <p:spPr>
          <a:xfrm>
            <a:off x="6789605" y="4367104"/>
            <a:ext cx="958300" cy="6356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Striped Right Arrow 63"/>
          <p:cNvSpPr/>
          <p:nvPr/>
        </p:nvSpPr>
        <p:spPr>
          <a:xfrm rot="8821669">
            <a:off x="4225908" y="3526111"/>
            <a:ext cx="1465816" cy="6356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Striped Right Arrow 64"/>
          <p:cNvSpPr/>
          <p:nvPr/>
        </p:nvSpPr>
        <p:spPr>
          <a:xfrm rot="10800000">
            <a:off x="4408405" y="4323842"/>
            <a:ext cx="1160422" cy="6356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Plus 65"/>
          <p:cNvSpPr/>
          <p:nvPr/>
        </p:nvSpPr>
        <p:spPr>
          <a:xfrm>
            <a:off x="4734847" y="4047645"/>
            <a:ext cx="464820" cy="441960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78784" y="101660"/>
            <a:ext cx="2745965" cy="7319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Big Picture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789186" y="118657"/>
            <a:ext cx="617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OR</a:t>
            </a:r>
            <a:endParaRPr lang="en-US" sz="2800" dirty="0"/>
          </a:p>
        </p:txBody>
      </p:sp>
      <p:cxnSp>
        <p:nvCxnSpPr>
          <p:cNvPr id="5" name="Straight Arrow Connector 4"/>
          <p:cNvCxnSpPr>
            <a:stCxn id="2" idx="1"/>
            <a:endCxn id="42" idx="3"/>
          </p:cNvCxnSpPr>
          <p:nvPr/>
        </p:nvCxnSpPr>
        <p:spPr>
          <a:xfrm flipH="1">
            <a:off x="5454998" y="380267"/>
            <a:ext cx="334188" cy="426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" idx="3"/>
            <a:endCxn id="30" idx="1"/>
          </p:cNvCxnSpPr>
          <p:nvPr/>
        </p:nvCxnSpPr>
        <p:spPr>
          <a:xfrm>
            <a:off x="6406663" y="380267"/>
            <a:ext cx="329576" cy="37552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27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prefer to add support for a more general approach to parsing</a:t>
            </a:r>
          </a:p>
          <a:p>
            <a:r>
              <a:rPr lang="en-US" dirty="0" smtClean="0"/>
              <a:t>Allow users to define complex, multi-level parsers programmatically</a:t>
            </a:r>
          </a:p>
          <a:p>
            <a:pPr lvl="1"/>
            <a:r>
              <a:rPr lang="en-US" dirty="0" smtClean="0"/>
              <a:t>Parsing K itself becomes special case: a two-level parser </a:t>
            </a:r>
            <a:r>
              <a:rPr lang="en-US" dirty="0" smtClean="0"/>
              <a:t>(outer, </a:t>
            </a:r>
            <a:r>
              <a:rPr lang="en-US" dirty="0" smtClean="0"/>
              <a:t>then </a:t>
            </a:r>
            <a:r>
              <a:rPr lang="en-US" dirty="0" smtClean="0"/>
              <a:t>inner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Two simple extensions needed:</a:t>
            </a:r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[token] </a:t>
            </a:r>
            <a:r>
              <a:rPr lang="en-US" dirty="0" smtClean="0"/>
              <a:t>attribute to productions, to save the parsed substring as a token</a:t>
            </a:r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#parse </a:t>
            </a:r>
            <a:r>
              <a:rPr lang="en-US" dirty="0" smtClean="0"/>
              <a:t>to take a module as well, besides a string and a sort, as argument</a:t>
            </a:r>
          </a:p>
          <a:p>
            <a:r>
              <a:rPr lang="en-US" dirty="0" smtClean="0"/>
              <a:t>Multi-level parsing proceeds as follows now: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Define the bubbles of the former parser using the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[token]</a:t>
            </a:r>
            <a:r>
              <a:rPr lang="en-US" dirty="0" smtClean="0"/>
              <a:t> attribute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Write K rules rewriting such bubbles to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#parse</a:t>
            </a:r>
            <a:r>
              <a:rPr lang="en-US" dirty="0" smtClean="0"/>
              <a:t> terms using latter parser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66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Global KAST Parsing in K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1825624"/>
            <a:ext cx="10690412" cy="47052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(1) Define OUTER and KAST as modules importing K-SORT: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(eventually, we may want to make OUTER parametric in a “Bubble” sort)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29014" y="2695455"/>
            <a:ext cx="19768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odule K-SORT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syntax K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00486" y="3659977"/>
            <a:ext cx="56989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odule KAST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imports K-SORT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syntax K ::= List{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}{“~&gt;”}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syntax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::=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Klabel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“(“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Klists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“)”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9914" y="3659977"/>
            <a:ext cx="500970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odule OUTER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imports K-SORT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syntax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KDefinition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::= “module” …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syntax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KSentence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::= “rule” K | …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Arrow Connector 10"/>
          <p:cNvCxnSpPr>
            <a:stCxn id="4" idx="1"/>
          </p:cNvCxnSpPr>
          <p:nvPr/>
        </p:nvCxnSpPr>
        <p:spPr>
          <a:xfrm flipH="1">
            <a:off x="2872511" y="3157120"/>
            <a:ext cx="1456503" cy="59660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003638" y="3168089"/>
            <a:ext cx="1480864" cy="45069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90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Global KAST Parsing in 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53777" y="505358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OUTER_WITH_BUBBLES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imports OUTER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imports BUBBLE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syntax K ::= Bubble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53777" y="2425627"/>
            <a:ext cx="71753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BUBBLE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syntax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Bubble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::=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List{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BubbleItem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}{“”} 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[token]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syntax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BubbleItem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::= Token{…}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| “`”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NoBacktick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“`”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| …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1825624"/>
            <a:ext cx="11246224" cy="470529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(2) Define BUBBLE with </a:t>
            </a:r>
            <a:r>
              <a:rPr lang="en-US" dirty="0" smtClean="0"/>
              <a:t>sort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Bubble</a:t>
            </a:r>
            <a:r>
              <a:rPr lang="en-US" dirty="0" smtClean="0"/>
              <a:t> </a:t>
            </a:r>
            <a:r>
              <a:rPr lang="en-US" dirty="0" smtClean="0"/>
              <a:t> as </a:t>
            </a:r>
            <a:r>
              <a:rPr lang="en-US" dirty="0" smtClean="0"/>
              <a:t>a list </a:t>
            </a:r>
            <a:r>
              <a:rPr lang="en-US" dirty="0" smtClean="0"/>
              <a:t>of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BubbleItem</a:t>
            </a:r>
            <a:r>
              <a:rPr lang="en-US" dirty="0" smtClean="0"/>
              <a:t> </a:t>
            </a:r>
            <a:r>
              <a:rPr lang="en-US" dirty="0" smtClean="0"/>
              <a:t> elements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(3) Define OUTER_WITH_BUBBLES as OUTER with K as Bubble</a:t>
            </a:r>
            <a:endParaRPr lang="en-US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8682182" y="2615817"/>
            <a:ext cx="3315854" cy="1564136"/>
          </a:xfrm>
          <a:prstGeom prst="wedgeRoundRectCallout">
            <a:avLst>
              <a:gd name="adj1" fmla="val -65123"/>
              <a:gd name="adj2" fmla="val -31981"/>
              <a:gd name="adj3" fmla="val 16667"/>
            </a:avLst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Bubble terms parse as</a:t>
            </a:r>
          </a:p>
          <a:p>
            <a:pPr algn="ctr"/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#token(“contents”,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“Bubble”)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7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Global KAST Parsing in 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53776" y="2670602"/>
            <a:ext cx="1033022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OUTER_WITH_KAST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imports OUTER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imports KAST</a:t>
            </a: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configuration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&lt;k&gt;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#parse($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PGM:Any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“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KDefinition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”,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“OUTER_WITH_BUBBLES”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&lt;/k&gt;</a:t>
            </a: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rule #token(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S:String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“Bubble”) =&gt; #parse(S, “K”,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“KAST”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2201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(4) Define OUTER_WITH_KAST as OUTER + KAST + parsing bubbles:</a:t>
            </a:r>
          </a:p>
        </p:txBody>
      </p:sp>
    </p:spTree>
    <p:extLst>
      <p:ext uri="{BB962C8B-B14F-4D97-AF65-F5344CB8AC3E}">
        <p14:creationId xmlns:p14="http://schemas.microsoft.com/office/powerpoint/2010/main" val="18850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713939" y="5045567"/>
            <a:ext cx="402336" cy="241402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790846" y="5045567"/>
            <a:ext cx="750972" cy="245171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K Definition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700796"/>
            <a:ext cx="680186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odule LANG-SYNTAX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syntax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::=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|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“/”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[strict]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syntax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::=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“=&gt;”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[strict(1)]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|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“;”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| “skip”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ndmodule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odule LANG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imports LANG-SYNTAX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rule I1:Int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I2:Int =&gt; I1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I2</a:t>
            </a:r>
            <a:endParaRPr lang="en-US" b="1" dirty="0" smtClean="0">
              <a:solidFill>
                <a:srgbClr val="3131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requires I1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=/=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rule &lt;k&gt; </a:t>
            </a:r>
            <a:r>
              <a:rPr lang="en-US" b="1" dirty="0" smtClean="0">
                <a:solidFill>
                  <a:srgbClr val="313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`_=&gt;_`(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I:Int </a:t>
            </a:r>
            <a:r>
              <a:rPr lang="en-US" b="1" dirty="0" smtClean="0">
                <a:solidFill>
                  <a:srgbClr val="313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X:Var </a:t>
            </a:r>
            <a:r>
              <a:rPr lang="en-US" b="1" dirty="0" smtClean="0">
                <a:solidFill>
                  <a:srgbClr val="313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skip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…&lt;/k&gt;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&lt;state&gt;… X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|-&gt;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`_ =&gt; I` …&lt;/state&gt;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Flowchart: Document 4"/>
          <p:cNvSpPr/>
          <p:nvPr/>
        </p:nvSpPr>
        <p:spPr>
          <a:xfrm>
            <a:off x="7284203" y="1388472"/>
            <a:ext cx="4711485" cy="4032091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93872" y="1377631"/>
            <a:ext cx="1535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Legend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7557881" y="2529369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black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705516" y="2529369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K syntax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557881" y="3258385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05516" y="3258385"/>
            <a:ext cx="287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PL/library concrete syntax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557881" y="408020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313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</a:t>
            </a:r>
            <a:endParaRPr lang="en-US" dirty="0">
              <a:solidFill>
                <a:srgbClr val="3131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05516" y="4080204"/>
            <a:ext cx="2792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KAST (PL abstract syntax)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088008" y="5299862"/>
            <a:ext cx="855915" cy="297374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000785" y="5299862"/>
            <a:ext cx="275651" cy="297374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051912" y="5597236"/>
            <a:ext cx="662923" cy="295564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314797" y="5860494"/>
            <a:ext cx="629126" cy="281687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343287" y="5597236"/>
            <a:ext cx="1141438" cy="295564"/>
          </a:xfrm>
          <a:prstGeom prst="rect">
            <a:avLst/>
          </a:prstGeom>
          <a:solidFill>
            <a:srgbClr val="3131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241704" y="5611070"/>
            <a:ext cx="339532" cy="263258"/>
          </a:xfrm>
          <a:prstGeom prst="rect">
            <a:avLst/>
          </a:prstGeom>
          <a:solidFill>
            <a:srgbClr val="3131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338215" y="5597236"/>
            <a:ext cx="339532" cy="263258"/>
          </a:xfrm>
          <a:prstGeom prst="rect">
            <a:avLst/>
          </a:prstGeom>
          <a:solidFill>
            <a:srgbClr val="3131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494792" y="4108322"/>
            <a:ext cx="799188" cy="341213"/>
          </a:xfrm>
          <a:prstGeom prst="rect">
            <a:avLst/>
          </a:prstGeom>
          <a:solidFill>
            <a:srgbClr val="3131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493199" y="3296361"/>
            <a:ext cx="696257" cy="312884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4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 faces huge parsing challenges</a:t>
            </a:r>
          </a:p>
          <a:p>
            <a:r>
              <a:rPr lang="en-US" dirty="0" smtClean="0"/>
              <a:t>Not only it has to parse programs in any programming language (PL), but it also has to parse semantic rules over combined K and PL syntax</a:t>
            </a:r>
          </a:p>
          <a:p>
            <a:r>
              <a:rPr lang="en-US" dirty="0" smtClean="0"/>
              <a:t>K freely mixes the PL and K syntaxes, without any special markers or brackets to explicitly state the switch from one syntax to the other</a:t>
            </a:r>
          </a:p>
          <a:p>
            <a:r>
              <a:rPr lang="en-US" dirty="0" smtClean="0"/>
              <a:t>Moreover, to allow the user an exit when the syntax of K and that of the PL collide, K also allows PL terms to be written using an abstract syntax notation, called KAST; e.g., write _+_(1,2) instead of 1 + 2</a:t>
            </a:r>
          </a:p>
          <a:p>
            <a:r>
              <a:rPr lang="en-US" dirty="0" smtClean="0"/>
              <a:t>Therefore, K definitions mix three syntaxes: K, PL, and KAST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59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Separate the syntax of K in two:</a:t>
            </a:r>
          </a:p>
          <a:p>
            <a:pPr lvl="1"/>
            <a:r>
              <a:rPr lang="en-US" dirty="0" smtClean="0"/>
              <a:t>Outer syntax: everything except for the rule contents</a:t>
            </a:r>
          </a:p>
          <a:p>
            <a:pPr lvl="1"/>
            <a:r>
              <a:rPr lang="en-US" dirty="0" smtClean="0"/>
              <a:t>Inner syntax: the rule contents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Parse the outer syntax, putting the rule contents in bubbles</a:t>
            </a:r>
          </a:p>
          <a:p>
            <a:pPr lvl="1"/>
            <a:r>
              <a:rPr lang="en-US" dirty="0" smtClean="0"/>
              <a:t>PL syntax can only appear in bubbles now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Parse the inner syntax, i.e., the bubbles (possibly in parallel)</a:t>
            </a:r>
          </a:p>
          <a:p>
            <a:pPr lvl="1"/>
            <a:r>
              <a:rPr lang="en-US" dirty="0" smtClean="0"/>
              <a:t>Use fast KAST parser when bubble contains PL syntax </a:t>
            </a:r>
            <a:r>
              <a:rPr lang="en-US" dirty="0"/>
              <a:t>using KAST </a:t>
            </a:r>
            <a:r>
              <a:rPr lang="en-US" dirty="0" smtClean="0"/>
              <a:t>only</a:t>
            </a:r>
            <a:endParaRPr lang="en-US" dirty="0" smtClean="0"/>
          </a:p>
          <a:p>
            <a:pPr lvl="1"/>
            <a:r>
              <a:rPr lang="en-US" dirty="0" smtClean="0"/>
              <a:t>Use slower parser for merged (concrete) PL and KAST syntax otherwise</a:t>
            </a:r>
          </a:p>
          <a:p>
            <a:pPr lvl="2"/>
            <a:r>
              <a:rPr lang="en-US" dirty="0" smtClean="0"/>
              <a:t>PL syntax extracted from definition by the outer syntax parser</a:t>
            </a:r>
          </a:p>
        </p:txBody>
      </p:sp>
    </p:spTree>
    <p:extLst>
      <p:ext uri="{BB962C8B-B14F-4D97-AF65-F5344CB8AC3E}">
        <p14:creationId xmlns:p14="http://schemas.microsoft.com/office/powerpoint/2010/main" val="237301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ocument 2"/>
          <p:cNvSpPr/>
          <p:nvPr/>
        </p:nvSpPr>
        <p:spPr>
          <a:xfrm>
            <a:off x="7284203" y="1388472"/>
            <a:ext cx="4711485" cy="5384288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Content Placeholder 32"/>
          <p:cNvSpPr>
            <a:spLocks noGrp="1"/>
          </p:cNvSpPr>
          <p:nvPr>
            <p:ph idx="1"/>
          </p:nvPr>
        </p:nvSpPr>
        <p:spPr>
          <a:xfrm>
            <a:off x="838200" y="1611824"/>
            <a:ext cx="6105041" cy="5108389"/>
          </a:xfrm>
        </p:spPr>
        <p:txBody>
          <a:bodyPr>
            <a:normAutofit/>
          </a:bodyPr>
          <a:lstStyle/>
          <a:p>
            <a:r>
              <a:rPr lang="en-US" dirty="0" smtClean="0"/>
              <a:t>Generate </a:t>
            </a:r>
            <a:r>
              <a:rPr lang="en-US" dirty="0" smtClean="0">
                <a:solidFill>
                  <a:srgbClr val="FF0000"/>
                </a:solidFill>
              </a:rPr>
              <a:t>very fast </a:t>
            </a:r>
            <a:r>
              <a:rPr lang="en-US" dirty="0" smtClean="0"/>
              <a:t>parsers for the outer syntax from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outer.k</a:t>
            </a:r>
            <a:r>
              <a:rPr lang="en-US" dirty="0" smtClean="0"/>
              <a:t> and for KAST bubbles from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kast.k</a:t>
            </a:r>
            <a:r>
              <a:rPr lang="en-US" dirty="0" smtClean="0"/>
              <a:t>:</a:t>
            </a:r>
          </a:p>
          <a:p>
            <a:endParaRPr lang="en-US" sz="17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1800" dirty="0"/>
          </a:p>
          <a:p>
            <a:r>
              <a:rPr lang="en-US" dirty="0"/>
              <a:t>G</a:t>
            </a:r>
            <a:r>
              <a:rPr lang="en-US" dirty="0" smtClean="0"/>
              <a:t>eneric and done only once, when K is installed; the two parsers are very fast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48631" y="3014687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outer.k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390573" y="3173621"/>
            <a:ext cx="1114816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75117" y="4335389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kast.k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390573" y="4495367"/>
            <a:ext cx="1114816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KAST </a:t>
            </a:r>
            <a:r>
              <a:rPr lang="en-US" b="1" dirty="0" smtClean="0">
                <a:solidFill>
                  <a:schemeClr val="tx1"/>
                </a:solidFill>
              </a:rPr>
              <a:t>BBL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Title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Parsers for Outer and KAST Syntax</a:t>
            </a:r>
            <a:endParaRPr lang="en-US" dirty="0"/>
          </a:p>
        </p:txBody>
      </p:sp>
      <p:sp>
        <p:nvSpPr>
          <p:cNvPr id="34" name="Striped Right Arrow 33"/>
          <p:cNvSpPr/>
          <p:nvPr/>
        </p:nvSpPr>
        <p:spPr>
          <a:xfrm>
            <a:off x="2555055" y="3287641"/>
            <a:ext cx="675569" cy="6356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441199" y="3296974"/>
            <a:ext cx="953908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OUTER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441199" y="4618720"/>
            <a:ext cx="953907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KAST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8" name="Striped Right Arrow 37"/>
          <p:cNvSpPr/>
          <p:nvPr/>
        </p:nvSpPr>
        <p:spPr>
          <a:xfrm>
            <a:off x="2555055" y="4611160"/>
            <a:ext cx="675569" cy="6356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782057" y="218018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lang.k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59510" y="2598237"/>
            <a:ext cx="953908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14" name="Striped Right Arrow 13"/>
          <p:cNvSpPr/>
          <p:nvPr/>
        </p:nvSpPr>
        <p:spPr>
          <a:xfrm>
            <a:off x="8037849" y="3327868"/>
            <a:ext cx="675569" cy="6356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7679056" y="4048313"/>
            <a:ext cx="1114816" cy="867282"/>
          </a:xfrm>
          <a:prstGeom prst="roundRect">
            <a:avLst/>
          </a:prstGeom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73913" y="2180181"/>
            <a:ext cx="225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Textual K definition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173913" y="2727639"/>
            <a:ext cx="266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Grammar/syntax object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173913" y="3424575"/>
            <a:ext cx="19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Generate parser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159684" y="4297288"/>
            <a:ext cx="1044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Parser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7679056" y="5178668"/>
            <a:ext cx="1114816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159684" y="5320635"/>
            <a:ext cx="2679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</a:t>
            </a:r>
            <a:r>
              <a:rPr lang="en-US" dirty="0" smtClean="0">
                <a:solidFill>
                  <a:srgbClr val="FF0000"/>
                </a:solidFill>
              </a:rPr>
              <a:t>Fast</a:t>
            </a:r>
            <a:r>
              <a:rPr lang="en-US" dirty="0" smtClean="0"/>
              <a:t> parser (red border)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793872" y="1377631"/>
            <a:ext cx="1535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Legend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9114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Outer (Syntax)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702" y="1662218"/>
            <a:ext cx="696344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OUTER PARSER takes a language definition (say LANG), in concrete or KAST syntax, and yields:</a:t>
            </a:r>
          </a:p>
          <a:p>
            <a:pPr marL="457200" lvl="1" indent="0">
              <a:buNone/>
            </a:pPr>
            <a:r>
              <a:rPr lang="en-US" dirty="0" smtClean="0"/>
              <a:t>(1) </a:t>
            </a:r>
            <a:r>
              <a:rPr lang="en-US" dirty="0"/>
              <a:t>L</a:t>
            </a:r>
            <a:r>
              <a:rPr lang="en-US" dirty="0" smtClean="0"/>
              <a:t>anguage syntax; and (2) Bubbles 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2879639" y="5198812"/>
            <a:ext cx="3521161" cy="1352930"/>
          </a:xfrm>
          <a:prstGeom prst="ellipse">
            <a:avLst/>
          </a:prstGeom>
          <a:solidFill>
            <a:srgbClr val="FF0000">
              <a:alpha val="2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991891" y="5198812"/>
            <a:ext cx="3635781" cy="1352930"/>
          </a:xfrm>
          <a:prstGeom prst="ellipse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031780" y="3128350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lang.kast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4276360" y="3503843"/>
            <a:ext cx="838717" cy="158632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276141" y="5575459"/>
            <a:ext cx="953908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LANG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4781969" y="5567755"/>
            <a:ext cx="1524925" cy="62813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LANG KAST</a:t>
            </a:r>
          </a:p>
          <a:p>
            <a:pPr algn="ctr"/>
            <a:r>
              <a:rPr lang="en-US" dirty="0" smtClean="0"/>
              <a:t>BUBBLES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371729" y="3124948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lang.k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Down Arrow 33"/>
          <p:cNvSpPr/>
          <p:nvPr/>
        </p:nvSpPr>
        <p:spPr>
          <a:xfrm>
            <a:off x="2434173" y="3507960"/>
            <a:ext cx="838717" cy="158632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2434173" y="3663848"/>
            <a:ext cx="2680904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1173442" y="5575459"/>
            <a:ext cx="1524925" cy="62813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LANG</a:t>
            </a:r>
          </a:p>
          <a:p>
            <a:pPr algn="ctr"/>
            <a:r>
              <a:rPr lang="en-US" dirty="0" smtClean="0"/>
              <a:t>BUBBLES</a:t>
            </a:r>
            <a:endParaRPr lang="en-US" dirty="0"/>
          </a:p>
        </p:txBody>
      </p:sp>
      <p:sp>
        <p:nvSpPr>
          <p:cNvPr id="37" name="Flowchart: Document 36"/>
          <p:cNvSpPr/>
          <p:nvPr/>
        </p:nvSpPr>
        <p:spPr>
          <a:xfrm>
            <a:off x="7671660" y="946766"/>
            <a:ext cx="4155010" cy="5531525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561369" y="1846962"/>
            <a:ext cx="2265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Parse using PARSER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9561369" y="3230838"/>
            <a:ext cx="1799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Set of bubbles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9049595" y="904930"/>
            <a:ext cx="1535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Legend</a:t>
            </a:r>
            <a:endParaRPr lang="en-US" sz="3600" dirty="0"/>
          </a:p>
        </p:txBody>
      </p:sp>
      <p:sp>
        <p:nvSpPr>
          <p:cNvPr id="49" name="Down Arrow 48"/>
          <p:cNvSpPr/>
          <p:nvPr/>
        </p:nvSpPr>
        <p:spPr>
          <a:xfrm>
            <a:off x="8151804" y="1614492"/>
            <a:ext cx="838717" cy="124118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8134184" y="1774553"/>
            <a:ext cx="964660" cy="517974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7842479" y="3146620"/>
            <a:ext cx="1524925" cy="62813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</a:p>
          <a:p>
            <a:pPr algn="ctr"/>
            <a:r>
              <a:rPr lang="en-US" dirty="0" smtClean="0"/>
              <a:t>BUBBLES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825600" y="4231038"/>
            <a:ext cx="1566371" cy="711328"/>
            <a:chOff x="7724863" y="4085381"/>
            <a:chExt cx="3635781" cy="1352930"/>
          </a:xfrm>
        </p:grpSpPr>
        <p:sp>
          <p:nvSpPr>
            <p:cNvPr id="52" name="Oval 51"/>
            <p:cNvSpPr/>
            <p:nvPr/>
          </p:nvSpPr>
          <p:spPr>
            <a:xfrm>
              <a:off x="7724863" y="4085381"/>
              <a:ext cx="3635781" cy="1352930"/>
            </a:xfrm>
            <a:prstGeom prst="ellipse">
              <a:avLst/>
            </a:prstGeom>
            <a:solidFill>
              <a:schemeClr val="accent1"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009113" y="4462028"/>
              <a:ext cx="953908" cy="6281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7906414" y="4462028"/>
              <a:ext cx="1524925" cy="62813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9561369" y="3897727"/>
            <a:ext cx="23446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KAST data-structure</a:t>
            </a:r>
          </a:p>
          <a:p>
            <a:r>
              <a:rPr lang="en-US" dirty="0"/>
              <a:t> </a:t>
            </a:r>
            <a:r>
              <a:rPr lang="en-US" dirty="0" smtClean="0"/>
              <a:t>    for entire definition,</a:t>
            </a:r>
          </a:p>
          <a:p>
            <a:r>
              <a:rPr lang="en-US" dirty="0"/>
              <a:t> </a:t>
            </a:r>
            <a:r>
              <a:rPr lang="en-US" dirty="0" smtClean="0"/>
              <a:t>    holding language</a:t>
            </a:r>
          </a:p>
          <a:p>
            <a:r>
              <a:rPr lang="en-US" dirty="0"/>
              <a:t> </a:t>
            </a:r>
            <a:r>
              <a:rPr lang="en-US" dirty="0" smtClean="0"/>
              <a:t>    syntax and bubbles;</a:t>
            </a:r>
          </a:p>
          <a:p>
            <a:r>
              <a:rPr lang="en-US" dirty="0"/>
              <a:t> </a:t>
            </a:r>
            <a:r>
              <a:rPr lang="en-US" dirty="0" smtClean="0"/>
              <a:t>    bubbles are tokens.</a:t>
            </a:r>
          </a:p>
        </p:txBody>
      </p:sp>
      <p:sp>
        <p:nvSpPr>
          <p:cNvPr id="6" name="Rectangle 5"/>
          <p:cNvSpPr/>
          <p:nvPr/>
        </p:nvSpPr>
        <p:spPr>
          <a:xfrm>
            <a:off x="9561369" y="445172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76111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Circularity of Outer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978" y="1825625"/>
            <a:ext cx="5677655" cy="1782701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If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lang.k</a:t>
            </a:r>
            <a:r>
              <a:rPr lang="en-US" dirty="0" smtClean="0"/>
              <a:t> or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lang.kast</a:t>
            </a:r>
            <a:r>
              <a:rPr lang="en-US" dirty="0" smtClean="0"/>
              <a:t> contains only syntax (e.g.,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outer.k</a:t>
            </a:r>
            <a:r>
              <a:rPr lang="en-US" dirty="0" smtClean="0"/>
              <a:t> and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kast.k</a:t>
            </a:r>
            <a:r>
              <a:rPr lang="en-US" dirty="0" smtClean="0"/>
              <a:t>), then there </a:t>
            </a:r>
            <a:r>
              <a:rPr lang="en-US" dirty="0"/>
              <a:t>are no bubbles, </a:t>
            </a:r>
            <a:r>
              <a:rPr lang="en-US" dirty="0" smtClean="0"/>
              <a:t>so OUTER PARSER becomes full parser: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4091" y="3660038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outer.k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761348" y="5714947"/>
            <a:ext cx="1114816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triped Right Arrow 7"/>
          <p:cNvSpPr/>
          <p:nvPr/>
        </p:nvSpPr>
        <p:spPr>
          <a:xfrm>
            <a:off x="8925830" y="5828967"/>
            <a:ext cx="675569" cy="6356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811974" y="5838300"/>
            <a:ext cx="953908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OUTER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>
            <a:off x="7867300" y="4127495"/>
            <a:ext cx="838717" cy="158632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788870" y="4275634"/>
            <a:ext cx="984142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Left-Up Arrow 13"/>
          <p:cNvSpPr/>
          <p:nvPr/>
        </p:nvSpPr>
        <p:spPr>
          <a:xfrm rot="16200000">
            <a:off x="9106015" y="4215798"/>
            <a:ext cx="1171438" cy="1711664"/>
          </a:xfrm>
          <a:prstGeom prst="leftUp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335025" y="3698547"/>
            <a:ext cx="20844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Can be the</a:t>
            </a:r>
          </a:p>
          <a:p>
            <a:r>
              <a:rPr lang="en-US" sz="2800" dirty="0"/>
              <a:t>s</a:t>
            </a:r>
            <a:r>
              <a:rPr lang="en-US" sz="2800" dirty="0" smtClean="0"/>
              <a:t>ame parser!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74892" y="3685229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lang.k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97996" y="5842269"/>
            <a:ext cx="953908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LANG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18" name="Down Arrow 17"/>
          <p:cNvSpPr/>
          <p:nvPr/>
        </p:nvSpPr>
        <p:spPr>
          <a:xfrm>
            <a:off x="753322" y="4131464"/>
            <a:ext cx="838717" cy="158632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674892" y="4279603"/>
            <a:ext cx="984142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49250" y="4819971"/>
            <a:ext cx="889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, e.g.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3365078" y="3685229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kast.k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293963" y="5718916"/>
            <a:ext cx="1114816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KAST </a:t>
            </a:r>
            <a:r>
              <a:rPr lang="en-US" b="1" dirty="0" smtClean="0">
                <a:solidFill>
                  <a:schemeClr val="tx1"/>
                </a:solidFill>
              </a:rPr>
              <a:t>BBL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Striped Right Arrow 22"/>
          <p:cNvSpPr/>
          <p:nvPr/>
        </p:nvSpPr>
        <p:spPr>
          <a:xfrm>
            <a:off x="4458445" y="5832936"/>
            <a:ext cx="675569" cy="6356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344589" y="5842269"/>
            <a:ext cx="953908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KAST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25" name="Down Arrow 24"/>
          <p:cNvSpPr/>
          <p:nvPr/>
        </p:nvSpPr>
        <p:spPr>
          <a:xfrm>
            <a:off x="3399915" y="4131464"/>
            <a:ext cx="838717" cy="158632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3321485" y="4279603"/>
            <a:ext cx="984142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6514346" y="1803267"/>
            <a:ext cx="5489092" cy="1782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Interestingly, for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outer.k</a:t>
            </a:r>
            <a:r>
              <a:rPr lang="en-US" dirty="0" smtClean="0"/>
              <a:t> we can use the same parser generated from OUTER SYNTAX to parse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outer.k</a:t>
            </a:r>
            <a:r>
              <a:rPr lang="en-US" dirty="0" smtClean="0"/>
              <a:t> into OUTER SYNTAX:</a:t>
            </a:r>
          </a:p>
        </p:txBody>
      </p:sp>
    </p:spTree>
    <p:extLst>
      <p:ext uri="{BB962C8B-B14F-4D97-AF65-F5344CB8AC3E}">
        <p14:creationId xmlns:p14="http://schemas.microsoft.com/office/powerpoint/2010/main" val="246010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KAST </a:t>
            </a:r>
            <a:r>
              <a:rPr lang="en-US" b="1" dirty="0" smtClean="0"/>
              <a:t>BBL</a:t>
            </a:r>
            <a:r>
              <a:rPr lang="en-US" dirty="0" smtClean="0"/>
              <a:t>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69" y="1822887"/>
            <a:ext cx="4961464" cy="469495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generic KAST </a:t>
            </a:r>
            <a:r>
              <a:rPr lang="en-US" b="1" dirty="0" smtClean="0"/>
              <a:t>BBL</a:t>
            </a:r>
            <a:r>
              <a:rPr lang="en-US" dirty="0" smtClean="0"/>
              <a:t> PARSER parses the bubbles generated by the OUTER PARSER from a KAST language definition</a:t>
            </a:r>
          </a:p>
          <a:p>
            <a:r>
              <a:rPr lang="en-US" dirty="0" smtClean="0"/>
              <a:t>The resulting 2-stage parser, OUTER followed by KAST, is expected to be </a:t>
            </a:r>
            <a:r>
              <a:rPr lang="en-US" dirty="0" smtClean="0">
                <a:solidFill>
                  <a:srgbClr val="FF0000"/>
                </a:solidFill>
              </a:rPr>
              <a:t>very fast</a:t>
            </a:r>
          </a:p>
          <a:p>
            <a:r>
              <a:rPr lang="en-US" dirty="0" smtClean="0"/>
              <a:t>The result is a fully parsed definition of the language, loaded as an object in the implementation language KAST data-structures</a:t>
            </a:r>
          </a:p>
        </p:txBody>
      </p:sp>
      <p:sp>
        <p:nvSpPr>
          <p:cNvPr id="19" name="Oval 18"/>
          <p:cNvSpPr/>
          <p:nvPr/>
        </p:nvSpPr>
        <p:spPr>
          <a:xfrm>
            <a:off x="5477914" y="2675235"/>
            <a:ext cx="3181410" cy="1352930"/>
          </a:xfrm>
          <a:prstGeom prst="ellipse">
            <a:avLst/>
          </a:prstGeom>
          <a:solidFill>
            <a:srgbClr val="FF0000">
              <a:alpha val="2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ent-Up Arrow 19"/>
          <p:cNvSpPr/>
          <p:nvPr/>
        </p:nvSpPr>
        <p:spPr>
          <a:xfrm rot="5400000" flipV="1">
            <a:off x="6675677" y="4557323"/>
            <a:ext cx="2235526" cy="653409"/>
          </a:xfrm>
          <a:prstGeom prst="bentUpArrow">
            <a:avLst>
              <a:gd name="adj1" fmla="val 50000"/>
              <a:gd name="adj2" fmla="val 37910"/>
              <a:gd name="adj3" fmla="val 30845"/>
            </a:avLst>
          </a:prstGeom>
          <a:pattFill prst="dkVert">
            <a:fgClr>
              <a:schemeClr val="accent6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391193" y="550530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lang.kast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Down Arrow 21"/>
          <p:cNvSpPr/>
          <p:nvPr/>
        </p:nvSpPr>
        <p:spPr>
          <a:xfrm>
            <a:off x="6628016" y="980266"/>
            <a:ext cx="838717" cy="158632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782801" y="3051882"/>
            <a:ext cx="953908" cy="6281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LANG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7038760" y="3044178"/>
            <a:ext cx="1524925" cy="62813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LANG KAST</a:t>
            </a:r>
          </a:p>
          <a:p>
            <a:pPr algn="ctr"/>
            <a:r>
              <a:rPr lang="en-US" dirty="0" smtClean="0"/>
              <a:t>BUBBLES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7448869" y="4450386"/>
            <a:ext cx="1114816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KAST </a:t>
            </a:r>
            <a:r>
              <a:rPr lang="en-US" b="1" dirty="0" smtClean="0">
                <a:solidFill>
                  <a:schemeClr val="tx1"/>
                </a:solidFill>
              </a:rPr>
              <a:t>BBL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493066" y="5492061"/>
            <a:ext cx="955705" cy="778309"/>
          </a:xfrm>
          <a:prstGeom prst="rect">
            <a:avLst/>
          </a:prstGeom>
          <a:solidFill>
            <a:srgbClr val="313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LANG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539120" y="1140271"/>
            <a:ext cx="969292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59755" y="919862"/>
            <a:ext cx="1578058" cy="164672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Bent-Up Arrow 3"/>
          <p:cNvSpPr/>
          <p:nvPr/>
        </p:nvSpPr>
        <p:spPr>
          <a:xfrm rot="5400000">
            <a:off x="5105751" y="4559947"/>
            <a:ext cx="2188985" cy="516374"/>
          </a:xfrm>
          <a:prstGeom prst="bentUpArrow">
            <a:avLst>
              <a:gd name="adj1" fmla="val 37052"/>
              <a:gd name="adj2" fmla="val 41110"/>
              <a:gd name="adj3" fmla="val 2237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Document 35"/>
          <p:cNvSpPr/>
          <p:nvPr/>
        </p:nvSpPr>
        <p:spPr>
          <a:xfrm>
            <a:off x="9041858" y="585937"/>
            <a:ext cx="3016967" cy="5531525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988266" y="1520001"/>
            <a:ext cx="1878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Parallel parsing</a:t>
            </a:r>
          </a:p>
          <a:p>
            <a:r>
              <a:rPr lang="en-US" dirty="0"/>
              <a:t> </a:t>
            </a:r>
            <a:r>
              <a:rPr lang="en-US" dirty="0" smtClean="0"/>
              <a:t>    (potentially)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281751" y="544101"/>
            <a:ext cx="1535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Legend</a:t>
            </a:r>
            <a:endParaRPr lang="en-US" sz="3600" dirty="0"/>
          </a:p>
        </p:txBody>
      </p:sp>
      <p:sp>
        <p:nvSpPr>
          <p:cNvPr id="48" name="Down Arrow 47"/>
          <p:cNvSpPr/>
          <p:nvPr/>
        </p:nvSpPr>
        <p:spPr>
          <a:xfrm>
            <a:off x="9174638" y="1291162"/>
            <a:ext cx="722896" cy="1189572"/>
          </a:xfrm>
          <a:prstGeom prst="downArrow">
            <a:avLst/>
          </a:prstGeom>
          <a:pattFill prst="ltVert">
            <a:fgClr>
              <a:schemeClr val="accent6"/>
            </a:fgClr>
            <a:bgClr>
              <a:schemeClr val="bg1"/>
            </a:bgClr>
          </a:patt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9093725" y="2628413"/>
            <a:ext cx="955704" cy="746721"/>
          </a:xfrm>
          <a:prstGeom prst="rect">
            <a:avLst/>
          </a:prstGeom>
          <a:solidFill>
            <a:srgbClr val="313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LANG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063265" y="2628413"/>
            <a:ext cx="20518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Language object,</a:t>
            </a:r>
          </a:p>
          <a:p>
            <a:r>
              <a:rPr lang="en-US" dirty="0"/>
              <a:t> </a:t>
            </a:r>
            <a:r>
              <a:rPr lang="en-US" dirty="0" smtClean="0"/>
              <a:t>    which includes</a:t>
            </a:r>
          </a:p>
          <a:p>
            <a:r>
              <a:rPr lang="en-US" dirty="0"/>
              <a:t> </a:t>
            </a:r>
            <a:r>
              <a:rPr lang="en-US" dirty="0" smtClean="0"/>
              <a:t>    the syntax object</a:t>
            </a:r>
          </a:p>
          <a:p>
            <a:r>
              <a:rPr lang="en-US" dirty="0"/>
              <a:t> </a:t>
            </a:r>
            <a:r>
              <a:rPr lang="en-US" dirty="0" smtClean="0"/>
              <a:t>    (LANG SYNTAX)</a:t>
            </a:r>
            <a:endParaRPr lang="en-US" dirty="0"/>
          </a:p>
        </p:txBody>
      </p:sp>
      <p:sp>
        <p:nvSpPr>
          <p:cNvPr id="51" name="Bent-Up Arrow 50"/>
          <p:cNvSpPr/>
          <p:nvPr/>
        </p:nvSpPr>
        <p:spPr>
          <a:xfrm rot="5400000">
            <a:off x="9282086" y="4145860"/>
            <a:ext cx="884555" cy="516374"/>
          </a:xfrm>
          <a:prstGeom prst="bentUpArrow">
            <a:avLst>
              <a:gd name="adj1" fmla="val 37052"/>
              <a:gd name="adj2" fmla="val 41110"/>
              <a:gd name="adj3" fmla="val 2237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10057550" y="3973044"/>
            <a:ext cx="21287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  Inclusion arrow,</a:t>
            </a:r>
          </a:p>
          <a:p>
            <a:r>
              <a:rPr lang="en-US" dirty="0"/>
              <a:t> </a:t>
            </a:r>
            <a:r>
              <a:rPr lang="en-US" dirty="0" smtClean="0"/>
              <a:t>    which will not be</a:t>
            </a:r>
          </a:p>
          <a:p>
            <a:r>
              <a:rPr lang="en-US" dirty="0"/>
              <a:t> </a:t>
            </a:r>
            <a:r>
              <a:rPr lang="en-US" dirty="0" smtClean="0"/>
              <a:t>    drawn anymore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6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Concrete </a:t>
            </a:r>
            <a:r>
              <a:rPr lang="en-US" b="1" dirty="0" smtClean="0"/>
              <a:t>BBL</a:t>
            </a:r>
            <a:r>
              <a:rPr lang="en-US" dirty="0" smtClean="0"/>
              <a:t>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843" y="1779600"/>
            <a:ext cx="5600157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parser for the bubbles over the language concrete syntax generated from the language syntax </a:t>
            </a:r>
            <a:r>
              <a:rPr lang="en-US" i="1" dirty="0" smtClean="0"/>
              <a:t>and</a:t>
            </a:r>
            <a:r>
              <a:rPr lang="en-US" dirty="0" smtClean="0"/>
              <a:t> the syntax of KAST </a:t>
            </a:r>
            <a:r>
              <a:rPr lang="en-US" i="1" dirty="0" smtClean="0"/>
              <a:t>together</a:t>
            </a:r>
            <a:endParaRPr lang="en-US" dirty="0" smtClean="0"/>
          </a:p>
          <a:p>
            <a:r>
              <a:rPr lang="en-US" dirty="0" smtClean="0"/>
              <a:t>This is the </a:t>
            </a:r>
            <a:r>
              <a:rPr lang="en-US" i="1" dirty="0" smtClean="0"/>
              <a:t>most complex </a:t>
            </a:r>
            <a:r>
              <a:rPr lang="en-US" dirty="0" smtClean="0"/>
              <a:t>part of the front end, as it needs to be capable of parsing both concrete and KAST syntax combined</a:t>
            </a:r>
          </a:p>
          <a:p>
            <a:r>
              <a:rPr lang="en-US" dirty="0"/>
              <a:t>Once </a:t>
            </a:r>
            <a:r>
              <a:rPr lang="en-US" dirty="0" smtClean="0"/>
              <a:t>generated, it can parse concrete syntax bubbles in parallel (like the parser for KAST bubbles) 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6571932" y="2695829"/>
            <a:ext cx="4227714" cy="1352930"/>
          </a:xfrm>
          <a:prstGeom prst="ellipse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Bent-Up Arrow 34"/>
          <p:cNvSpPr/>
          <p:nvPr/>
        </p:nvSpPr>
        <p:spPr>
          <a:xfrm rot="5400000">
            <a:off x="7196649" y="3932799"/>
            <a:ext cx="2235526" cy="1849955"/>
          </a:xfrm>
          <a:prstGeom prst="bentUpArrow">
            <a:avLst>
              <a:gd name="adj1" fmla="val 22059"/>
              <a:gd name="adj2" fmla="val 21065"/>
              <a:gd name="adj3" fmla="val 30845"/>
            </a:avLst>
          </a:prstGeom>
          <a:pattFill prst="dkVert">
            <a:fgClr>
              <a:schemeClr val="accent6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9448114" y="3072476"/>
            <a:ext cx="953908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LANG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8247563" y="621965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lang.k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Down Arrow 37"/>
          <p:cNvSpPr/>
          <p:nvPr/>
        </p:nvSpPr>
        <p:spPr>
          <a:xfrm>
            <a:off x="8265184" y="1004977"/>
            <a:ext cx="838717" cy="158632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8188294" y="1160865"/>
            <a:ext cx="991827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6849472" y="3072476"/>
            <a:ext cx="1524925" cy="62813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LANG</a:t>
            </a:r>
          </a:p>
          <a:p>
            <a:pPr algn="ctr"/>
            <a:r>
              <a:rPr lang="en-US" dirty="0" smtClean="0"/>
              <a:t>BUBBLES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7027401" y="4218876"/>
            <a:ext cx="1114816" cy="8672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LANG </a:t>
            </a:r>
            <a:r>
              <a:rPr lang="en-US" b="1" dirty="0" smtClean="0">
                <a:solidFill>
                  <a:schemeClr val="tx1"/>
                </a:solidFill>
              </a:rPr>
              <a:t>BBL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453208" y="4417284"/>
            <a:ext cx="953907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KAST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43" name="Striped Right Arrow 42"/>
          <p:cNvSpPr/>
          <p:nvPr/>
        </p:nvSpPr>
        <p:spPr>
          <a:xfrm rot="8821669">
            <a:off x="8003393" y="3526111"/>
            <a:ext cx="1465816" cy="6356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triped Right Arrow 43"/>
          <p:cNvSpPr/>
          <p:nvPr/>
        </p:nvSpPr>
        <p:spPr>
          <a:xfrm rot="10800000">
            <a:off x="8185890" y="4323842"/>
            <a:ext cx="1160422" cy="6356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9346312" y="5330553"/>
            <a:ext cx="1334442" cy="1240728"/>
          </a:xfrm>
          <a:prstGeom prst="rect">
            <a:avLst/>
          </a:prstGeom>
          <a:solidFill>
            <a:srgbClr val="313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LANG</a:t>
            </a:r>
          </a:p>
        </p:txBody>
      </p:sp>
      <p:sp>
        <p:nvSpPr>
          <p:cNvPr id="46" name="Plus 45"/>
          <p:cNvSpPr/>
          <p:nvPr/>
        </p:nvSpPr>
        <p:spPr>
          <a:xfrm>
            <a:off x="8533691" y="4067525"/>
            <a:ext cx="464820" cy="441960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946089" y="964710"/>
            <a:ext cx="1578058" cy="164672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1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3843</TotalTime>
  <Words>1151</Words>
  <Application>Microsoft Office PowerPoint</Application>
  <PresentationFormat>Custom</PresentationFormat>
  <Paragraphs>265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Parsing K Definitions</vt:lpstr>
      <vt:lpstr>Sample K Definition</vt:lpstr>
      <vt:lpstr>Problem</vt:lpstr>
      <vt:lpstr>Approach</vt:lpstr>
      <vt:lpstr>Parsers for Outer and KAST Syntax</vt:lpstr>
      <vt:lpstr>Outer (Syntax) Parser</vt:lpstr>
      <vt:lpstr>Circularity of Outer Parsing</vt:lpstr>
      <vt:lpstr>KAST BBL Parser</vt:lpstr>
      <vt:lpstr>Concrete BBL Parser</vt:lpstr>
      <vt:lpstr>PowerPoint Presentation</vt:lpstr>
      <vt:lpstr>Implementation</vt:lpstr>
      <vt:lpstr>Example 1: Global KAST Parsing in K</vt:lpstr>
      <vt:lpstr>Example 1: Global KAST Parsing in K</vt:lpstr>
      <vt:lpstr>Example 1: Global KAST Parsing in 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Grigore Rosu</dc:creator>
  <cp:lastModifiedBy>Rosu, Grigore</cp:lastModifiedBy>
  <cp:revision>237</cp:revision>
  <dcterms:created xsi:type="dcterms:W3CDTF">2014-08-14T00:58:24Z</dcterms:created>
  <dcterms:modified xsi:type="dcterms:W3CDTF">2014-08-29T21:54:53Z</dcterms:modified>
</cp:coreProperties>
</file>