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0" r:id="rId3"/>
    <p:sldId id="279" r:id="rId4"/>
    <p:sldId id="281" r:id="rId5"/>
    <p:sldId id="256" r:id="rId6"/>
    <p:sldId id="259" r:id="rId7"/>
    <p:sldId id="263" r:id="rId8"/>
    <p:sldId id="260" r:id="rId9"/>
    <p:sldId id="261" r:id="rId10"/>
    <p:sldId id="262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3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4318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89186" y="118657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OR</a:t>
            </a:r>
            <a:endParaRPr lang="en-US" sz="2800" dirty="0"/>
          </a:p>
        </p:txBody>
      </p:sp>
      <p:cxnSp>
        <p:nvCxnSpPr>
          <p:cNvPr id="5" name="Straight Arrow Connector 4"/>
          <p:cNvCxnSpPr>
            <a:stCxn id="2" idx="1"/>
            <a:endCxn id="42" idx="3"/>
          </p:cNvCxnSpPr>
          <p:nvPr/>
        </p:nvCxnSpPr>
        <p:spPr>
          <a:xfrm flipH="1">
            <a:off x="5454998" y="380267"/>
            <a:ext cx="334188" cy="426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" idx="3"/>
            <a:endCxn id="30" idx="1"/>
          </p:cNvCxnSpPr>
          <p:nvPr/>
        </p:nvCxnSpPr>
        <p:spPr>
          <a:xfrm>
            <a:off x="6406663" y="380267"/>
            <a:ext cx="329576" cy="3755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prefer to add support for a more general approach to parsing</a:t>
            </a:r>
          </a:p>
          <a:p>
            <a:r>
              <a:rPr lang="en-US" dirty="0" smtClean="0"/>
              <a:t>Allow users to define complex, multi-level parsers programmatically</a:t>
            </a:r>
          </a:p>
          <a:p>
            <a:pPr lvl="1"/>
            <a:r>
              <a:rPr lang="en-US" dirty="0" smtClean="0"/>
              <a:t>Parsing K itself becomes special case: a two-level parser (OUTER, then KAST)</a:t>
            </a:r>
          </a:p>
          <a:p>
            <a:r>
              <a:rPr lang="en-US" dirty="0" smtClean="0"/>
              <a:t>Two simple extensions needed: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 </a:t>
            </a:r>
            <a:r>
              <a:rPr lang="en-US" dirty="0" smtClean="0"/>
              <a:t>attribute to productions, to save the parsed substring as a token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 </a:t>
            </a:r>
            <a:r>
              <a:rPr lang="en-US" dirty="0" smtClean="0"/>
              <a:t>to take a module as well, besides a string and a sort, as argument</a:t>
            </a:r>
          </a:p>
          <a:p>
            <a:r>
              <a:rPr lang="en-US" dirty="0" smtClean="0"/>
              <a:t>Multi-level parsing proceeds as follows 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Define the bubbles of the former parser using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  <a:r>
              <a:rPr lang="en-US" dirty="0" smtClean="0"/>
              <a:t> attribute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Write K rules rewriting such bubbles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#parse</a:t>
            </a:r>
            <a:r>
              <a:rPr lang="en-US" dirty="0" smtClean="0"/>
              <a:t> terms using latter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0690412" cy="4705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(1) Define OUTER and KAST as modules importing K-SORT: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(eventually, we may want to make OUTER parametric in a “Bubble” sort)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29014" y="2695455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486" y="3659977"/>
            <a:ext cx="56989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KAST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K ::= 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}{“~&gt;”}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Klabel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“(“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Klists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“)”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914" y="3659977"/>
            <a:ext cx="50097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OUTER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K-SORT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“module” …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KSentence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“rule” K |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872511" y="3157120"/>
            <a:ext cx="1456503" cy="59660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3638" y="3168089"/>
            <a:ext cx="1480864" cy="4506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7" y="50535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OUTER_WITH_BUBBLES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BUBBLE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syntax K ::= Bubble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53777" y="2425627"/>
            <a:ext cx="7175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syntax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List{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}{“”}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[token]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Token{…}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“`”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NoBacktick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“`”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|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4"/>
            <a:ext cx="11246224" cy="470529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(2) Define BUBBLE with sort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Bubble</a:t>
            </a:r>
            <a:r>
              <a:rPr lang="en-US" dirty="0" smtClean="0"/>
              <a:t> as a list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BubbleItem</a:t>
            </a:r>
            <a:r>
              <a:rPr lang="en-US" dirty="0" smtClean="0"/>
              <a:t> elements: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(3) Define OUTER_WITH_BUBBLES as OUTER with K as Bubble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8682182" y="2615817"/>
            <a:ext cx="3315854" cy="1564136"/>
          </a:xfrm>
          <a:prstGeom prst="wedgeRoundRectCallout">
            <a:avLst>
              <a:gd name="adj1" fmla="val -65123"/>
              <a:gd name="adj2" fmla="val -31981"/>
              <a:gd name="adj3" fmla="val 16667"/>
            </a:avLst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Bubble terms parse as</a:t>
            </a:r>
          </a:p>
          <a:p>
            <a:pPr algn="ctr"/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#token(“contents”,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“Bubble”)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Global KAST Parsing in 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3776" y="2670602"/>
            <a:ext cx="1033022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OUTER_WITH_KAST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OUTER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imports KAST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configuration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#parse($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PGM:Any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KDefinition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“OUTER_WITH_BUBBLES”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&lt;/k&gt;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#token(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S:String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“Bubble”) =&gt; #parse(S, “K”,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“KAST”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0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(4) Define OUTER_WITH_KAST as OUTER + KAST + parsing bubbles:</a:t>
            </a:r>
          </a:p>
        </p:txBody>
      </p:sp>
    </p:spTree>
    <p:extLst>
      <p:ext uri="{BB962C8B-B14F-4D97-AF65-F5344CB8AC3E}">
        <p14:creationId xmlns:p14="http://schemas.microsoft.com/office/powerpoint/2010/main" val="1885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713939" y="5045567"/>
            <a:ext cx="402336" cy="2414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90846" y="5045567"/>
            <a:ext cx="750972" cy="2451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K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00796"/>
            <a:ext cx="680186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“/”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[strict]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“=&gt;”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[strict(1)]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“;”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| “skip”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ndmodule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odule LANG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imports LANG-SYNTAX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rule I1:Int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I2:Int =&gt;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endParaRPr lang="en-US" b="1" dirty="0" smtClean="0">
              <a:solidFill>
                <a:srgbClr val="3131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requires I1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=/=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 &lt;k&gt;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`_=&gt;_`(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I:Int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X:Var </a:t>
            </a:r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…&lt;/k&gt;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&lt;state&gt;… X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`_ =&gt; I` …&lt;/state&gt;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7284203" y="1388472"/>
            <a:ext cx="4711485" cy="4032091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557881" y="2529369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05516" y="252936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K syntax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881" y="325838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05516" y="3258385"/>
            <a:ext cx="287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PL/library concrete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881" y="408020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13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endParaRPr lang="en-US" dirty="0">
              <a:solidFill>
                <a:srgbClr val="3131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05516" y="4080204"/>
            <a:ext cx="27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KAST (</a:t>
            </a:r>
            <a:r>
              <a:rPr lang="en-US" dirty="0" smtClean="0"/>
              <a:t>PL</a:t>
            </a:r>
            <a:r>
              <a:rPr lang="en-US" dirty="0" smtClean="0"/>
              <a:t> abstract syntax)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88008" y="5299862"/>
            <a:ext cx="855915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000785" y="5299862"/>
            <a:ext cx="275651" cy="297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51912" y="5597236"/>
            <a:ext cx="662923" cy="29556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14797" y="5860494"/>
            <a:ext cx="629126" cy="2816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43287" y="5597236"/>
            <a:ext cx="1141438" cy="295564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41704" y="5611070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338215" y="5597236"/>
            <a:ext cx="339532" cy="263258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94792" y="4108322"/>
            <a:ext cx="799188" cy="341213"/>
          </a:xfrm>
          <a:prstGeom prst="rect">
            <a:avLst/>
          </a:prstGeom>
          <a:solidFill>
            <a:srgbClr val="3131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93199" y="3296361"/>
            <a:ext cx="696257" cy="31288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faces huge parsing challenges</a:t>
            </a:r>
          </a:p>
          <a:p>
            <a:r>
              <a:rPr lang="en-US" dirty="0" smtClean="0"/>
              <a:t>Not only it has to parse programs in any programming language (PL), but it also has to parse semantic rules over combined K and PL syntax</a:t>
            </a:r>
          </a:p>
          <a:p>
            <a:r>
              <a:rPr lang="en-US" dirty="0" smtClean="0"/>
              <a:t>K freely mixes the PL and K syntaxes, without any special markers or brackets to explicitly state the switch from one syntax to the other</a:t>
            </a:r>
          </a:p>
          <a:p>
            <a:r>
              <a:rPr lang="en-US" dirty="0" smtClean="0"/>
              <a:t>Moreover, to allow the user an exit when the syntax of K and that of the PL collide, K also allows PL terms to be written using an abstract syntax notation, called KAST; e.g., write _+_(1,2) instead of 1 + 2</a:t>
            </a:r>
          </a:p>
          <a:p>
            <a:r>
              <a:rPr lang="en-US" dirty="0" smtClean="0"/>
              <a:t>Therefore, K definitions mix three syntaxes: K, PL, and KAST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Separate the syntax of K in two:</a:t>
            </a:r>
          </a:p>
          <a:p>
            <a:pPr lvl="1"/>
            <a:r>
              <a:rPr lang="en-US" dirty="0" smtClean="0"/>
              <a:t>Outer syntax: everything except for the rule contents</a:t>
            </a:r>
          </a:p>
          <a:p>
            <a:pPr lvl="1"/>
            <a:r>
              <a:rPr lang="en-US" dirty="0" smtClean="0"/>
              <a:t>Inner syntax: the rule contents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outer syntax, putting the rule contents in bubbles</a:t>
            </a:r>
          </a:p>
          <a:p>
            <a:pPr lvl="1"/>
            <a:r>
              <a:rPr lang="en-US" dirty="0" smtClean="0"/>
              <a:t>PL syntax can only appear in bubbles now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Parse the inner syntax, i.e., the bubbles (possibly in parallel)</a:t>
            </a:r>
          </a:p>
          <a:p>
            <a:pPr lvl="1"/>
            <a:r>
              <a:rPr lang="en-US" dirty="0" smtClean="0"/>
              <a:t>Use fast KAST parser when bubble contains PL syntax only using KAST</a:t>
            </a:r>
          </a:p>
          <a:p>
            <a:pPr lvl="1"/>
            <a:r>
              <a:rPr lang="en-US" dirty="0" smtClean="0"/>
              <a:t>Use slower parser for merged (concrete) PL and KAST syntax otherwise</a:t>
            </a:r>
          </a:p>
          <a:p>
            <a:pPr lvl="2"/>
            <a:r>
              <a:rPr lang="en-US" dirty="0" smtClean="0"/>
              <a:t>PL syntax extracted from definition by the outer syntax parser</a:t>
            </a:r>
          </a:p>
        </p:txBody>
      </p:sp>
    </p:spTree>
    <p:extLst>
      <p:ext uri="{BB962C8B-B14F-4D97-AF65-F5344CB8AC3E}">
        <p14:creationId xmlns:p14="http://schemas.microsoft.com/office/powerpoint/2010/main" val="237301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Grammar/syntax 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02" y="1662218"/>
            <a:ext cx="69634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a language definition (say LANG), in concrete or KAST syntax, and yields: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71729" y="31249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3897727"/>
            <a:ext cx="234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KAST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for entire definition,</a:t>
            </a:r>
          </a:p>
          <a:p>
            <a:r>
              <a:rPr lang="en-US" dirty="0"/>
              <a:t> </a:t>
            </a:r>
            <a:r>
              <a:rPr lang="en-US" dirty="0" smtClean="0"/>
              <a:t>    holding language</a:t>
            </a:r>
          </a:p>
          <a:p>
            <a:r>
              <a:rPr lang="en-US" dirty="0"/>
              <a:t> </a:t>
            </a:r>
            <a:r>
              <a:rPr lang="en-US" dirty="0" smtClean="0"/>
              <a:t>    syntax and bubbles;</a:t>
            </a:r>
          </a:p>
          <a:p>
            <a:r>
              <a:rPr lang="en-US" dirty="0"/>
              <a:t> </a:t>
            </a:r>
            <a:r>
              <a:rPr lang="en-US" dirty="0" smtClean="0"/>
              <a:t>    bubbles are tokens.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561369" y="44517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 smtClean="0"/>
              <a:t> 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then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20844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parser!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49250" y="4819971"/>
            <a:ext cx="889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, 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6949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BBL</a:t>
            </a:r>
            <a:r>
              <a:rPr lang="en-US" dirty="0" smtClean="0"/>
              <a:t> PARSER parses the bubbles generated by the OUTER PARSER from a KAST language definition</a:t>
            </a:r>
          </a:p>
          <a:p>
            <a:r>
              <a:rPr lang="en-US" dirty="0" smtClean="0"/>
              <a:t>The resulting 2-stage parser, OUTER followed by KAST, is expected to be </a:t>
            </a:r>
            <a:r>
              <a:rPr lang="en-US" dirty="0" smtClean="0">
                <a:solidFill>
                  <a:srgbClr val="FF0000"/>
                </a:solidFill>
              </a:rPr>
              <a:t>very fast</a:t>
            </a:r>
          </a:p>
          <a:p>
            <a:r>
              <a:rPr lang="en-US" dirty="0" smtClean="0"/>
              <a:t>The result is a fully parsed definition of the language, loaded as an object in the implementation language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LANG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Parallel parsing</a:t>
            </a:r>
          </a:p>
          <a:p>
            <a:r>
              <a:rPr lang="en-US" dirty="0"/>
              <a:t> </a:t>
            </a:r>
            <a:r>
              <a:rPr lang="en-US" dirty="0" smtClean="0"/>
              <a:t>    (potentially)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(LANG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BBL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generated 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</a:t>
            </a:r>
            <a:r>
              <a:rPr lang="en-US" i="1" dirty="0" smtClean="0"/>
              <a:t>most complex </a:t>
            </a:r>
            <a:r>
              <a:rPr lang="en-US" dirty="0" smtClean="0"/>
              <a:t>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 </a:t>
            </a:r>
            <a:r>
              <a:rPr lang="en-US" b="1" dirty="0" smtClean="0">
                <a:solidFill>
                  <a:schemeClr val="tx1"/>
                </a:solidFill>
              </a:rPr>
              <a:t>BBL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LANG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1151</Words>
  <Application>Microsoft Office PowerPoint</Application>
  <PresentationFormat>Widescreen</PresentationFormat>
  <Paragraphs>265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Parsing K Definitions</vt:lpstr>
      <vt:lpstr>Sample K Definition</vt:lpstr>
      <vt:lpstr>Problem</vt:lpstr>
      <vt:lpstr>Approach</vt:lpstr>
      <vt:lpstr>Parsers for Outer and KAST Syntax</vt:lpstr>
      <vt:lpstr>Outer (Syntax) Parser</vt:lpstr>
      <vt:lpstr>Circularity of Outer Parsing</vt:lpstr>
      <vt:lpstr>KAST BBL Parser</vt:lpstr>
      <vt:lpstr>Concrete BBL Parser</vt:lpstr>
      <vt:lpstr>PowerPoint Presentation</vt:lpstr>
      <vt:lpstr>Implementation</vt:lpstr>
      <vt:lpstr>Example 1: Global KAST Parsing in K</vt:lpstr>
      <vt:lpstr>Example 1: Global KAST Parsing in K</vt:lpstr>
      <vt:lpstr>Example 1: Global KAST Parsing in 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Grigore Rosu</cp:lastModifiedBy>
  <cp:revision>234</cp:revision>
  <dcterms:created xsi:type="dcterms:W3CDTF">2014-08-14T00:58:24Z</dcterms:created>
  <dcterms:modified xsi:type="dcterms:W3CDTF">2014-08-29T11:52:00Z</dcterms:modified>
</cp:coreProperties>
</file>