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12D0B5E6-D5E2-4EFA-A111-9E956F71A20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5" autoAdjust="0"/>
  </p:normalViewPr>
  <p:slideViewPr>
    <p:cSldViewPr snapToGrid="0">
      <p:cViewPr varScale="1">
        <p:scale>
          <a:sx n="100" d="100"/>
          <a:sy n="100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F2D-5509-4721-AE0A-1482EE3D432B}" type="datetimeFigureOut">
              <a:rPr lang="cs-CZ" smtClean="0"/>
              <a:t>11.05.2023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7E46-819C-4880-9ED2-0AA544A990AF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F2D-5509-4721-AE0A-1482EE3D432B}" type="datetimeFigureOut">
              <a:rPr lang="cs-CZ" smtClean="0"/>
              <a:t>11.05.2023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7E46-819C-4880-9ED2-0AA544A990A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893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F2D-5509-4721-AE0A-1482EE3D432B}" type="datetimeFigureOut">
              <a:rPr lang="cs-CZ" smtClean="0"/>
              <a:t>11.05.2023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7E46-819C-4880-9ED2-0AA544A990A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113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F2D-5509-4721-AE0A-1482EE3D432B}" type="datetimeFigureOut">
              <a:rPr lang="cs-CZ" smtClean="0"/>
              <a:t>11.05.2023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7E46-819C-4880-9ED2-0AA544A990A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266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F2D-5509-4721-AE0A-1482EE3D432B}" type="datetimeFigureOut">
              <a:rPr lang="cs-CZ" smtClean="0"/>
              <a:t>11.05.2023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7E46-819C-4880-9ED2-0AA544A990AF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3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F2D-5509-4721-AE0A-1482EE3D432B}" type="datetimeFigureOut">
              <a:rPr lang="cs-CZ" smtClean="0"/>
              <a:t>11.05.2023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7E46-819C-4880-9ED2-0AA544A990A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816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F2D-5509-4721-AE0A-1482EE3D432B}" type="datetimeFigureOut">
              <a:rPr lang="cs-CZ" smtClean="0"/>
              <a:t>11.05.2023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7E46-819C-4880-9ED2-0AA544A990A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58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F2D-5509-4721-AE0A-1482EE3D432B}" type="datetimeFigureOut">
              <a:rPr lang="cs-CZ" smtClean="0"/>
              <a:t>11.05.2023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7E46-819C-4880-9ED2-0AA544A990A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403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F2D-5509-4721-AE0A-1482EE3D432B}" type="datetimeFigureOut">
              <a:rPr lang="cs-CZ" smtClean="0"/>
              <a:t>11.05.2023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7E46-819C-4880-9ED2-0AA544A990A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579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774F2D-5509-4721-AE0A-1482EE3D432B}" type="datetimeFigureOut">
              <a:rPr lang="cs-CZ" smtClean="0"/>
              <a:t>11.05.2023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E97E46-819C-4880-9ED2-0AA544A990A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908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F2D-5509-4721-AE0A-1482EE3D432B}" type="datetimeFigureOut">
              <a:rPr lang="cs-CZ" smtClean="0"/>
              <a:t>11.05.2023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7E46-819C-4880-9ED2-0AA544A990A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081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774F2D-5509-4721-AE0A-1482EE3D432B}" type="datetimeFigureOut">
              <a:rPr lang="cs-CZ" smtClean="0"/>
              <a:t>11.05.2023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E97E46-819C-4880-9ED2-0AA544A990AF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87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tball-data.co.uk/englandm.php" TargetMode="External"/><Relationship Id="rId2" Type="http://schemas.openxmlformats.org/officeDocument/2006/relationships/hyperlink" Target="https://www.kaggle.com/rajatrc1705/english-premier-league20202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dynamodb/latest/developerguide/Tools.CLI.html" TargetMode="External"/><Relationship Id="rId2" Type="http://schemas.openxmlformats.org/officeDocument/2006/relationships/hyperlink" Target="https://docs.aws.amazon.com/amazondynamodb/latest/developerguide/ConsoleDynamoDB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amazondynamodb/latest/developerguide/Using.Workbench.html" TargetMode="External"/><Relationship Id="rId4" Type="http://schemas.openxmlformats.org/officeDocument/2006/relationships/hyperlink" Target="https://docs.aws.amazon.com/amazondynamodb/latest/developerguide/Using.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dynamodb/latest/developerguide/Tools.CLI.html" TargetMode="External"/><Relationship Id="rId2" Type="http://schemas.openxmlformats.org/officeDocument/2006/relationships/hyperlink" Target="https://aws.amazon.com/conso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amazondynamodb/latest/developerguide/DynamoDBLocal.DownloadingAndRunning.html#DynamoDBLocal.DownloadingAndRunning.tit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03B031-360C-EA5D-81A9-E7EBE487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Amazon DynamoDB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73DA0C-67F3-E672-D0DC-46CE3CA86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Ukčo: 86974125</a:t>
            </a:r>
          </a:p>
        </p:txBody>
      </p:sp>
    </p:spTree>
    <p:extLst>
      <p:ext uri="{BB962C8B-B14F-4D97-AF65-F5344CB8AC3E}">
        <p14:creationId xmlns:p14="http://schemas.microsoft.com/office/powerpoint/2010/main" val="377507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38F86F17-0A4D-25FE-701E-49C57D38F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Chosen</a:t>
            </a:r>
            <a:r>
              <a:rPr lang="cs-CZ" dirty="0"/>
              <a:t> </a:t>
            </a:r>
            <a:r>
              <a:rPr lang="en-US" dirty="0"/>
              <a:t>Domain</a:t>
            </a:r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F895903A-9DDE-28C5-3EA9-4D5693D6C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football league</a:t>
            </a:r>
          </a:p>
        </p:txBody>
      </p:sp>
    </p:spTree>
    <p:extLst>
      <p:ext uri="{BB962C8B-B14F-4D97-AF65-F5344CB8AC3E}">
        <p14:creationId xmlns:p14="http://schemas.microsoft.com/office/powerpoint/2010/main" val="354746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DD3507-8B8D-F3C8-9EB6-278A74ED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892" y="657385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schema</a:t>
            </a:r>
          </a:p>
        </p:txBody>
      </p:sp>
      <p:pic>
        <p:nvPicPr>
          <p:cNvPr id="6" name="Zástupný obsah 5" descr="Obsah obrázku text, diagram, snímek obrazovky, Plán">
            <a:extLst>
              <a:ext uri="{FF2B5EF4-FFF2-40B4-BE49-F238E27FC236}">
                <a16:creationId xmlns:a16="http://schemas.microsoft.com/office/drawing/2014/main" id="{86939823-B50F-048F-AD2D-E4F9A44B5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6" t="13955" r="10538" b="15648"/>
          <a:stretch/>
        </p:blipFill>
        <p:spPr>
          <a:xfrm>
            <a:off x="57566" y="134471"/>
            <a:ext cx="8350389" cy="560294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30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49115F-E071-6DA8-2AD4-7187FF1B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(Database) Schema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A95699-DCD5-25FB-5D15-A5BC3799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 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Team(</a:t>
            </a:r>
            <a:r>
              <a:rPr lang="en-GB" sz="1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team_name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ranking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numberOfWins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numberOfLosses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numberOfDraws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points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stadium_name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cs-CZ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Player(</a:t>
            </a:r>
            <a:r>
              <a:rPr lang="cs-CZ" sz="1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r>
              <a:rPr lang="cs-CZ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GB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position, 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nationality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team_name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cs-CZ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Match(</a:t>
            </a:r>
            <a:r>
              <a:rPr lang="en-GB" sz="1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match_id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date, time,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goalHomeTeam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goalAwayTeam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homeTeam</a:t>
            </a:r>
            <a:r>
              <a:rPr lang="cs-CZ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_name</a:t>
            </a:r>
            <a:r>
              <a:rPr lang="cs-CZ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awayTeam</a:t>
            </a:r>
            <a:r>
              <a:rPr lang="cs-CZ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_name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cs-CZ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Stadium(</a:t>
            </a:r>
            <a:r>
              <a:rPr lang="en-GB" sz="1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stadium_name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capacity, address(street, city,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postal_code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country))</a:t>
            </a:r>
            <a:endParaRPr lang="cs-CZ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tables:</a:t>
            </a:r>
            <a:endParaRPr lang="cs-CZ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PlayerMatch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cs-CZ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cs-CZ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player_</a:t>
            </a:r>
            <a:r>
              <a:rPr lang="cs-CZ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GB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match_id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cs-CZ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2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8F557B-27F4-017C-7197-312F7C93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Sample Data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48779B-391D-6C87-EA52-BCC1CB27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</a:t>
            </a:r>
            <a:r>
              <a:rPr lang="cs-CZ" sz="2800" dirty="0" err="1"/>
              <a:t>Downloaded</a:t>
            </a:r>
            <a:r>
              <a:rPr lang="cs-CZ" sz="2800" dirty="0"/>
              <a:t> data </a:t>
            </a:r>
            <a:r>
              <a:rPr lang="cs-CZ" sz="2800" dirty="0" err="1"/>
              <a:t>from</a:t>
            </a:r>
            <a:r>
              <a:rPr lang="cs-CZ" sz="28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a-DK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Kaggle</a:t>
            </a:r>
            <a:r>
              <a:rPr lang="da-DK" sz="2400" b="0" i="0" dirty="0">
                <a:solidFill>
                  <a:srgbClr val="D1D5DB"/>
                </a:solidFill>
                <a:effectLst/>
              </a:rPr>
              <a:t>: </a:t>
            </a:r>
            <a:r>
              <a:rPr lang="da-DK" sz="2400" b="0" i="0" u="sng" dirty="0">
                <a:solidFill>
                  <a:srgbClr val="D1D5DB"/>
                </a:solidFill>
                <a:effectLst/>
                <a:hlinkClick r:id="rId2"/>
              </a:rPr>
              <a:t>https://www.kaggle.com/rajatrc1705/english-premier-league202021</a:t>
            </a:r>
            <a:endParaRPr lang="da-DK" sz="2400" b="0" i="0" dirty="0">
              <a:solidFill>
                <a:srgbClr val="D1D5DB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Football Data</a:t>
            </a:r>
            <a:r>
              <a:rPr lang="en-US" sz="2400" b="0" i="0" dirty="0">
                <a:solidFill>
                  <a:srgbClr val="D1D5DB"/>
                </a:solidFill>
                <a:effectLst/>
              </a:rPr>
              <a:t>: </a:t>
            </a:r>
            <a:r>
              <a:rPr lang="en-US" sz="2400" b="0" i="0" u="sng" dirty="0">
                <a:solidFill>
                  <a:srgbClr val="D1D5DB"/>
                </a:solidFill>
                <a:effectLst/>
                <a:hlinkClick r:id="rId3"/>
              </a:rPr>
              <a:t>https://www.football-data.co.uk/englandm.php</a:t>
            </a:r>
            <a:endParaRPr lang="en-US" sz="2400" b="0" i="0" dirty="0">
              <a:solidFill>
                <a:srgbClr val="D1D5DB"/>
              </a:solidFill>
              <a:effectLst/>
            </a:endParaRP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8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4D0D72-21B9-4EBA-4AD4-B5373329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Queries</a:t>
            </a:r>
            <a:r>
              <a:rPr lang="cs-CZ" dirty="0"/>
              <a:t> + </a:t>
            </a:r>
            <a:r>
              <a:rPr lang="cs-CZ" dirty="0" err="1"/>
              <a:t>Description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7CC1A4-DF24-4B13-6D84-D3023F58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cs-CZ" sz="2800" dirty="0"/>
              <a:t>Všichni hráči dané národnosti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800" dirty="0"/>
              <a:t>Hráči daného týmu, kteří skórovali když hrál tým venku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800" dirty="0"/>
              <a:t>Průměrný věk hráčů každého týmu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812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73CF34-FBE5-961A-7B69-0EAACF69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Results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Experiments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A37FCD-90D8-1A4C-5D33-A8454C9B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returnAllPlayersOfNationality</a:t>
            </a:r>
            <a:r>
              <a:rPr lang="en-US" dirty="0"/>
              <a:t>:</a:t>
            </a:r>
          </a:p>
          <a:p>
            <a:r>
              <a:rPr lang="en-US" dirty="0"/>
              <a:t>   Average query time of: 0.0358999490737915  seconds</a:t>
            </a:r>
          </a:p>
          <a:p>
            <a:r>
              <a:rPr lang="en-US" dirty="0"/>
              <a:t>  One query duration: 0.03200 seconds</a:t>
            </a:r>
            <a:endParaRPr lang="cs-CZ" dirty="0"/>
          </a:p>
          <a:p>
            <a:r>
              <a:rPr lang="en-US" dirty="0" err="1"/>
              <a:t>playersScoringForTeamAway</a:t>
            </a:r>
            <a:r>
              <a:rPr lang="en-US" dirty="0"/>
              <a:t>:</a:t>
            </a:r>
          </a:p>
          <a:p>
            <a:r>
              <a:rPr lang="en-US" dirty="0"/>
              <a:t>  Average query time of: 1.8221004605293274  seconds</a:t>
            </a:r>
          </a:p>
          <a:p>
            <a:r>
              <a:rPr lang="en-US" dirty="0"/>
              <a:t>  One query duration: 1.81300 seconds</a:t>
            </a:r>
          </a:p>
          <a:p>
            <a:r>
              <a:rPr lang="en-US" dirty="0" err="1"/>
              <a:t>averageAge</a:t>
            </a:r>
            <a:r>
              <a:rPr lang="en-US" dirty="0"/>
              <a:t>:</a:t>
            </a:r>
          </a:p>
          <a:p>
            <a:r>
              <a:rPr lang="en-US" dirty="0"/>
              <a:t>  Average query time of: 0.03980010747909546  seconds</a:t>
            </a:r>
          </a:p>
          <a:p>
            <a:r>
              <a:rPr lang="en-US" dirty="0"/>
              <a:t>  One query duration: 0.06200 seconds</a:t>
            </a:r>
          </a:p>
        </p:txBody>
      </p:sp>
    </p:spTree>
    <p:extLst>
      <p:ext uri="{BB962C8B-B14F-4D97-AF65-F5344CB8AC3E}">
        <p14:creationId xmlns:p14="http://schemas.microsoft.com/office/powerpoint/2010/main" val="226476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FCAA3B-B963-1D20-B53A-E9AAF30C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Additional</a:t>
            </a:r>
            <a:r>
              <a:rPr lang="cs-CZ" dirty="0"/>
              <a:t> </a:t>
            </a:r>
            <a:r>
              <a:rPr lang="cs-CZ" dirty="0" err="1"/>
              <a:t>Files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57D5D0-E9F9-F203-9F8E-4FFDF84D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erModel.jpg</a:t>
            </a:r>
            <a:r>
              <a:rPr lang="cs-CZ" dirty="0"/>
              <a:t> – ER model</a:t>
            </a:r>
          </a:p>
          <a:p>
            <a:r>
              <a:rPr lang="en-US" dirty="0"/>
              <a:t>executeQueries.py</a:t>
            </a:r>
            <a:r>
              <a:rPr lang="cs-CZ" dirty="0"/>
              <a:t> – script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executing</a:t>
            </a:r>
            <a:r>
              <a:rPr lang="cs-CZ" dirty="0"/>
              <a:t> </a:t>
            </a:r>
            <a:r>
              <a:rPr lang="cs-CZ" dirty="0" err="1"/>
              <a:t>queries</a:t>
            </a:r>
            <a:endParaRPr lang="cs-CZ" dirty="0"/>
          </a:p>
          <a:p>
            <a:r>
              <a:rPr lang="en-US" dirty="0"/>
              <a:t>generateData.py</a:t>
            </a:r>
            <a:r>
              <a:rPr lang="cs-CZ" dirty="0"/>
              <a:t> – script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generating</a:t>
            </a:r>
            <a:r>
              <a:rPr lang="cs-CZ" dirty="0"/>
              <a:t> and </a:t>
            </a:r>
            <a:r>
              <a:rPr lang="cs-CZ" dirty="0" err="1"/>
              <a:t>save</a:t>
            </a:r>
            <a:r>
              <a:rPr lang="cs-CZ" dirty="0"/>
              <a:t> data </a:t>
            </a:r>
            <a:r>
              <a:rPr lang="cs-CZ" dirty="0" err="1"/>
              <a:t>into</a:t>
            </a:r>
            <a:r>
              <a:rPr lang="cs-CZ" dirty="0"/>
              <a:t> database</a:t>
            </a:r>
          </a:p>
          <a:p>
            <a:r>
              <a:rPr lang="en-US" dirty="0"/>
              <a:t>matches.csv</a:t>
            </a:r>
            <a:r>
              <a:rPr lang="cs-CZ" dirty="0"/>
              <a:t> – data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matches</a:t>
            </a:r>
            <a:endParaRPr lang="cs-CZ" dirty="0"/>
          </a:p>
          <a:p>
            <a:r>
              <a:rPr lang="en-US" dirty="0"/>
              <a:t>measuringEfficiency.py</a:t>
            </a:r>
            <a:r>
              <a:rPr lang="cs-CZ" dirty="0"/>
              <a:t> – script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measuring</a:t>
            </a:r>
            <a:r>
              <a:rPr lang="cs-CZ" dirty="0"/>
              <a:t> </a:t>
            </a:r>
            <a:r>
              <a:rPr lang="cs-CZ" dirty="0" err="1"/>
              <a:t>efficiency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queries</a:t>
            </a:r>
            <a:endParaRPr lang="cs-CZ" dirty="0"/>
          </a:p>
          <a:p>
            <a:r>
              <a:rPr lang="en-US" dirty="0"/>
              <a:t>playerMatch.csv</a:t>
            </a:r>
            <a:r>
              <a:rPr lang="cs-CZ" dirty="0"/>
              <a:t> – data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relationship</a:t>
            </a:r>
            <a:r>
              <a:rPr lang="cs-CZ" dirty="0"/>
              <a:t> </a:t>
            </a:r>
            <a:r>
              <a:rPr lang="cs-CZ" dirty="0" err="1"/>
              <a:t>player</a:t>
            </a:r>
            <a:r>
              <a:rPr lang="cs-CZ" dirty="0"/>
              <a:t> and </a:t>
            </a:r>
            <a:r>
              <a:rPr lang="cs-CZ" dirty="0" err="1"/>
              <a:t>match</a:t>
            </a:r>
            <a:endParaRPr lang="cs-CZ" dirty="0"/>
          </a:p>
          <a:p>
            <a:r>
              <a:rPr lang="en-US" dirty="0"/>
              <a:t>players.csv</a:t>
            </a:r>
            <a:r>
              <a:rPr lang="cs-CZ" dirty="0"/>
              <a:t> – data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players</a:t>
            </a:r>
            <a:endParaRPr lang="cs-CZ" dirty="0"/>
          </a:p>
          <a:p>
            <a:r>
              <a:rPr lang="en-US" dirty="0"/>
              <a:t>stadiums.csv</a:t>
            </a:r>
            <a:r>
              <a:rPr lang="cs-CZ" dirty="0"/>
              <a:t> – data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stadiums</a:t>
            </a:r>
            <a:endParaRPr lang="cs-CZ" dirty="0"/>
          </a:p>
          <a:p>
            <a:r>
              <a:rPr lang="en-US" dirty="0"/>
              <a:t>teams.csv</a:t>
            </a:r>
            <a:r>
              <a:rPr lang="cs-CZ" dirty="0"/>
              <a:t> – data </a:t>
            </a:r>
            <a:r>
              <a:rPr lang="cs-CZ" dirty="0" err="1"/>
              <a:t>about</a:t>
            </a:r>
            <a:r>
              <a:rPr lang="cs-CZ" dirty="0"/>
              <a:t> Teams</a:t>
            </a:r>
          </a:p>
          <a:p>
            <a:r>
              <a:rPr lang="cs-CZ" dirty="0"/>
              <a:t>textOfQueries.txt – </a:t>
            </a:r>
            <a:r>
              <a:rPr lang="cs-CZ" dirty="0" err="1"/>
              <a:t>queries</a:t>
            </a:r>
            <a:r>
              <a:rPr lang="cs-CZ" dirty="0"/>
              <a:t> in text </a:t>
            </a:r>
            <a:r>
              <a:rPr lang="cs-CZ" dirty="0" err="1"/>
              <a:t>form</a:t>
            </a:r>
            <a:endParaRPr lang="cs-CZ" dirty="0"/>
          </a:p>
          <a:p>
            <a:r>
              <a:rPr lang="cs-CZ" dirty="0"/>
              <a:t>resultOfMeasuring.txt – </a:t>
            </a:r>
            <a:r>
              <a:rPr lang="cs-CZ" dirty="0" err="1"/>
              <a:t>result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measuring</a:t>
            </a:r>
            <a:r>
              <a:rPr lang="cs-CZ" dirty="0"/>
              <a:t> </a:t>
            </a:r>
            <a:r>
              <a:rPr lang="cs-CZ" dirty="0" err="1"/>
              <a:t>efficiency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queries</a:t>
            </a:r>
            <a:r>
              <a:rPr lang="cs-CZ" dirty="0"/>
              <a:t> in text </a:t>
            </a:r>
            <a:r>
              <a:rPr lang="cs-CZ" dirty="0" err="1"/>
              <a:t>form</a:t>
            </a:r>
            <a:endParaRPr lang="cs-CZ" dirty="0"/>
          </a:p>
          <a:p>
            <a:r>
              <a:rPr lang="cs-CZ" dirty="0"/>
              <a:t>requirements.txt – </a:t>
            </a:r>
            <a:r>
              <a:rPr lang="cs-CZ" dirty="0" err="1"/>
              <a:t>requirements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running</a:t>
            </a:r>
            <a:r>
              <a:rPr lang="cs-CZ" dirty="0"/>
              <a:t> </a:t>
            </a:r>
            <a:r>
              <a:rPr lang="cs-CZ" dirty="0" err="1"/>
              <a:t>scripts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8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2CCE59-B53C-7F7D-B15D-BA57A034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Basic </a:t>
            </a:r>
            <a:r>
              <a:rPr lang="en-US" dirty="0"/>
              <a:t>characteristics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B275E0-07BD-EFC2-27C2-15ECD87E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cs-CZ" sz="2200" dirty="0"/>
              <a:t>NoSQL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2200" dirty="0"/>
              <a:t>Multi-model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2200" dirty="0"/>
              <a:t>Spread </a:t>
            </a:r>
            <a:r>
              <a:rPr lang="en-US" sz="2200" dirty="0"/>
              <a:t>the data and traffic for the table over a sufficient number of servers</a:t>
            </a:r>
            <a:endParaRPr lang="cs-CZ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sz="2200" dirty="0"/>
              <a:t>O</a:t>
            </a:r>
            <a:r>
              <a:rPr lang="en-US" sz="2200" dirty="0"/>
              <a:t>n-demand</a:t>
            </a:r>
            <a:r>
              <a:rPr lang="cs-CZ" sz="2200" dirty="0"/>
              <a:t> </a:t>
            </a:r>
            <a:r>
              <a:rPr lang="en-US" sz="2200" dirty="0"/>
              <a:t>backup</a:t>
            </a:r>
            <a:r>
              <a:rPr lang="cs-CZ" sz="2200" dirty="0"/>
              <a:t> </a:t>
            </a:r>
            <a:r>
              <a:rPr lang="en-US" sz="2200" dirty="0"/>
              <a:t>of tables capability</a:t>
            </a:r>
            <a:endParaRPr lang="cs-CZ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sz="2200" dirty="0"/>
              <a:t>A</a:t>
            </a:r>
            <a:r>
              <a:rPr lang="en-US" sz="2200" dirty="0"/>
              <a:t>WS Management Console</a:t>
            </a:r>
            <a:r>
              <a:rPr lang="cs-CZ" sz="2200" dirty="0"/>
              <a:t> - </a:t>
            </a:r>
            <a:r>
              <a:rPr lang="en-US" sz="2200" dirty="0"/>
              <a:t>monitoring resource utilization and performance metrics</a:t>
            </a:r>
            <a:endParaRPr lang="cs-CZ" sz="2200" dirty="0"/>
          </a:p>
          <a:p>
            <a:pPr marL="201168" lvl="1" indent="0">
              <a:buNone/>
            </a:pPr>
            <a:endParaRPr lang="cs-CZ" sz="2200" dirty="0"/>
          </a:p>
          <a:p>
            <a:pPr marL="201168" lvl="1" indent="0">
              <a:buNone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92D13F-4570-A66C-5A57-2A8A487C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strategy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AA7968-CD25-7485-066D-CE85E19E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Create AWS account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Setting up: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/>
              <a:t>Web service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/>
              <a:t>Local – downloadable version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Accessing DynamoDB</a:t>
            </a:r>
          </a:p>
          <a:p>
            <a:pPr marL="726948" lvl="2" indent="-342900">
              <a:buFont typeface="+mj-lt"/>
              <a:buAutoNum type="arabicPeriod"/>
            </a:pPr>
            <a:r>
              <a:rPr lang="cs-CZ" sz="2000" dirty="0">
                <a:hlinkClick r:id="rId2"/>
              </a:rPr>
              <a:t>Using the AWS Management </a:t>
            </a:r>
            <a:r>
              <a:rPr lang="en-US" sz="2000" dirty="0">
                <a:hlinkClick r:id="rId2"/>
              </a:rPr>
              <a:t>Console</a:t>
            </a:r>
            <a:r>
              <a:rPr lang="cs-CZ" sz="2000" dirty="0">
                <a:hlinkClick r:id="rId2"/>
              </a:rPr>
              <a:t> </a:t>
            </a:r>
            <a:endParaRPr lang="cs-CZ" sz="2000" dirty="0"/>
          </a:p>
          <a:p>
            <a:pPr marL="726948" lvl="2" indent="-342900">
              <a:buFont typeface="+mj-lt"/>
              <a:buAutoNum type="arabicPeriod"/>
            </a:pPr>
            <a:r>
              <a:rPr lang="cs-CZ" sz="2000" dirty="0">
                <a:hlinkClick r:id="rId3"/>
              </a:rPr>
              <a:t>Using the AWS </a:t>
            </a:r>
            <a:r>
              <a:rPr lang="en-US" sz="2000" dirty="0">
                <a:hlinkClick r:id="rId3"/>
              </a:rPr>
              <a:t>Command Line Interface (AWS CLI) </a:t>
            </a:r>
            <a:endParaRPr lang="cs-CZ" sz="2000" dirty="0"/>
          </a:p>
          <a:p>
            <a:pPr marL="726948" lvl="2" indent="-342900">
              <a:buFont typeface="+mj-lt"/>
              <a:buAutoNum type="arabicPeriod"/>
            </a:pPr>
            <a:r>
              <a:rPr lang="en-US" sz="2000" dirty="0">
                <a:hlinkClick r:id="rId4"/>
              </a:rPr>
              <a:t>Using the API</a:t>
            </a:r>
            <a:r>
              <a:rPr lang="en-US" sz="2000" dirty="0"/>
              <a:t> </a:t>
            </a:r>
            <a:r>
              <a:rPr lang="cs-CZ" sz="2000" dirty="0"/>
              <a:t>– </a:t>
            </a:r>
            <a:r>
              <a:rPr lang="en-US" sz="2000" dirty="0"/>
              <a:t>Java</a:t>
            </a:r>
            <a:r>
              <a:rPr lang="cs-CZ" sz="2000" dirty="0"/>
              <a:t>, .NET, Node.</a:t>
            </a:r>
            <a:r>
              <a:rPr lang="en-US" sz="2000" dirty="0"/>
              <a:t>js</a:t>
            </a:r>
            <a:r>
              <a:rPr lang="cs-CZ" sz="2000" dirty="0"/>
              <a:t>, PHP, Python, Ruby, C++, JavaScript in </a:t>
            </a:r>
            <a:r>
              <a:rPr lang="en-US" sz="2000" dirty="0"/>
              <a:t>the</a:t>
            </a:r>
            <a:r>
              <a:rPr lang="cs-CZ" sz="2000" dirty="0"/>
              <a:t> browser, …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>
                <a:hlinkClick r:id="rId5"/>
              </a:rPr>
              <a:t>Using the NoSQL workbench</a:t>
            </a:r>
            <a:endParaRPr lang="cs-CZ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sz="2000" dirty="0"/>
              <a:t>My </a:t>
            </a:r>
            <a:r>
              <a:rPr lang="en-US" sz="2000" dirty="0"/>
              <a:t>strategy</a:t>
            </a:r>
            <a:r>
              <a:rPr lang="cs-CZ" sz="2000" dirty="0"/>
              <a:t>: </a:t>
            </a:r>
            <a:r>
              <a:rPr lang="en-US" sz="2000" dirty="0"/>
              <a:t>locally downloaded database, configuration </a:t>
            </a:r>
            <a:r>
              <a:rPr lang="cs-CZ" sz="2000" dirty="0"/>
              <a:t>by </a:t>
            </a:r>
            <a:r>
              <a:rPr lang="en-US" sz="2000" dirty="0"/>
              <a:t>AWS</a:t>
            </a:r>
            <a:r>
              <a:rPr lang="cs-CZ" sz="2000" dirty="0"/>
              <a:t> CLI</a:t>
            </a:r>
            <a:r>
              <a:rPr lang="en-US" sz="2000" dirty="0"/>
              <a:t>, access </a:t>
            </a:r>
            <a:r>
              <a:rPr lang="cs-CZ" sz="2000" dirty="0"/>
              <a:t>by </a:t>
            </a:r>
            <a:r>
              <a:rPr lang="en-US" sz="2000" dirty="0"/>
              <a:t>API in </a:t>
            </a:r>
            <a:r>
              <a:rPr lang="cs-CZ" sz="2000" dirty="0"/>
              <a:t>P</a:t>
            </a:r>
            <a:r>
              <a:rPr lang="en-US" sz="2000" dirty="0" err="1"/>
              <a:t>ython</a:t>
            </a:r>
            <a:endParaRPr lang="en-US" sz="2000" dirty="0"/>
          </a:p>
          <a:p>
            <a:pPr marL="384048"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89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38DC1A-7D57-7C5E-9B10-1D013481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My </a:t>
            </a:r>
            <a:r>
              <a:rPr lang="en-US" dirty="0"/>
              <a:t>strategy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A69654-48CC-E1A9-0875-2ECF2ABB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Creating AWS account – </a:t>
            </a:r>
            <a:r>
              <a:rPr lang="en-US" sz="1800" dirty="0">
                <a:hlinkClick r:id="rId2"/>
              </a:rPr>
              <a:t>sign into console</a:t>
            </a:r>
            <a:endParaRPr lang="cs-CZ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Crea</a:t>
            </a:r>
            <a:r>
              <a:rPr lang="cs-CZ" sz="1800" dirty="0"/>
              <a:t>te a new user – </a:t>
            </a:r>
            <a:r>
              <a:rPr lang="en-US" sz="1800" dirty="0"/>
              <a:t>Security</a:t>
            </a:r>
            <a:r>
              <a:rPr lang="cs-CZ" sz="1800" dirty="0"/>
              <a:t> credentials – Users – Add users - </a:t>
            </a:r>
            <a:r>
              <a:rPr lang="en-US" sz="1800" dirty="0"/>
              <a:t>Provide user access to the AWS Management Console </a:t>
            </a:r>
            <a:r>
              <a:rPr lang="cs-CZ" sz="1800" dirty="0"/>
              <a:t>- </a:t>
            </a:r>
            <a:r>
              <a:rPr lang="en-US" sz="1800" dirty="0">
                <a:solidFill>
                  <a:srgbClr val="16191F"/>
                </a:solidFill>
                <a:latin typeface="Amazon Ember"/>
              </a:rPr>
              <a:t>I want to create an IAM user</a:t>
            </a:r>
            <a:r>
              <a:rPr lang="cs-CZ" sz="1800" dirty="0">
                <a:solidFill>
                  <a:srgbClr val="16191F"/>
                </a:solidFill>
                <a:latin typeface="Amazon Ember"/>
              </a:rPr>
              <a:t> – Attach policies directly – filter all dynamodb permissions policies – select </a:t>
            </a:r>
            <a:r>
              <a:rPr lang="cs-CZ" sz="1800" dirty="0">
                <a:latin typeface="Amazon Ember"/>
              </a:rPr>
              <a:t>AmazonDynamoDBFullAccess, AmazonDynamoDBFullAccess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1800" dirty="0">
                <a:latin typeface="Amazon Ember"/>
              </a:rPr>
              <a:t>A</a:t>
            </a:r>
            <a:r>
              <a:rPr lang="en-US" sz="1800" dirty="0">
                <a:latin typeface="Amazon Ember"/>
              </a:rPr>
              <a:t>fter creating a new user, click on the user's name</a:t>
            </a:r>
            <a:r>
              <a:rPr lang="cs-CZ" sz="1800" dirty="0">
                <a:latin typeface="Amazon Ember"/>
              </a:rPr>
              <a:t> – </a:t>
            </a:r>
            <a:r>
              <a:rPr lang="en-US" sz="1800" dirty="0"/>
              <a:t>Security</a:t>
            </a:r>
            <a:r>
              <a:rPr lang="cs-CZ" sz="1800" dirty="0"/>
              <a:t> credentials – Access keys – Create access key – Command Line Interface – Create access key – download .csv (with AWS access key id)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cs-CZ" sz="1800" dirty="0">
                <a:hlinkClick r:id="rId3"/>
              </a:rPr>
              <a:t>Download and install AWS CLI </a:t>
            </a:r>
            <a:endParaRPr lang="cs-CZ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hlinkClick r:id="rId4"/>
              </a:rPr>
              <a:t>Download </a:t>
            </a:r>
            <a:r>
              <a:rPr lang="cs-CZ" sz="1800" dirty="0">
                <a:hlinkClick r:id="rId4"/>
              </a:rPr>
              <a:t>and install </a:t>
            </a:r>
            <a:r>
              <a:rPr lang="en-US" sz="1800" dirty="0">
                <a:hlinkClick r:id="rId4"/>
              </a:rPr>
              <a:t>DynamoDB </a:t>
            </a:r>
            <a:r>
              <a:rPr lang="cs-CZ" sz="1800" dirty="0"/>
              <a:t>(requires JRE)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1600" dirty="0"/>
              <a:t>set the AWS Access Key ID and AWS Secret Access Key as the data from the downloaded .csv file</a:t>
            </a:r>
            <a:endParaRPr lang="cs-CZ" sz="16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4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DC49A1-5206-0719-63B9-0169503B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</a:t>
            </a:r>
            <a:r>
              <a:rPr lang="cs-CZ" dirty="0" err="1"/>
              <a:t>models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C019C4-AD5D-A023-6320-0037F23D7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cs-CZ" sz="2400" dirty="0" err="1"/>
              <a:t>Key-value</a:t>
            </a:r>
            <a:r>
              <a:rPr lang="cs-CZ" sz="2400" dirty="0"/>
              <a:t>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sz="2400" dirty="0" err="1"/>
              <a:t>Document</a:t>
            </a:r>
            <a:r>
              <a:rPr lang="cs-CZ" sz="2400" dirty="0"/>
              <a:t> data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sz="2400" dirty="0"/>
              <a:t>S</a:t>
            </a:r>
            <a:r>
              <a:rPr lang="en-US" sz="2400" dirty="0" err="1"/>
              <a:t>upports</a:t>
            </a:r>
            <a:r>
              <a:rPr lang="en-US" sz="2400" dirty="0"/>
              <a:t> the document data model, which allows you to store and query nested data structures within a single item</a:t>
            </a:r>
            <a:endParaRPr lang="cs-CZ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sz="2400" dirty="0"/>
              <a:t>S</a:t>
            </a:r>
            <a:r>
              <a:rPr lang="en-US" sz="2400" dirty="0" err="1"/>
              <a:t>upports</a:t>
            </a:r>
            <a:r>
              <a:rPr lang="en-US" sz="2400" dirty="0"/>
              <a:t> composite primary keys</a:t>
            </a:r>
            <a:r>
              <a:rPr lang="cs-CZ" sz="2400" dirty="0"/>
              <a:t> - </a:t>
            </a:r>
            <a:r>
              <a:rPr lang="en-US" sz="2400" dirty="0"/>
              <a:t>a combination of </a:t>
            </a:r>
            <a:r>
              <a:rPr lang="cs-CZ" sz="2400" dirty="0"/>
              <a:t>hash</a:t>
            </a:r>
            <a:r>
              <a:rPr lang="en-US" sz="2400" dirty="0"/>
              <a:t> key and </a:t>
            </a:r>
            <a:r>
              <a:rPr lang="cs-CZ" sz="2400" dirty="0" err="1"/>
              <a:t>range</a:t>
            </a:r>
            <a:r>
              <a:rPr lang="en-US" sz="2400" dirty="0"/>
              <a:t> key to uniquely identify items</a:t>
            </a:r>
            <a:endParaRPr lang="cs-CZ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Maximum item size: 400 KB</a:t>
            </a:r>
            <a:endParaRPr lang="cs-CZ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Maximum number of items per partition key value: 10 GB</a:t>
            </a:r>
            <a:endParaRPr lang="cs-CZ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Limited support for secondary indexes</a:t>
            </a:r>
            <a:endParaRPr lang="cs-CZ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No support for joins or transactions</a:t>
            </a:r>
            <a:endParaRPr lang="cs-CZ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2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B77B2E-24F8-9392-90D5-944626E2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Operations</a:t>
            </a:r>
            <a:r>
              <a:rPr lang="cs-CZ" dirty="0"/>
              <a:t> – </a:t>
            </a:r>
            <a:r>
              <a:rPr lang="cs-CZ" dirty="0" err="1"/>
              <a:t>create</a:t>
            </a:r>
            <a:r>
              <a:rPr lang="cs-CZ" dirty="0"/>
              <a:t> table</a:t>
            </a:r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5B4A4AF-9C9F-A354-6CF8-9CEC324BE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Linux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97147D-B4EB-9AB2-53CD-5694FC410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453741"/>
            <a:ext cx="4937760" cy="3378200"/>
          </a:xfrm>
        </p:spPr>
        <p:txBody>
          <a:bodyPr>
            <a:normAutofit fontScale="62500" lnSpcReduction="20000"/>
          </a:bodyPr>
          <a:lstStyle/>
          <a:p>
            <a:r>
              <a:rPr lang="en-US" sz="1900" dirty="0" err="1"/>
              <a:t>aws</a:t>
            </a:r>
            <a:r>
              <a:rPr lang="en-US" sz="1900" dirty="0"/>
              <a:t> </a:t>
            </a:r>
            <a:r>
              <a:rPr lang="en-US" sz="1900" dirty="0" err="1"/>
              <a:t>dynamodb</a:t>
            </a:r>
            <a:r>
              <a:rPr lang="en-US" sz="1900" dirty="0"/>
              <a:t> create-table \</a:t>
            </a:r>
          </a:p>
          <a:p>
            <a:r>
              <a:rPr lang="en-US" sz="1900" dirty="0"/>
              <a:t>    --table-name Music \</a:t>
            </a:r>
          </a:p>
          <a:p>
            <a:r>
              <a:rPr lang="en-US" sz="1900" dirty="0"/>
              <a:t>    --attribute-definitions \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AttributeName</a:t>
            </a:r>
            <a:r>
              <a:rPr lang="en-US" sz="1900" dirty="0"/>
              <a:t>=</a:t>
            </a:r>
            <a:r>
              <a:rPr lang="en-US" sz="1900" dirty="0" err="1"/>
              <a:t>Artist,AttributeType</a:t>
            </a:r>
            <a:r>
              <a:rPr lang="en-US" sz="1900" dirty="0"/>
              <a:t>=S \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AttributeName</a:t>
            </a:r>
            <a:r>
              <a:rPr lang="en-US" sz="1900" dirty="0"/>
              <a:t>=</a:t>
            </a:r>
            <a:r>
              <a:rPr lang="en-US" sz="1900" dirty="0" err="1"/>
              <a:t>SongTitle,AttributeType</a:t>
            </a:r>
            <a:r>
              <a:rPr lang="en-US" sz="1900" dirty="0"/>
              <a:t>=S \</a:t>
            </a:r>
          </a:p>
          <a:p>
            <a:r>
              <a:rPr lang="en-US" sz="1900" dirty="0"/>
              <a:t>    --key-schema \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AttributeName</a:t>
            </a:r>
            <a:r>
              <a:rPr lang="en-US" sz="1900" dirty="0"/>
              <a:t>=</a:t>
            </a:r>
            <a:r>
              <a:rPr lang="en-US" sz="1900" dirty="0" err="1"/>
              <a:t>Artist,KeyType</a:t>
            </a:r>
            <a:r>
              <a:rPr lang="en-US" sz="1900" dirty="0"/>
              <a:t>=HASH \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AttributeName</a:t>
            </a:r>
            <a:r>
              <a:rPr lang="en-US" sz="1900" dirty="0"/>
              <a:t>=</a:t>
            </a:r>
            <a:r>
              <a:rPr lang="en-US" sz="1900" dirty="0" err="1"/>
              <a:t>SongTitle,KeyType</a:t>
            </a:r>
            <a:r>
              <a:rPr lang="en-US" sz="1900" dirty="0"/>
              <a:t>=RANGE \</a:t>
            </a:r>
          </a:p>
          <a:p>
            <a:r>
              <a:rPr lang="en-US" sz="1900" dirty="0"/>
              <a:t>    --provisioned-throughput \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ReadCapacityUnits</a:t>
            </a:r>
            <a:r>
              <a:rPr lang="en-US" sz="1900" dirty="0"/>
              <a:t>=5,WriteCapacityUnits=5 \</a:t>
            </a:r>
          </a:p>
          <a:p>
            <a:r>
              <a:rPr lang="en-US" sz="1900" dirty="0"/>
              <a:t>    --table-class STANDARD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172317A-5B8B-9246-006D-CB67340F6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b="1" dirty="0"/>
              <a:t>Windows CMD</a:t>
            </a:r>
            <a:endParaRPr lang="en-US" b="1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6C21AE-3256-CBDC-8CC5-770DE7941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2390" y="2410212"/>
            <a:ext cx="4668819" cy="3378200"/>
          </a:xfrm>
        </p:spPr>
        <p:txBody>
          <a:bodyPr>
            <a:noAutofit/>
          </a:bodyPr>
          <a:lstStyle/>
          <a:p>
            <a:r>
              <a:rPr lang="en-US" sz="1200" dirty="0" err="1"/>
              <a:t>aws</a:t>
            </a:r>
            <a:r>
              <a:rPr lang="en-US" sz="1200" dirty="0"/>
              <a:t> </a:t>
            </a:r>
            <a:r>
              <a:rPr lang="en-US" sz="1200" dirty="0" err="1"/>
              <a:t>dynamodb</a:t>
            </a:r>
            <a:r>
              <a:rPr lang="en-US" sz="1200" dirty="0"/>
              <a:t> create-table ^</a:t>
            </a:r>
          </a:p>
          <a:p>
            <a:r>
              <a:rPr lang="en-US" sz="1200" dirty="0"/>
              <a:t>    --table-name Music ^</a:t>
            </a:r>
          </a:p>
          <a:p>
            <a:r>
              <a:rPr lang="en-US" sz="1200" dirty="0"/>
              <a:t>    --attribute-definitions ^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AttributeName</a:t>
            </a:r>
            <a:r>
              <a:rPr lang="en-US" sz="1200" dirty="0"/>
              <a:t>=</a:t>
            </a:r>
            <a:r>
              <a:rPr lang="en-US" sz="1200" dirty="0" err="1"/>
              <a:t>Artist,AttributeType</a:t>
            </a:r>
            <a:r>
              <a:rPr lang="en-US" sz="1200" dirty="0"/>
              <a:t>=S ^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AttributeName</a:t>
            </a:r>
            <a:r>
              <a:rPr lang="en-US" sz="1200" dirty="0"/>
              <a:t>=</a:t>
            </a:r>
            <a:r>
              <a:rPr lang="en-US" sz="1200" dirty="0" err="1"/>
              <a:t>SongTitle,AttributeType</a:t>
            </a:r>
            <a:r>
              <a:rPr lang="en-US" sz="1200" dirty="0"/>
              <a:t>=S ^</a:t>
            </a:r>
          </a:p>
          <a:p>
            <a:r>
              <a:rPr lang="en-US" sz="1200" dirty="0"/>
              <a:t>    --key-schema ^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AttributeName</a:t>
            </a:r>
            <a:r>
              <a:rPr lang="en-US" sz="1200" dirty="0"/>
              <a:t>=</a:t>
            </a:r>
            <a:r>
              <a:rPr lang="en-US" sz="1200" dirty="0" err="1"/>
              <a:t>Artist,KeyType</a:t>
            </a:r>
            <a:r>
              <a:rPr lang="en-US" sz="1200" dirty="0"/>
              <a:t>=HASH ^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AttributeName</a:t>
            </a:r>
            <a:r>
              <a:rPr lang="en-US" sz="1200" dirty="0"/>
              <a:t>=</a:t>
            </a:r>
            <a:r>
              <a:rPr lang="en-US" sz="1200" dirty="0" err="1"/>
              <a:t>SongTitle,KeyType</a:t>
            </a:r>
            <a:r>
              <a:rPr lang="en-US" sz="1200" dirty="0"/>
              <a:t>=RANGE ^</a:t>
            </a:r>
          </a:p>
          <a:p>
            <a:r>
              <a:rPr lang="en-US" sz="1200" dirty="0"/>
              <a:t>    --provisioned-throughput ^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ReadCapacityUnits</a:t>
            </a:r>
            <a:r>
              <a:rPr lang="en-US" sz="1200" dirty="0"/>
              <a:t>=5,WriteCapacityUnits=5 ^</a:t>
            </a:r>
          </a:p>
          <a:p>
            <a:r>
              <a:rPr lang="en-US" sz="1200" dirty="0"/>
              <a:t>    --table-class STANDARD</a:t>
            </a:r>
          </a:p>
        </p:txBody>
      </p:sp>
    </p:spTree>
    <p:extLst>
      <p:ext uri="{BB962C8B-B14F-4D97-AF65-F5344CB8AC3E}">
        <p14:creationId xmlns:p14="http://schemas.microsoft.com/office/powerpoint/2010/main" val="21363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E9504926-0A00-DCF8-E04C-0C0063F8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Operations</a:t>
            </a:r>
            <a:r>
              <a:rPr lang="cs-CZ" dirty="0"/>
              <a:t> – </a:t>
            </a:r>
            <a:r>
              <a:rPr lang="cs-CZ" dirty="0" err="1"/>
              <a:t>write</a:t>
            </a:r>
            <a:r>
              <a:rPr lang="cs-CZ" dirty="0"/>
              <a:t> data</a:t>
            </a:r>
            <a:endParaRPr lang="en-US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24112371-0B75-E958-820B-BAF8C0F72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Linux</a:t>
            </a:r>
            <a:endParaRPr lang="en-US" b="1" dirty="0"/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A744E635-5294-3431-E2B1-643FEC05A3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put-item \</a:t>
            </a:r>
          </a:p>
          <a:p>
            <a:r>
              <a:rPr lang="en-US" dirty="0"/>
              <a:t>    --table-name Music  \</a:t>
            </a:r>
          </a:p>
          <a:p>
            <a:r>
              <a:rPr lang="en-US" dirty="0"/>
              <a:t>    --item \</a:t>
            </a:r>
          </a:p>
          <a:p>
            <a:r>
              <a:rPr lang="en-US" dirty="0"/>
              <a:t>        '{"Artist": {"S": "No One You Know"}, "</a:t>
            </a:r>
            <a:r>
              <a:rPr lang="en-US" dirty="0" err="1"/>
              <a:t>SongTitle</a:t>
            </a:r>
            <a:r>
              <a:rPr lang="en-US" dirty="0"/>
              <a:t>": {"S": "Call Me Today"}, "</a:t>
            </a:r>
            <a:r>
              <a:rPr lang="en-US" dirty="0" err="1"/>
              <a:t>AlbumTitle</a:t>
            </a:r>
            <a:r>
              <a:rPr lang="en-US" dirty="0"/>
              <a:t>": {"S": "Somewhat Famous"}, "Awards": {"N": "1"}}'</a:t>
            </a:r>
          </a:p>
          <a:p>
            <a:endParaRPr lang="en-US" dirty="0"/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94872C3F-DF50-13A7-08E4-09CA0EBB1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b="1" dirty="0"/>
              <a:t>Windows </a:t>
            </a:r>
            <a:r>
              <a:rPr lang="cs-CZ" b="1" dirty="0" err="1"/>
              <a:t>CMd</a:t>
            </a:r>
            <a:endParaRPr lang="en-US" b="1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A2716CB2-73B9-996D-9B25-D6579342B2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put-item ^</a:t>
            </a:r>
          </a:p>
          <a:p>
            <a:r>
              <a:rPr lang="en-US" dirty="0"/>
              <a:t>    --table-name Music  ^</a:t>
            </a:r>
          </a:p>
          <a:p>
            <a:r>
              <a:rPr lang="en-US" dirty="0"/>
              <a:t>    --item ^</a:t>
            </a:r>
          </a:p>
          <a:p>
            <a:r>
              <a:rPr lang="en-US" dirty="0"/>
              <a:t>        "{\"Artist\": {\"S\": \"No One You Know\"}, \"</a:t>
            </a:r>
            <a:r>
              <a:rPr lang="en-US" dirty="0" err="1"/>
              <a:t>SongTitle</a:t>
            </a:r>
            <a:r>
              <a:rPr lang="en-US" dirty="0"/>
              <a:t>\": {\"S\": \"Call Me Today\"}, \"</a:t>
            </a:r>
            <a:r>
              <a:rPr lang="en-US" dirty="0" err="1"/>
              <a:t>AlbumTitle</a:t>
            </a:r>
            <a:r>
              <a:rPr lang="en-US" dirty="0"/>
              <a:t>\": {\"S\": \"Somewhat Famous\"}, \"Awards\": {\"N\": \"1\"}}"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8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EBC2A1-E329-5DA4-0E21-F65E08E8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Operations</a:t>
            </a:r>
            <a:r>
              <a:rPr lang="cs-CZ" dirty="0"/>
              <a:t> – </a:t>
            </a:r>
            <a:r>
              <a:rPr lang="cs-CZ" dirty="0" err="1"/>
              <a:t>read</a:t>
            </a:r>
            <a:r>
              <a:rPr lang="cs-CZ" dirty="0"/>
              <a:t> data</a:t>
            </a:r>
            <a:endParaRPr lang="en-US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BC2B277-EE27-E230-1549-85A27BA00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Linux</a:t>
            </a:r>
            <a:endParaRPr lang="en-US" b="1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767CB65-4B3F-5AB8-F87A-B315F96E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0172" y="2396763"/>
            <a:ext cx="4937760" cy="1570118"/>
          </a:xfrm>
        </p:spPr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get-item --consistent-read \</a:t>
            </a:r>
          </a:p>
          <a:p>
            <a:r>
              <a:rPr lang="en-US" dirty="0"/>
              <a:t>    --table-name Music \</a:t>
            </a:r>
          </a:p>
          <a:p>
            <a:r>
              <a:rPr lang="en-US" dirty="0"/>
              <a:t>    --key '{ "Artist": {"S": "Acme Band"}, "</a:t>
            </a:r>
            <a:r>
              <a:rPr lang="en-US" dirty="0" err="1"/>
              <a:t>SongTitle</a:t>
            </a:r>
            <a:r>
              <a:rPr lang="en-US" dirty="0"/>
              <a:t>": {"S": "Happy Day"}}'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53E03EB-6C80-5B79-8B89-8748832C5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50172" y="4044876"/>
            <a:ext cx="4937760" cy="736282"/>
          </a:xfrm>
        </p:spPr>
        <p:txBody>
          <a:bodyPr/>
          <a:lstStyle/>
          <a:p>
            <a:r>
              <a:rPr lang="cs-CZ" b="1" dirty="0"/>
              <a:t>Windows </a:t>
            </a:r>
            <a:r>
              <a:rPr lang="cs-CZ" b="1" dirty="0" err="1"/>
              <a:t>cmd</a:t>
            </a:r>
            <a:endParaRPr lang="en-US" b="1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11CB82F-A5D9-B3E8-62D7-53EDFB54F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19202" y="4587520"/>
            <a:ext cx="4937760" cy="1693333"/>
          </a:xfrm>
        </p:spPr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get-item --consistent-read ^</a:t>
            </a:r>
          </a:p>
          <a:p>
            <a:r>
              <a:rPr lang="en-US" dirty="0"/>
              <a:t>    --table-name Music ^</a:t>
            </a:r>
          </a:p>
          <a:p>
            <a:r>
              <a:rPr lang="en-US" dirty="0"/>
              <a:t>    --key "{\"Artist\": {\"S\": \"Acme Band\"}, \"</a:t>
            </a:r>
            <a:r>
              <a:rPr lang="en-US" dirty="0" err="1"/>
              <a:t>SongTitle</a:t>
            </a:r>
            <a:r>
              <a:rPr lang="en-US" dirty="0"/>
              <a:t>\": {\"S\": \"Happy Day\"}}"</a:t>
            </a:r>
          </a:p>
        </p:txBody>
      </p:sp>
      <p:sp>
        <p:nvSpPr>
          <p:cNvPr id="8" name="Zástupný text 2">
            <a:extLst>
              <a:ext uri="{FF2B5EF4-FFF2-40B4-BE49-F238E27FC236}">
                <a16:creationId xmlns:a16="http://schemas.microsoft.com/office/drawing/2014/main" id="{EA6FC5ED-9A26-EBB3-4770-DF4394EDECF8}"/>
              </a:ext>
            </a:extLst>
          </p:cNvPr>
          <p:cNvSpPr txBox="1">
            <a:spLocks/>
          </p:cNvSpPr>
          <p:nvPr/>
        </p:nvSpPr>
        <p:spPr>
          <a:xfrm>
            <a:off x="6499411" y="1846052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/>
              <a:t>Output</a:t>
            </a:r>
            <a:endParaRPr lang="en-US" b="1" dirty="0"/>
          </a:p>
        </p:txBody>
      </p:sp>
      <p:sp>
        <p:nvSpPr>
          <p:cNvPr id="9" name="Zástupný obsah 3">
            <a:extLst>
              <a:ext uri="{FF2B5EF4-FFF2-40B4-BE49-F238E27FC236}">
                <a16:creationId xmlns:a16="http://schemas.microsoft.com/office/drawing/2014/main" id="{EF9A88BB-7EA4-319E-5710-5870DC5BAF6F}"/>
              </a:ext>
            </a:extLst>
          </p:cNvPr>
          <p:cNvSpPr txBox="1">
            <a:spLocks/>
          </p:cNvSpPr>
          <p:nvPr/>
        </p:nvSpPr>
        <p:spPr>
          <a:xfrm>
            <a:off x="6605195" y="2396763"/>
            <a:ext cx="4937760" cy="362751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   "Item":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       "</a:t>
            </a:r>
            <a:r>
              <a:rPr lang="en-US" sz="1400" dirty="0" err="1"/>
              <a:t>AlbumTitle</a:t>
            </a:r>
            <a:r>
              <a:rPr lang="en-US" sz="1400" dirty="0"/>
              <a:t>":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           "S": "Songs About Life"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       },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       "Awards":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           "S": "10"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       },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       "Artist":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           "S": "Acme Band"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       },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       "</a:t>
            </a:r>
            <a:r>
              <a:rPr lang="en-US" sz="1400" dirty="0" err="1"/>
              <a:t>SongTitle</a:t>
            </a:r>
            <a:r>
              <a:rPr lang="en-US" sz="1400" dirty="0"/>
              <a:t>":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           "S": "Happy Day"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76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2C3B89-6306-F90D-F621-98294909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Querying</a:t>
            </a:r>
            <a:endParaRPr lang="en-US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4FD0E0A-93B2-E0CC-59E2-AB8C6EF6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SQL</a:t>
            </a:r>
            <a:endParaRPr lang="en-US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E1D45ED-73E9-A6C1-03F1-DF0959DCAD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/* Return a single song, by primary key */</a:t>
            </a:r>
          </a:p>
          <a:p>
            <a:endParaRPr lang="en-US" dirty="0"/>
          </a:p>
          <a:p>
            <a:r>
              <a:rPr lang="en-US" dirty="0"/>
              <a:t>SELECT * FROM Music</a:t>
            </a:r>
          </a:p>
          <a:p>
            <a:r>
              <a:rPr lang="en-US" dirty="0"/>
              <a:t>WHERE Artist='No One You Know‘ </a:t>
            </a:r>
            <a:endParaRPr lang="cs-CZ" dirty="0"/>
          </a:p>
          <a:p>
            <a:r>
              <a:rPr lang="en-US" dirty="0"/>
              <a:t>AND </a:t>
            </a:r>
            <a:r>
              <a:rPr lang="en-US" dirty="0" err="1"/>
              <a:t>SongTitle</a:t>
            </a:r>
            <a:r>
              <a:rPr lang="en-US" dirty="0"/>
              <a:t> = 'Call Me Today';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0EA23B9-E911-16D9-DFBE-49B1BADD6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DynamoDb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1721DB9-4F80-1689-834B-29988B7EA8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TableName</a:t>
            </a:r>
            <a:r>
              <a:rPr lang="en-US" dirty="0"/>
              <a:t>: "Music",</a:t>
            </a:r>
          </a:p>
          <a:p>
            <a:r>
              <a:rPr lang="en-US" dirty="0"/>
              <a:t>    </a:t>
            </a:r>
            <a:r>
              <a:rPr lang="en-US" dirty="0" err="1"/>
              <a:t>KeyConditionExpression</a:t>
            </a:r>
            <a:r>
              <a:rPr lang="en-US" dirty="0"/>
              <a:t>: "Artist = :a and </a:t>
            </a:r>
            <a:r>
              <a:rPr lang="en-US" dirty="0" err="1"/>
              <a:t>SongTitle</a:t>
            </a:r>
            <a:r>
              <a:rPr lang="en-US" dirty="0"/>
              <a:t> = :t",</a:t>
            </a:r>
          </a:p>
          <a:p>
            <a:r>
              <a:rPr lang="en-US" dirty="0"/>
              <a:t>    </a:t>
            </a:r>
            <a:r>
              <a:rPr lang="en-US" dirty="0" err="1"/>
              <a:t>ExpressionAttributeValues</a:t>
            </a:r>
            <a:r>
              <a:rPr lang="en-US" dirty="0"/>
              <a:t>: {</a:t>
            </a:r>
          </a:p>
          <a:p>
            <a:r>
              <a:rPr lang="en-US" dirty="0"/>
              <a:t>        ":a": "No One You Know",</a:t>
            </a:r>
          </a:p>
          <a:p>
            <a:r>
              <a:rPr lang="en-US" dirty="0"/>
              <a:t>        ":t": "Call Me Today"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38333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1843</TotalTime>
  <Words>1146</Words>
  <Application>Microsoft Office PowerPoint</Application>
  <PresentationFormat>Širokoúhlá obrazovka</PresentationFormat>
  <Paragraphs>159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2" baseType="lpstr">
      <vt:lpstr>Amazon Ember</vt:lpstr>
      <vt:lpstr>Arial</vt:lpstr>
      <vt:lpstr>Calibri</vt:lpstr>
      <vt:lpstr>Calibri Light</vt:lpstr>
      <vt:lpstr>Wingdings</vt:lpstr>
      <vt:lpstr>Retrospektiva</vt:lpstr>
      <vt:lpstr>Amazon DynamoDB</vt:lpstr>
      <vt:lpstr>Basic characteristics</vt:lpstr>
      <vt:lpstr>Download and installation strategy</vt:lpstr>
      <vt:lpstr>My strategy</vt:lpstr>
      <vt:lpstr>Data models</vt:lpstr>
      <vt:lpstr>Operations – create table</vt:lpstr>
      <vt:lpstr>Operations – write data</vt:lpstr>
      <vt:lpstr>Operations – read data</vt:lpstr>
      <vt:lpstr>Querying</vt:lpstr>
      <vt:lpstr>Chosen Domain</vt:lpstr>
      <vt:lpstr>ER schema</vt:lpstr>
      <vt:lpstr>Logical (Database) Schema</vt:lpstr>
      <vt:lpstr>Sample Data</vt:lpstr>
      <vt:lpstr>Queries + Description</vt:lpstr>
      <vt:lpstr>Results of Experiments</vt:lpstr>
      <vt:lpstr>List of Additional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DynamoDB</dc:title>
  <dc:creator>Zuzana Bohatová</dc:creator>
  <cp:lastModifiedBy>Zuzana Bohatová</cp:lastModifiedBy>
  <cp:revision>6</cp:revision>
  <dcterms:created xsi:type="dcterms:W3CDTF">2023-05-09T18:11:39Z</dcterms:created>
  <dcterms:modified xsi:type="dcterms:W3CDTF">2023-05-12T02:32:48Z</dcterms:modified>
</cp:coreProperties>
</file>