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3"/>
  </p:notesMasterIdLst>
  <p:sldIdLst>
    <p:sldId id="256" r:id="rId2"/>
    <p:sldId id="257" r:id="rId3"/>
    <p:sldId id="273" r:id="rId4"/>
    <p:sldId id="260" r:id="rId5"/>
    <p:sldId id="274" r:id="rId6"/>
    <p:sldId id="258" r:id="rId7"/>
    <p:sldId id="261" r:id="rId8"/>
    <p:sldId id="265" r:id="rId9"/>
    <p:sldId id="267" r:id="rId10"/>
    <p:sldId id="269" r:id="rId11"/>
    <p:sldId id="275" r:id="rId12"/>
    <p:sldId id="276" r:id="rId13"/>
    <p:sldId id="262" r:id="rId14"/>
    <p:sldId id="263" r:id="rId15"/>
    <p:sldId id="264" r:id="rId16"/>
    <p:sldId id="280" r:id="rId17"/>
    <p:sldId id="281" r:id="rId18"/>
    <p:sldId id="283" r:id="rId19"/>
    <p:sldId id="284" r:id="rId20"/>
    <p:sldId id="285" r:id="rId21"/>
    <p:sldId id="286" r:id="rId22"/>
    <p:sldId id="282" r:id="rId23"/>
    <p:sldId id="287" r:id="rId24"/>
    <p:sldId id="288" r:id="rId25"/>
    <p:sldId id="289" r:id="rId26"/>
    <p:sldId id="290" r:id="rId27"/>
    <p:sldId id="291" r:id="rId28"/>
    <p:sldId id="277" r:id="rId29"/>
    <p:sldId id="278" r:id="rId30"/>
    <p:sldId id="279" r:id="rId31"/>
    <p:sldId id="259"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RENDIZ" initials="A" lastIdx="19" clrIdx="0">
    <p:extLst>
      <p:ext uri="{19B8F6BF-5375-455C-9EA6-DF929625EA0E}">
        <p15:presenceInfo xmlns:p15="http://schemas.microsoft.com/office/powerpoint/2012/main" userId="APRENDI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0943" autoAdjust="0"/>
  </p:normalViewPr>
  <p:slideViewPr>
    <p:cSldViewPr snapToGrid="0">
      <p:cViewPr varScale="1">
        <p:scale>
          <a:sx n="84" d="100"/>
          <a:sy n="84" d="100"/>
        </p:scale>
        <p:origin x="1686" y="96"/>
      </p:cViewPr>
      <p:guideLst/>
    </p:cSldViewPr>
  </p:slideViewPr>
  <p:outlineViewPr>
    <p:cViewPr>
      <p:scale>
        <a:sx n="33" d="100"/>
        <a:sy n="33" d="100"/>
      </p:scale>
      <p:origin x="0" y="-10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Instalaciones</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13</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78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CASOS DE USO</a:t>
            </a:r>
          </a:p>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28</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1882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30</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5317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4</a:t>
            </a:fld>
            <a:endParaRPr/>
          </a:p>
        </p:txBody>
      </p:sp>
    </p:spTree>
    <p:extLst>
      <p:ext uri="{BB962C8B-B14F-4D97-AF65-F5344CB8AC3E}">
        <p14:creationId xmlns:p14="http://schemas.microsoft.com/office/powerpoint/2010/main" val="408980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7</a:t>
            </a:fld>
            <a:endParaRPr/>
          </a:p>
        </p:txBody>
      </p:sp>
    </p:spTree>
    <p:extLst>
      <p:ext uri="{BB962C8B-B14F-4D97-AF65-F5344CB8AC3E}">
        <p14:creationId xmlns:p14="http://schemas.microsoft.com/office/powerpoint/2010/main" val="28129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err="1"/>
              <a:t>Delimitacio</a:t>
            </a:r>
            <a:r>
              <a:rPr lang="es-US" dirty="0"/>
              <a:t> y alcance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8</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628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Instrumentos de </a:t>
            </a:r>
            <a:r>
              <a:rPr lang="es-US" dirty="0" err="1"/>
              <a:t>recolecion</a:t>
            </a:r>
            <a:r>
              <a:rPr lang="es-US" dirty="0"/>
              <a:t>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9</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15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11</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7701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12</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0538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a:solidFill>
                <a:srgbClr val="92D05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a:solidFill>
                  <a:srgbClr val="7F7F7F"/>
                </a:solidFill>
                <a:latin typeface="Calibri"/>
                <a:ea typeface="Calibri"/>
                <a:cs typeface="Calibri"/>
                <a:sym typeface="Calibri"/>
              </a:rPr>
              <a:t>GC-F-004 V.01</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3" name="Google Shape;43;p15"/>
          <p:cNvSpPr txBox="1"/>
          <p:nvPr/>
        </p:nvSpPr>
        <p:spPr>
          <a:xfrm>
            <a:off x="395182" y="653989"/>
            <a:ext cx="6111943" cy="703239"/>
          </a:xfrm>
          <a:prstGeom prst="rect">
            <a:avLst/>
          </a:prstGeom>
          <a:noFill/>
          <a:ln>
            <a:noFill/>
          </a:ln>
        </p:spPr>
        <p:txBody>
          <a:bodyPr spcFirstLastPara="1" wrap="square" lIns="91425" tIns="91425" rIns="0" bIns="91425" anchor="t" anchorCtr="0">
            <a:noAutofit/>
          </a:bodyPr>
          <a:lstStyle/>
          <a:p>
            <a:r>
              <a:rPr lang="es-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	 Euro Bodas</a:t>
            </a:r>
          </a:p>
          <a:p>
            <a:pPr marL="0" marR="0" lvl="0" indent="0" algn="ctr" rtl="0">
              <a:spcBef>
                <a:spcPts val="0"/>
              </a:spcBef>
              <a:spcAft>
                <a:spcPts val="0"/>
              </a:spcAft>
              <a:buNone/>
            </a:pPr>
            <a:endParaRPr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a:p>
            <a:endParaRPr lang="es-ES" sz="2800" b="1" dirty="0">
              <a:ln w="22225">
                <a:solidFill>
                  <a:schemeClr val="accent2"/>
                </a:solidFill>
                <a:prstDash val="solid"/>
              </a:ln>
              <a:solidFill>
                <a:schemeClr val="accent2">
                  <a:lumMod val="40000"/>
                  <a:lumOff val="60000"/>
                </a:schemeClr>
              </a:solidFill>
              <a:latin typeface="Comic Sans MS" panose="030F0702030302020204" pitchFamily="66" charset="0"/>
            </a:endParaRPr>
          </a:p>
          <a:p>
            <a:r>
              <a:rPr lang="es-ES" sz="2800" b="1" dirty="0">
                <a:ln w="22225">
                  <a:solidFill>
                    <a:schemeClr val="accent2"/>
                  </a:solidFill>
                  <a:prstDash val="solid"/>
                </a:ln>
                <a:solidFill>
                  <a:schemeClr val="accent2">
                    <a:lumMod val="40000"/>
                    <a:lumOff val="60000"/>
                  </a:schemeClr>
                </a:solidFill>
                <a:latin typeface="Comic Sans MS" panose="030F0702030302020204" pitchFamily="66" charset="0"/>
              </a:rPr>
              <a:t>Sistema para Gestión de Logística de Eventos </a:t>
            </a:r>
          </a:p>
          <a:p>
            <a:pPr marL="0" marR="0" lvl="0" indent="0" algn="l" rtl="0">
              <a:spcBef>
                <a:spcPts val="0"/>
              </a:spcBef>
              <a:spcAft>
                <a:spcPts val="0"/>
              </a:spcAft>
              <a:buNone/>
            </a:pPr>
            <a:endParaRPr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p:txBody>
      </p:sp>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id="{6D130B7B-ECC0-4FAF-AEBE-2322F938F3F9}"/>
              </a:ext>
            </a:extLst>
          </p:cNvPr>
          <p:cNvSpPr/>
          <p:nvPr/>
        </p:nvSpPr>
        <p:spPr>
          <a:xfrm>
            <a:off x="6255968" y="3761042"/>
            <a:ext cx="1811714" cy="1077218"/>
          </a:xfrm>
          <a:prstGeom prst="rect">
            <a:avLst/>
          </a:prstGeom>
        </p:spPr>
        <p:txBody>
          <a:bodyPr wrap="none">
            <a:spAutoFit/>
          </a:bodyPr>
          <a:lstStyle/>
          <a:p>
            <a:pPr lvl="0"/>
            <a:r>
              <a:rPr lang="es-US" sz="1600" dirty="0">
                <a:solidFill>
                  <a:schemeClr val="bg1">
                    <a:lumMod val="95000"/>
                  </a:schemeClr>
                </a:solidFill>
              </a:rPr>
              <a:t>Alejandro Galindo</a:t>
            </a:r>
          </a:p>
          <a:p>
            <a:pPr lvl="0"/>
            <a:r>
              <a:rPr lang="es-US" sz="1600" dirty="0">
                <a:solidFill>
                  <a:schemeClr val="bg1">
                    <a:lumMod val="95000"/>
                  </a:schemeClr>
                </a:solidFill>
              </a:rPr>
              <a:t>Staling Marín</a:t>
            </a:r>
          </a:p>
          <a:p>
            <a:pPr lvl="0"/>
            <a:r>
              <a:rPr lang="es-US" sz="1600" dirty="0">
                <a:solidFill>
                  <a:schemeClr val="bg1">
                    <a:lumMod val="95000"/>
                  </a:schemeClr>
                </a:solidFill>
              </a:rPr>
              <a:t>Jorge Villareal</a:t>
            </a:r>
          </a:p>
          <a:p>
            <a:pPr lvl="0"/>
            <a:r>
              <a:rPr lang="es-US" sz="1600" dirty="0">
                <a:solidFill>
                  <a:schemeClr val="bg1">
                    <a:lumMod val="95000"/>
                  </a:schemeClr>
                </a:solidFill>
              </a:rPr>
              <a:t>Felipe Núñez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D135110-049A-4F47-B0F0-841457E3DCDA}"/>
              </a:ext>
            </a:extLst>
          </p:cNvPr>
          <p:cNvSpPr/>
          <p:nvPr/>
        </p:nvSpPr>
        <p:spPr>
          <a:xfrm>
            <a:off x="3291828" y="0"/>
            <a:ext cx="2236510" cy="646331"/>
          </a:xfrm>
          <a:prstGeom prst="rect">
            <a:avLst/>
          </a:prstGeom>
        </p:spPr>
        <p:txBody>
          <a:bodyPr wrap="none">
            <a:spAutoFit/>
          </a:bodyPr>
          <a:lstStyle/>
          <a:p>
            <a:r>
              <a:rPr lang="es-US" sz="3600" dirty="0"/>
              <a:t>Entrevista</a:t>
            </a:r>
            <a:endParaRPr lang="es-CO" sz="3600" dirty="0"/>
          </a:p>
        </p:txBody>
      </p:sp>
      <p:pic>
        <p:nvPicPr>
          <p:cNvPr id="5" name="Imagen 4">
            <a:extLst>
              <a:ext uri="{FF2B5EF4-FFF2-40B4-BE49-F238E27FC236}">
                <a16:creationId xmlns:a16="http://schemas.microsoft.com/office/drawing/2014/main" id="{40323E40-FD2C-4DD8-8699-FA7C402FA334}"/>
              </a:ext>
            </a:extLst>
          </p:cNvPr>
          <p:cNvPicPr>
            <a:picLocks noChangeAspect="1"/>
          </p:cNvPicPr>
          <p:nvPr/>
        </p:nvPicPr>
        <p:blipFill>
          <a:blip r:embed="rId2"/>
          <a:stretch>
            <a:fillRect/>
          </a:stretch>
        </p:blipFill>
        <p:spPr>
          <a:xfrm>
            <a:off x="2083981" y="999859"/>
            <a:ext cx="4486348" cy="4143641"/>
          </a:xfrm>
          <a:prstGeom prst="rect">
            <a:avLst/>
          </a:prstGeom>
        </p:spPr>
      </p:pic>
    </p:spTree>
    <p:extLst>
      <p:ext uri="{BB962C8B-B14F-4D97-AF65-F5344CB8AC3E}">
        <p14:creationId xmlns:p14="http://schemas.microsoft.com/office/powerpoint/2010/main" val="426608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F15C976-9681-4E9B-B142-5BE54744E117}"/>
              </a:ext>
            </a:extLst>
          </p:cNvPr>
          <p:cNvSpPr/>
          <p:nvPr/>
        </p:nvSpPr>
        <p:spPr>
          <a:xfrm>
            <a:off x="3247764" y="343736"/>
            <a:ext cx="2239716" cy="400110"/>
          </a:xfrm>
          <a:prstGeom prst="rect">
            <a:avLst/>
          </a:prstGeom>
        </p:spPr>
        <p:txBody>
          <a:bodyPr wrap="none">
            <a:spAutoFit/>
          </a:bodyPr>
          <a:lstStyle/>
          <a:p>
            <a:r>
              <a:rPr lang="es-ES" sz="2000" dirty="0"/>
              <a:t>CONCLUSIONES</a:t>
            </a:r>
            <a:endParaRPr lang="es-CO" sz="2000" dirty="0"/>
          </a:p>
        </p:txBody>
      </p:sp>
      <p:sp>
        <p:nvSpPr>
          <p:cNvPr id="3" name="Rectángulo 2">
            <a:extLst>
              <a:ext uri="{FF2B5EF4-FFF2-40B4-BE49-F238E27FC236}">
                <a16:creationId xmlns:a16="http://schemas.microsoft.com/office/drawing/2014/main" id="{66E38B6A-87D5-4326-85E5-2C65585E9518}"/>
              </a:ext>
            </a:extLst>
          </p:cNvPr>
          <p:cNvSpPr/>
          <p:nvPr/>
        </p:nvSpPr>
        <p:spPr>
          <a:xfrm>
            <a:off x="0" y="999060"/>
            <a:ext cx="4572000" cy="2822952"/>
          </a:xfrm>
          <a:prstGeom prst="rect">
            <a:avLst/>
          </a:prstGeom>
        </p:spPr>
        <p:txBody>
          <a:bodyPr>
            <a:spAutoFit/>
          </a:bodyPr>
          <a:lstStyle/>
          <a:p>
            <a:pPr lvl="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¿Cuál o cuáles son las problemáticas que se presentan frecuentemente en la empresa?</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Uno de los principales inconvenientes es la falta de información acerca de las temporadas de venta, ya que estas varían, no es una línea constante.</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pueden presentar conflictos en la planeación y ejecución de un evento.</a:t>
            </a:r>
          </a:p>
          <a:p>
            <a:pPr lvl="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Esta fue la pregunta que nos permitió conocer las falencias que están en la empresa, y basar en aplicativo Web en un modelo de solución de estas</a:t>
            </a:r>
          </a:p>
          <a:p>
            <a:pPr lvl="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EA2C8DF3-F1E5-48C1-8902-8DEF570971C4}"/>
              </a:ext>
            </a:extLst>
          </p:cNvPr>
          <p:cNvSpPr/>
          <p:nvPr/>
        </p:nvSpPr>
        <p:spPr>
          <a:xfrm>
            <a:off x="5487480" y="999060"/>
            <a:ext cx="3512634" cy="3745000"/>
          </a:xfrm>
          <a:prstGeom prst="rect">
            <a:avLst/>
          </a:prstGeom>
        </p:spPr>
        <p:txBody>
          <a:bodyPr wrap="square">
            <a:spAutoFit/>
          </a:bodyPr>
          <a:lstStyle/>
          <a:p>
            <a:pPr lvl="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¿Qué Procesos se deben hacer para apartar un evento?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debe tener la fecha del evento identificada, y se aparta con el 10% o más del costo de lo que se haya pactado en el contrato </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tiene diferentes medios de pago, tales como transferencia, con tarjeta débito o crédito, o en efectivo</a:t>
            </a:r>
          </a:p>
          <a:p>
            <a:pPr lvl="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Esta pregunta no permitió saber que para el cliente se le puede hacer mas fácil y sencillo apartar un evento por medio de un aplicativo Web, este generara al administrador y al cliente seguridad de lo que hace</a:t>
            </a:r>
          </a:p>
          <a:p>
            <a:pPr lvl="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013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08E72CA-95DD-4FCF-B2E7-DA416C6A9FF3}"/>
              </a:ext>
            </a:extLst>
          </p:cNvPr>
          <p:cNvSpPr/>
          <p:nvPr/>
        </p:nvSpPr>
        <p:spPr>
          <a:xfrm>
            <a:off x="0" y="1021123"/>
            <a:ext cx="4572000" cy="3770328"/>
          </a:xfrm>
          <a:prstGeom prst="rect">
            <a:avLst/>
          </a:prstGeom>
        </p:spPr>
        <p:txBody>
          <a:bodyPr>
            <a:spAutoFit/>
          </a:bodyPr>
          <a:lstStyle/>
          <a:p>
            <a:pPr marL="342900" lvl="0" indent="-342900">
              <a:lnSpc>
                <a:spcPct val="107000"/>
              </a:lnSpc>
              <a:buFont typeface="+mj-lt"/>
              <a:buAutoNum type="arabicPeriod"/>
            </a:pPr>
            <a:r>
              <a:rPr lang="es-CO" dirty="0">
                <a:latin typeface="Calibri" panose="020F0502020204030204" pitchFamily="34" charset="0"/>
                <a:ea typeface="Calibri" panose="020F0502020204030204" pitchFamily="34" charset="0"/>
                <a:cs typeface="Times New Roman" panose="02020603050405020304" pitchFamily="18" charset="0"/>
              </a:rPr>
              <a:t>¿Con cuántos empleados puede contar, y que desempeña cada uno?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apartado de los eventos, depende del número de personas del evento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este se encuentra la parte de alimentos: el chef, con su equipo de trabajo, son cerca de 4 personas. Y a parte el convenio con la pastelería.</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montaje del salón dos personas generalmente.</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trasporte dos personas, el conductor y el ayudante</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Las personas del bar, usualmente 3 </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Los meseros, dependiendo del número de invitados</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Las personas encargadas del aseo, 2</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 persona coordinadora del evento </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El dj con su ayudante </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Fotógrafo </a:t>
            </a:r>
          </a:p>
        </p:txBody>
      </p:sp>
      <p:sp>
        <p:nvSpPr>
          <p:cNvPr id="3" name="Rectángulo 2">
            <a:extLst>
              <a:ext uri="{FF2B5EF4-FFF2-40B4-BE49-F238E27FC236}">
                <a16:creationId xmlns:a16="http://schemas.microsoft.com/office/drawing/2014/main" id="{397975EB-D04C-40A3-A59E-069DA18E46F7}"/>
              </a:ext>
            </a:extLst>
          </p:cNvPr>
          <p:cNvSpPr/>
          <p:nvPr/>
        </p:nvSpPr>
        <p:spPr>
          <a:xfrm>
            <a:off x="4713522" y="1740307"/>
            <a:ext cx="3716800" cy="1169551"/>
          </a:xfrm>
          <a:prstGeom prst="rect">
            <a:avLst/>
          </a:prstGeom>
        </p:spPr>
        <p:txBody>
          <a:bodyPr wrap="square">
            <a:spAutoFit/>
          </a:bodyPr>
          <a:lstStyle/>
          <a:p>
            <a:r>
              <a:rPr lang="es-ES" dirty="0"/>
              <a:t>Esta pregunta nos permitió identificar los tipos de usuarios y  las personas que podrán hacer uso del aplicativo Web aparte de los clientes y que implementos estarán disponibles a la vista en el aplicativo Web.</a:t>
            </a:r>
            <a:endParaRPr lang="es-CO" dirty="0"/>
          </a:p>
        </p:txBody>
      </p:sp>
    </p:spTree>
    <p:extLst>
      <p:ext uri="{BB962C8B-B14F-4D97-AF65-F5344CB8AC3E}">
        <p14:creationId xmlns:p14="http://schemas.microsoft.com/office/powerpoint/2010/main" val="68747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B0DD5E4-B357-4D32-8CFC-1A8895A9CF28}"/>
              </a:ext>
            </a:extLst>
          </p:cNvPr>
          <p:cNvPicPr>
            <a:picLocks noChangeAspect="1"/>
          </p:cNvPicPr>
          <p:nvPr/>
        </p:nvPicPr>
        <p:blipFill>
          <a:blip r:embed="rId3"/>
          <a:stretch>
            <a:fillRect/>
          </a:stretch>
        </p:blipFill>
        <p:spPr>
          <a:xfrm>
            <a:off x="2935077" y="2878259"/>
            <a:ext cx="2480632" cy="1860474"/>
          </a:xfrm>
          <a:prstGeom prst="rect">
            <a:avLst/>
          </a:prstGeom>
        </p:spPr>
      </p:pic>
      <p:pic>
        <p:nvPicPr>
          <p:cNvPr id="7" name="Imagen 6">
            <a:extLst>
              <a:ext uri="{FF2B5EF4-FFF2-40B4-BE49-F238E27FC236}">
                <a16:creationId xmlns:a16="http://schemas.microsoft.com/office/drawing/2014/main" id="{C43AAE24-C390-4CBE-B189-0A1F1CED51D2}"/>
              </a:ext>
            </a:extLst>
          </p:cNvPr>
          <p:cNvPicPr>
            <a:picLocks noChangeAspect="1"/>
          </p:cNvPicPr>
          <p:nvPr/>
        </p:nvPicPr>
        <p:blipFill>
          <a:blip r:embed="rId4"/>
          <a:stretch>
            <a:fillRect/>
          </a:stretch>
        </p:blipFill>
        <p:spPr>
          <a:xfrm>
            <a:off x="214457" y="3569516"/>
            <a:ext cx="2243710" cy="1495222"/>
          </a:xfrm>
          <a:prstGeom prst="rect">
            <a:avLst/>
          </a:prstGeom>
        </p:spPr>
      </p:pic>
      <p:pic>
        <p:nvPicPr>
          <p:cNvPr id="9" name="Imagen 8">
            <a:extLst>
              <a:ext uri="{FF2B5EF4-FFF2-40B4-BE49-F238E27FC236}">
                <a16:creationId xmlns:a16="http://schemas.microsoft.com/office/drawing/2014/main" id="{95A383DB-93A6-4CD8-8B4B-E83334E9711B}"/>
              </a:ext>
            </a:extLst>
          </p:cNvPr>
          <p:cNvPicPr>
            <a:picLocks noChangeAspect="1"/>
          </p:cNvPicPr>
          <p:nvPr/>
        </p:nvPicPr>
        <p:blipFill>
          <a:blip r:embed="rId5"/>
          <a:stretch>
            <a:fillRect/>
          </a:stretch>
        </p:blipFill>
        <p:spPr>
          <a:xfrm>
            <a:off x="3506605" y="823039"/>
            <a:ext cx="2791804" cy="1860475"/>
          </a:xfrm>
          <a:prstGeom prst="rect">
            <a:avLst/>
          </a:prstGeom>
        </p:spPr>
      </p:pic>
      <p:pic>
        <p:nvPicPr>
          <p:cNvPr id="11" name="Imagen 10">
            <a:extLst>
              <a:ext uri="{FF2B5EF4-FFF2-40B4-BE49-F238E27FC236}">
                <a16:creationId xmlns:a16="http://schemas.microsoft.com/office/drawing/2014/main" id="{DC890504-92DA-4D4D-8FB4-837567ADEDDB}"/>
              </a:ext>
            </a:extLst>
          </p:cNvPr>
          <p:cNvPicPr>
            <a:picLocks noChangeAspect="1"/>
          </p:cNvPicPr>
          <p:nvPr/>
        </p:nvPicPr>
        <p:blipFill>
          <a:blip r:embed="rId6"/>
          <a:stretch>
            <a:fillRect/>
          </a:stretch>
        </p:blipFill>
        <p:spPr>
          <a:xfrm>
            <a:off x="431177" y="525953"/>
            <a:ext cx="2026990" cy="2702654"/>
          </a:xfrm>
          <a:prstGeom prst="rect">
            <a:avLst/>
          </a:prstGeom>
        </p:spPr>
      </p:pic>
      <p:sp>
        <p:nvSpPr>
          <p:cNvPr id="12" name="Rectángulo 11">
            <a:extLst>
              <a:ext uri="{FF2B5EF4-FFF2-40B4-BE49-F238E27FC236}">
                <a16:creationId xmlns:a16="http://schemas.microsoft.com/office/drawing/2014/main" id="{B503A38D-3443-4210-9B9A-15DF92A43376}"/>
              </a:ext>
            </a:extLst>
          </p:cNvPr>
          <p:cNvSpPr/>
          <p:nvPr/>
        </p:nvSpPr>
        <p:spPr>
          <a:xfrm>
            <a:off x="2458167" y="78762"/>
            <a:ext cx="2733441" cy="584775"/>
          </a:xfrm>
          <a:prstGeom prst="rect">
            <a:avLst/>
          </a:prstGeom>
        </p:spPr>
        <p:txBody>
          <a:bodyPr wrap="none">
            <a:spAutoFit/>
          </a:bodyPr>
          <a:lstStyle/>
          <a:p>
            <a:r>
              <a:rPr lang="es-US" sz="3200" dirty="0">
                <a:latin typeface="Comic Sans MS" panose="030F0702030302020204" pitchFamily="66" charset="0"/>
              </a:rPr>
              <a:t>Instalaciones</a:t>
            </a:r>
            <a:endParaRPr lang="es-CO" sz="3200" dirty="0">
              <a:latin typeface="Comic Sans MS" panose="030F0702030302020204" pitchFamily="66" charset="0"/>
            </a:endParaRPr>
          </a:p>
        </p:txBody>
      </p:sp>
    </p:spTree>
    <p:extLst>
      <p:ext uri="{BB962C8B-B14F-4D97-AF65-F5344CB8AC3E}">
        <p14:creationId xmlns:p14="http://schemas.microsoft.com/office/powerpoint/2010/main" val="145688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6076841-3B80-41B1-BEE8-34365C2D1598}"/>
              </a:ext>
            </a:extLst>
          </p:cNvPr>
          <p:cNvGraphicFramePr>
            <a:graphicFrameLocks noGrp="1"/>
          </p:cNvGraphicFramePr>
          <p:nvPr>
            <p:extLst>
              <p:ext uri="{D42A27DB-BD31-4B8C-83A1-F6EECF244321}">
                <p14:modId xmlns:p14="http://schemas.microsoft.com/office/powerpoint/2010/main" val="3483618143"/>
              </p:ext>
            </p:extLst>
          </p:nvPr>
        </p:nvGraphicFramePr>
        <p:xfrm>
          <a:off x="0" y="1633898"/>
          <a:ext cx="8923662" cy="2866386"/>
        </p:xfrm>
        <a:graphic>
          <a:graphicData uri="http://schemas.openxmlformats.org/drawingml/2006/table">
            <a:tbl>
              <a:tblPr firstRow="1" bandRow="1">
                <a:tableStyleId>{5940675A-B579-460E-94D1-54222C63F5DA}</a:tableStyleId>
              </a:tblPr>
              <a:tblGrid>
                <a:gridCol w="1696597">
                  <a:extLst>
                    <a:ext uri="{9D8B030D-6E8A-4147-A177-3AD203B41FA5}">
                      <a16:colId xmlns:a16="http://schemas.microsoft.com/office/drawing/2014/main" val="707467891"/>
                    </a:ext>
                  </a:extLst>
                </a:gridCol>
                <a:gridCol w="7227065">
                  <a:extLst>
                    <a:ext uri="{9D8B030D-6E8A-4147-A177-3AD203B41FA5}">
                      <a16:colId xmlns:a16="http://schemas.microsoft.com/office/drawing/2014/main" val="4268264903"/>
                    </a:ext>
                  </a:extLst>
                </a:gridCol>
              </a:tblGrid>
              <a:tr h="385395">
                <a:tc gridSpan="2">
                  <a:txBody>
                    <a:bodyPr/>
                    <a:lstStyle/>
                    <a:p>
                      <a:pPr algn="ctr"/>
                      <a:r>
                        <a:rPr lang="es-US" sz="1200" dirty="0"/>
                        <a:t>Requerimientos Funcionales</a:t>
                      </a:r>
                      <a:endParaRPr lang="es-CO" sz="1200" dirty="0"/>
                    </a:p>
                  </a:txBody>
                  <a:tcPr/>
                </a:tc>
                <a:tc hMerge="1">
                  <a:txBody>
                    <a:bodyPr/>
                    <a:lstStyle/>
                    <a:p>
                      <a:endParaRPr lang="es-CO" dirty="0"/>
                    </a:p>
                  </a:txBody>
                  <a:tcPr/>
                </a:tc>
                <a:extLst>
                  <a:ext uri="{0D108BD9-81ED-4DB2-BD59-A6C34878D82A}">
                    <a16:rowId xmlns:a16="http://schemas.microsoft.com/office/drawing/2014/main" val="2452698320"/>
                  </a:ext>
                </a:extLst>
              </a:tr>
              <a:tr h="296582">
                <a:tc>
                  <a:txBody>
                    <a:bodyPr/>
                    <a:lstStyle/>
                    <a:p>
                      <a:r>
                        <a:rPr lang="es-ES_tradnl" sz="1200" dirty="0"/>
                        <a:t>RF001</a:t>
                      </a:r>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dirty="0"/>
                        <a:t>El sistema permitirá la autentificación de usuario mediante nombre se usuario y contraseña.</a:t>
                      </a:r>
                      <a:endParaRPr lang="es-CO" sz="1200" dirty="0"/>
                    </a:p>
                  </a:txBody>
                  <a:tcPr/>
                </a:tc>
                <a:extLst>
                  <a:ext uri="{0D108BD9-81ED-4DB2-BD59-A6C34878D82A}">
                    <a16:rowId xmlns:a16="http://schemas.microsoft.com/office/drawing/2014/main" val="370239830"/>
                  </a:ext>
                </a:extLst>
              </a:tr>
              <a:tr h="296582">
                <a:tc>
                  <a:txBody>
                    <a:bodyPr/>
                    <a:lstStyle/>
                    <a:p>
                      <a:r>
                        <a:rPr lang="es-US" sz="1200" dirty="0"/>
                        <a:t>RF002</a:t>
                      </a:r>
                      <a:endParaRPr lang="es-CO" sz="1200" dirty="0"/>
                    </a:p>
                  </a:txBody>
                  <a:tcPr/>
                </a:tc>
                <a:tc>
                  <a:txBody>
                    <a:bodyPr/>
                    <a:lstStyle/>
                    <a:p>
                      <a:r>
                        <a:rPr lang="es-ES_tradnl" sz="1200" dirty="0"/>
                        <a:t>El sistema gestionara las solicitudes del cliente cuando quiere apartar cualquier tipo de evento.</a:t>
                      </a:r>
                      <a:endParaRPr lang="es-CO" sz="1200" dirty="0"/>
                    </a:p>
                  </a:txBody>
                  <a:tcPr/>
                </a:tc>
                <a:extLst>
                  <a:ext uri="{0D108BD9-81ED-4DB2-BD59-A6C34878D82A}">
                    <a16:rowId xmlns:a16="http://schemas.microsoft.com/office/drawing/2014/main" val="2515863344"/>
                  </a:ext>
                </a:extLst>
              </a:tr>
              <a:tr h="371040">
                <a:tc>
                  <a:txBody>
                    <a:bodyPr/>
                    <a:lstStyle/>
                    <a:p>
                      <a:r>
                        <a:rPr lang="es-US" sz="1200" dirty="0"/>
                        <a:t>RF003</a:t>
                      </a:r>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200" dirty="0"/>
                        <a:t>El sistema permitirá asociar las personas y elementos requeridos dentro del evento.</a:t>
                      </a:r>
                      <a:endParaRPr lang="es-CO" sz="1200" dirty="0"/>
                    </a:p>
                  </a:txBody>
                  <a:tcPr/>
                </a:tc>
                <a:extLst>
                  <a:ext uri="{0D108BD9-81ED-4DB2-BD59-A6C34878D82A}">
                    <a16:rowId xmlns:a16="http://schemas.microsoft.com/office/drawing/2014/main" val="2842679119"/>
                  </a:ext>
                </a:extLst>
              </a:tr>
              <a:tr h="340828">
                <a:tc>
                  <a:txBody>
                    <a:bodyPr/>
                    <a:lstStyle/>
                    <a:p>
                      <a:r>
                        <a:rPr lang="es-US" sz="1200" dirty="0"/>
                        <a:t>RF004</a:t>
                      </a:r>
                      <a:endParaRPr lang="es-CO" sz="1200" dirty="0"/>
                    </a:p>
                  </a:txBody>
                  <a:tcPr/>
                </a:tc>
                <a:tc>
                  <a:txBody>
                    <a:bodyPr/>
                    <a:lstStyle/>
                    <a:p>
                      <a:r>
                        <a:rPr lang="es-ES_tradnl" sz="1200" dirty="0"/>
                        <a:t>El sistema permitirá consultar información del evento. </a:t>
                      </a:r>
                      <a:endParaRPr lang="es-CO" sz="1200" dirty="0"/>
                    </a:p>
                  </a:txBody>
                  <a:tcPr/>
                </a:tc>
                <a:extLst>
                  <a:ext uri="{0D108BD9-81ED-4DB2-BD59-A6C34878D82A}">
                    <a16:rowId xmlns:a16="http://schemas.microsoft.com/office/drawing/2014/main" val="2238617081"/>
                  </a:ext>
                </a:extLst>
              </a:tr>
              <a:tr h="340828">
                <a:tc>
                  <a:txBody>
                    <a:bodyPr/>
                    <a:lstStyle/>
                    <a:p>
                      <a:r>
                        <a:rPr lang="es-CO" sz="1200" dirty="0"/>
                        <a:t>RF005</a:t>
                      </a:r>
                    </a:p>
                  </a:txBody>
                  <a:tcPr/>
                </a:tc>
                <a:tc>
                  <a:txBody>
                    <a:bodyPr/>
                    <a:lstStyle/>
                    <a:p>
                      <a:r>
                        <a:rPr lang="es-ES_tradnl" sz="1200" dirty="0"/>
                        <a:t>El sistema permitirá al cliente crear los PQR de los eventos.</a:t>
                      </a:r>
                      <a:endParaRPr lang="es-CO" sz="1200" dirty="0"/>
                    </a:p>
                  </a:txBody>
                  <a:tcPr/>
                </a:tc>
                <a:extLst>
                  <a:ext uri="{0D108BD9-81ED-4DB2-BD59-A6C34878D82A}">
                    <a16:rowId xmlns:a16="http://schemas.microsoft.com/office/drawing/2014/main" val="2088643416"/>
                  </a:ext>
                </a:extLst>
              </a:tr>
              <a:tr h="340828">
                <a:tc>
                  <a:txBody>
                    <a:bodyPr/>
                    <a:lstStyle/>
                    <a:p>
                      <a:r>
                        <a:rPr lang="es-US" sz="1200" dirty="0"/>
                        <a:t>RF006</a:t>
                      </a:r>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200" dirty="0"/>
                        <a:t>El sistema permitirá hacer una cotización final .</a:t>
                      </a:r>
                      <a:endParaRPr lang="es-CO" sz="1200" dirty="0"/>
                    </a:p>
                  </a:txBody>
                  <a:tcPr/>
                </a:tc>
                <a:extLst>
                  <a:ext uri="{0D108BD9-81ED-4DB2-BD59-A6C34878D82A}">
                    <a16:rowId xmlns:a16="http://schemas.microsoft.com/office/drawing/2014/main" val="1622627092"/>
                  </a:ext>
                </a:extLst>
              </a:tr>
              <a:tr h="4943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sz="1200" dirty="0"/>
                        <a:t>RF007</a:t>
                      </a:r>
                      <a:endParaRPr lang="es-CO" sz="1200" dirty="0"/>
                    </a:p>
                    <a:p>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200" dirty="0"/>
                        <a:t>El sistema permitirá al administrador registrar y asociar la tarifa de cada elemento requerido en la cotización</a:t>
                      </a:r>
                      <a:endParaRPr lang="es-CO" sz="1200" dirty="0"/>
                    </a:p>
                  </a:txBody>
                  <a:tcPr/>
                </a:tc>
                <a:extLst>
                  <a:ext uri="{0D108BD9-81ED-4DB2-BD59-A6C34878D82A}">
                    <a16:rowId xmlns:a16="http://schemas.microsoft.com/office/drawing/2014/main" val="2554488089"/>
                  </a:ext>
                </a:extLst>
              </a:tr>
            </a:tbl>
          </a:graphicData>
        </a:graphic>
      </p:graphicFrame>
    </p:spTree>
    <p:extLst>
      <p:ext uri="{BB962C8B-B14F-4D97-AF65-F5344CB8AC3E}">
        <p14:creationId xmlns:p14="http://schemas.microsoft.com/office/powerpoint/2010/main" val="108572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EE0CF98C-04F1-40E0-BE0F-E700FBD15235}"/>
              </a:ext>
            </a:extLst>
          </p:cNvPr>
          <p:cNvGraphicFramePr>
            <a:graphicFrameLocks noGrp="1"/>
          </p:cNvGraphicFramePr>
          <p:nvPr>
            <p:extLst>
              <p:ext uri="{D42A27DB-BD31-4B8C-83A1-F6EECF244321}">
                <p14:modId xmlns:p14="http://schemas.microsoft.com/office/powerpoint/2010/main" val="1980491751"/>
              </p:ext>
            </p:extLst>
          </p:nvPr>
        </p:nvGraphicFramePr>
        <p:xfrm>
          <a:off x="832206" y="1259871"/>
          <a:ext cx="7479587" cy="2988038"/>
        </p:xfrm>
        <a:graphic>
          <a:graphicData uri="http://schemas.openxmlformats.org/drawingml/2006/table">
            <a:tbl>
              <a:tblPr firstRow="1" bandRow="1">
                <a:tableStyleId>{5C22544A-7EE6-4342-B048-85BDC9FD1C3A}</a:tableStyleId>
              </a:tblPr>
              <a:tblGrid>
                <a:gridCol w="1344645">
                  <a:extLst>
                    <a:ext uri="{9D8B030D-6E8A-4147-A177-3AD203B41FA5}">
                      <a16:colId xmlns:a16="http://schemas.microsoft.com/office/drawing/2014/main" val="458998031"/>
                    </a:ext>
                  </a:extLst>
                </a:gridCol>
                <a:gridCol w="6134942">
                  <a:extLst>
                    <a:ext uri="{9D8B030D-6E8A-4147-A177-3AD203B41FA5}">
                      <a16:colId xmlns:a16="http://schemas.microsoft.com/office/drawing/2014/main" val="3549696264"/>
                    </a:ext>
                  </a:extLst>
                </a:gridCol>
              </a:tblGrid>
              <a:tr h="423774">
                <a:tc>
                  <a:txBody>
                    <a:bodyPr/>
                    <a:lstStyle/>
                    <a:p>
                      <a:r>
                        <a:rPr lang="es-US" dirty="0"/>
                        <a:t>Referencia</a:t>
                      </a:r>
                      <a:endParaRPr lang="es-CO" dirty="0"/>
                    </a:p>
                  </a:txBody>
                  <a:tcPr/>
                </a:tc>
                <a:tc>
                  <a:txBody>
                    <a:bodyPr/>
                    <a:lstStyle/>
                    <a:p>
                      <a:r>
                        <a:rPr lang="es-US" dirty="0"/>
                        <a:t>Requisitos No Funcionales</a:t>
                      </a:r>
                      <a:endParaRPr lang="es-CO" dirty="0"/>
                    </a:p>
                  </a:txBody>
                  <a:tcPr/>
                </a:tc>
                <a:extLst>
                  <a:ext uri="{0D108BD9-81ED-4DB2-BD59-A6C34878D82A}">
                    <a16:rowId xmlns:a16="http://schemas.microsoft.com/office/drawing/2014/main" val="3636870491"/>
                  </a:ext>
                </a:extLst>
              </a:tr>
              <a:tr h="478530">
                <a:tc>
                  <a:txBody>
                    <a:bodyPr/>
                    <a:lstStyle/>
                    <a:p>
                      <a:r>
                        <a:rPr lang="es-US" dirty="0"/>
                        <a:t>RNF001</a:t>
                      </a:r>
                      <a:endParaRPr lang="es-CO" dirty="0"/>
                    </a:p>
                  </a:txBody>
                  <a:tcPr/>
                </a:tc>
                <a:tc>
                  <a:txBody>
                    <a:bodyPr/>
                    <a:lstStyle/>
                    <a:p>
                      <a:r>
                        <a:rPr lang="es-US" dirty="0"/>
                        <a:t>El sistema hará uso de correos electrónicos para algún tipo de notificación. </a:t>
                      </a:r>
                      <a:endParaRPr lang="es-CO" dirty="0"/>
                    </a:p>
                  </a:txBody>
                  <a:tcPr/>
                </a:tc>
                <a:extLst>
                  <a:ext uri="{0D108BD9-81ED-4DB2-BD59-A6C34878D82A}">
                    <a16:rowId xmlns:a16="http://schemas.microsoft.com/office/drawing/2014/main" val="1414446427"/>
                  </a:ext>
                </a:extLst>
              </a:tr>
              <a:tr h="485775">
                <a:tc>
                  <a:txBody>
                    <a:bodyPr/>
                    <a:lstStyle/>
                    <a:p>
                      <a:r>
                        <a:rPr lang="es-US" dirty="0"/>
                        <a:t>R</a:t>
                      </a:r>
                      <a:r>
                        <a:rPr lang="es-CO" dirty="0"/>
                        <a:t>NF002</a:t>
                      </a:r>
                      <a:endParaRPr lang="es-US" dirty="0"/>
                    </a:p>
                  </a:txBody>
                  <a:tcPr/>
                </a:tc>
                <a:tc>
                  <a:txBody>
                    <a:bodyPr/>
                    <a:lstStyle/>
                    <a:p>
                      <a:r>
                        <a:rPr lang="es-US" dirty="0"/>
                        <a:t>El diseño del sistema debe ser lo mas sencillo posible y lo mejor entendible. </a:t>
                      </a:r>
                      <a:endParaRPr lang="es-CO" dirty="0"/>
                    </a:p>
                  </a:txBody>
                  <a:tcPr/>
                </a:tc>
                <a:extLst>
                  <a:ext uri="{0D108BD9-81ED-4DB2-BD59-A6C34878D82A}">
                    <a16:rowId xmlns:a16="http://schemas.microsoft.com/office/drawing/2014/main" val="609930751"/>
                  </a:ext>
                </a:extLst>
              </a:tr>
              <a:tr h="423774">
                <a:tc>
                  <a:txBody>
                    <a:bodyPr/>
                    <a:lstStyle/>
                    <a:p>
                      <a:r>
                        <a:rPr lang="es-US" dirty="0"/>
                        <a:t>RNF003</a:t>
                      </a:r>
                      <a:endParaRPr lang="es-CO" dirty="0"/>
                    </a:p>
                  </a:txBody>
                  <a:tcPr/>
                </a:tc>
                <a:tc>
                  <a:txBody>
                    <a:bodyPr/>
                    <a:lstStyle/>
                    <a:p>
                      <a:r>
                        <a:rPr lang="es-US" dirty="0"/>
                        <a:t>El sistema contara con seguridad para los datos.</a:t>
                      </a:r>
                      <a:endParaRPr lang="es-CO" dirty="0"/>
                    </a:p>
                  </a:txBody>
                  <a:tcPr/>
                </a:tc>
                <a:extLst>
                  <a:ext uri="{0D108BD9-81ED-4DB2-BD59-A6C34878D82A}">
                    <a16:rowId xmlns:a16="http://schemas.microsoft.com/office/drawing/2014/main" val="2152449131"/>
                  </a:ext>
                </a:extLst>
              </a:tr>
              <a:tr h="592123">
                <a:tc>
                  <a:txBody>
                    <a:bodyPr/>
                    <a:lstStyle/>
                    <a:p>
                      <a:r>
                        <a:rPr lang="es-US" dirty="0"/>
                        <a:t>RNF004</a:t>
                      </a:r>
                      <a:endParaRPr lang="es-CO" dirty="0"/>
                    </a:p>
                  </a:txBody>
                  <a:tcPr/>
                </a:tc>
                <a:tc>
                  <a:txBody>
                    <a:bodyPr/>
                    <a:lstStyle/>
                    <a:p>
                      <a:r>
                        <a:rPr lang="es-US" dirty="0"/>
                        <a:t>El administrador establecerá controles administrativos de acceso al sistema y de regulaciones.</a:t>
                      </a:r>
                      <a:endParaRPr lang="es-CO" dirty="0"/>
                    </a:p>
                  </a:txBody>
                  <a:tcPr/>
                </a:tc>
                <a:extLst>
                  <a:ext uri="{0D108BD9-81ED-4DB2-BD59-A6C34878D82A}">
                    <a16:rowId xmlns:a16="http://schemas.microsoft.com/office/drawing/2014/main" val="1724620315"/>
                  </a:ext>
                </a:extLst>
              </a:tr>
              <a:tr h="551677">
                <a:tc>
                  <a:txBody>
                    <a:bodyPr/>
                    <a:lstStyle/>
                    <a:p>
                      <a:r>
                        <a:rPr lang="es-US" dirty="0"/>
                        <a:t>RNF005</a:t>
                      </a:r>
                      <a:endParaRPr lang="es-CO" dirty="0"/>
                    </a:p>
                  </a:txBody>
                  <a:tcPr/>
                </a:tc>
                <a:tc>
                  <a:txBody>
                    <a:bodyPr/>
                    <a:lstStyle/>
                    <a:p>
                      <a:r>
                        <a:rPr lang="es-US" dirty="0"/>
                        <a:t>Se establecerá un formato de cotización de forma predeterminada dadas con anterioridad por el cliente</a:t>
                      </a:r>
                      <a:endParaRPr lang="es-CO" dirty="0"/>
                    </a:p>
                  </a:txBody>
                  <a:tcPr/>
                </a:tc>
                <a:extLst>
                  <a:ext uri="{0D108BD9-81ED-4DB2-BD59-A6C34878D82A}">
                    <a16:rowId xmlns:a16="http://schemas.microsoft.com/office/drawing/2014/main" val="232008734"/>
                  </a:ext>
                </a:extLst>
              </a:tr>
            </a:tbl>
          </a:graphicData>
        </a:graphic>
      </p:graphicFrame>
    </p:spTree>
    <p:extLst>
      <p:ext uri="{BB962C8B-B14F-4D97-AF65-F5344CB8AC3E}">
        <p14:creationId xmlns:p14="http://schemas.microsoft.com/office/powerpoint/2010/main" val="413241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868650937"/>
              </p:ext>
            </p:extLst>
          </p:nvPr>
        </p:nvGraphicFramePr>
        <p:xfrm>
          <a:off x="1343145" y="1278963"/>
          <a:ext cx="6096000" cy="317500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32528520"/>
                    </a:ext>
                  </a:extLst>
                </a:gridCol>
                <a:gridCol w="4533900">
                  <a:extLst>
                    <a:ext uri="{9D8B030D-6E8A-4147-A177-3AD203B41FA5}">
                      <a16:colId xmlns:a16="http://schemas.microsoft.com/office/drawing/2014/main" val="2071908709"/>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8958565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la autentificación de usuario mediante nombre se usuario y contraseña.</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9697148"/>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Ingresar datos,</a:t>
                      </a:r>
                      <a:r>
                        <a:rPr lang="es-CO" baseline="0" dirty="0"/>
                        <a:t> Registrar datos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0984547"/>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Guardar</a:t>
                      </a:r>
                      <a:r>
                        <a:rPr lang="es-CO" baseline="0" dirty="0"/>
                        <a:t> en la base de datos los diferentes datos que un usuario ingresa.</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766410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RNF001</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RNF003</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a:t>
                      </a:r>
                      <a:r>
                        <a:rPr lang="es-CO" dirty="0"/>
                        <a:t>NF002</a:t>
                      </a:r>
                      <a:endParaRPr lang="es-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826357"/>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97045898"/>
                  </a:ext>
                </a:extLst>
              </a:tr>
            </a:tbl>
          </a:graphicData>
        </a:graphic>
      </p:graphicFrame>
      <p:sp>
        <p:nvSpPr>
          <p:cNvPr id="3" name="CuadroTexto 2"/>
          <p:cNvSpPr txBox="1"/>
          <p:nvPr/>
        </p:nvSpPr>
        <p:spPr>
          <a:xfrm>
            <a:off x="1181100" y="263927"/>
            <a:ext cx="6600825" cy="523220"/>
          </a:xfrm>
          <a:prstGeom prst="rect">
            <a:avLst/>
          </a:prstGeom>
          <a:noFill/>
        </p:spPr>
        <p:txBody>
          <a:bodyPr wrap="square" rtlCol="0">
            <a:spAutoFit/>
          </a:bodyPr>
          <a:lstStyle/>
          <a:p>
            <a:r>
              <a:rPr lang="es-CO" sz="2800" dirty="0"/>
              <a:t>IEEE-830 Requerimiento Funcionales</a:t>
            </a:r>
          </a:p>
        </p:txBody>
      </p:sp>
    </p:spTree>
    <p:extLst>
      <p:ext uri="{BB962C8B-B14F-4D97-AF65-F5344CB8AC3E}">
        <p14:creationId xmlns:p14="http://schemas.microsoft.com/office/powerpoint/2010/main" val="225251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655129874"/>
              </p:ext>
            </p:extLst>
          </p:nvPr>
        </p:nvGraphicFramePr>
        <p:xfrm>
          <a:off x="1405118" y="1222532"/>
          <a:ext cx="6096000" cy="38150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gestionara las solicitudes del cliente cuando quiere apartar cualquier tipo de evento.</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Analizar</a:t>
                      </a:r>
                      <a:r>
                        <a:rPr lang="es-CO" baseline="0" dirty="0"/>
                        <a:t> y apartar las fechas escogidas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Analizara</a:t>
                      </a:r>
                      <a:r>
                        <a:rPr lang="es-CO" baseline="0" dirty="0"/>
                        <a:t> el paquete que ha solicitado y verificara si la fecha escogida esta libre, si lo esta guardara el paquete escogido y personalizado, para apartar el evento y tener acceso a la solicitud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RNF001</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RNF003</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RNF005</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a:t>
                      </a:r>
                      <a:r>
                        <a:rPr lang="es-CO" dirty="0"/>
                        <a:t>NF002</a:t>
                      </a:r>
                      <a:endParaRPr lang="es-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636100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258897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20284781"/>
              </p:ext>
            </p:extLst>
          </p:nvPr>
        </p:nvGraphicFramePr>
        <p:xfrm>
          <a:off x="1225348" y="1303020"/>
          <a:ext cx="6096000" cy="35356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430944">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asociar las personas y elementos requeridos dentro del evento.</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Identificar cuales</a:t>
                      </a:r>
                      <a:r>
                        <a:rPr lang="es-CO" baseline="0" dirty="0"/>
                        <a:t> serán las personas de logística que  serán asignadas para dicho evento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Analizar</a:t>
                      </a:r>
                      <a:r>
                        <a:rPr lang="es-CO" baseline="0" dirty="0"/>
                        <a:t> que personas serán asignadas a un evento, si de manera predeterminada serán asignadas, o si el cliente quiere modificar o buscar uno por cuenta propia y guardarlo en la base de datos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RNF005</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a:t>
                      </a:r>
                      <a:r>
                        <a:rPr lang="es-CO" dirty="0"/>
                        <a:t>NF002</a:t>
                      </a:r>
                      <a:endParaRPr lang="es-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3423136"/>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Media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170956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762477070"/>
              </p:ext>
            </p:extLst>
          </p:nvPr>
        </p:nvGraphicFramePr>
        <p:xfrm>
          <a:off x="1202803" y="1286523"/>
          <a:ext cx="6096000" cy="35356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ES_tradnl" sz="1400" dirty="0"/>
                        <a:t>El sistema permitirá consultar información del evento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Mostrar en la interfaz todos</a:t>
                      </a:r>
                      <a:r>
                        <a:rPr lang="es-CO" baseline="0" dirty="0"/>
                        <a:t> los datos que se han guardado en el evento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Identificar</a:t>
                      </a:r>
                      <a:r>
                        <a:rPr lang="es-CO" baseline="0" dirty="0"/>
                        <a:t> cada dato, información, etc. del evento y mostrar cada dato que se tiene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a:t>
                      </a:r>
                      <a:r>
                        <a:rPr lang="es-CO" dirty="0"/>
                        <a:t>NF002</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RNF003</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RNF005</a:t>
                      </a:r>
                    </a:p>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7044000"/>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Media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172667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3" name="Rectángulo 12">
            <a:extLst>
              <a:ext uri="{FF2B5EF4-FFF2-40B4-BE49-F238E27FC236}">
                <a16:creationId xmlns:a16="http://schemas.microsoft.com/office/drawing/2014/main" id="{278196C7-7C9C-4721-A38D-C45508ACC5C3}"/>
              </a:ext>
            </a:extLst>
          </p:cNvPr>
          <p:cNvSpPr/>
          <p:nvPr/>
        </p:nvSpPr>
        <p:spPr>
          <a:xfrm>
            <a:off x="138223" y="1902804"/>
            <a:ext cx="5422605" cy="2954655"/>
          </a:xfrm>
          <a:prstGeom prst="rect">
            <a:avLst/>
          </a:prstGeom>
        </p:spPr>
        <p:txBody>
          <a:bodyPr wrap="square">
            <a:spAutoFit/>
          </a:bodyPr>
          <a:lstStyle/>
          <a:p>
            <a:r>
              <a:rPr lang="es-US" sz="1600" dirty="0">
                <a:latin typeface="Times New Roman" panose="02020603050405020304" pitchFamily="18" charset="0"/>
                <a:cs typeface="Times New Roman" panose="02020603050405020304" pitchFamily="18" charset="0"/>
              </a:rPr>
              <a:t>La casa de eventos EuroBodas es una empresa, la cual se encarga de hacer cualquier tipo de evento social o empresarial según la petición del cliente. </a:t>
            </a:r>
          </a:p>
          <a:p>
            <a:r>
              <a:rPr lang="es-US" sz="1600" dirty="0">
                <a:latin typeface="Times New Roman" panose="02020603050405020304" pitchFamily="18" charset="0"/>
                <a:cs typeface="Times New Roman" panose="02020603050405020304" pitchFamily="18" charset="0"/>
              </a:rPr>
              <a:t>Al hacer un levantamiento de información sobre la empresa como resultado </a:t>
            </a:r>
            <a:r>
              <a:rPr lang="es-US" sz="1600" dirty="0">
                <a:solidFill>
                  <a:schemeClr val="tx1"/>
                </a:solidFill>
                <a:latin typeface="Times New Roman" panose="02020603050405020304" pitchFamily="18" charset="0"/>
                <a:cs typeface="Times New Roman" panose="02020603050405020304" pitchFamily="18" charset="0"/>
              </a:rPr>
              <a:t>salió</a:t>
            </a:r>
            <a:r>
              <a:rPr lang="es-US" sz="1600" dirty="0">
                <a:latin typeface="Times New Roman" panose="02020603050405020304" pitchFamily="18" charset="0"/>
                <a:cs typeface="Times New Roman" panose="02020603050405020304" pitchFamily="18" charset="0"/>
              </a:rPr>
              <a:t> que no cuentan con  algún tipo de método para poder mostrar los servicios que prestan a los clientes y la falta de información oportuna, sobre el estado de la disponibilidad de los servicios prestados, además la logística también presenta algún tipo de falencia ya que no se presenta le mejor organización. </a:t>
            </a:r>
            <a:br>
              <a:rPr lang="es-US" sz="1600" dirty="0">
                <a:latin typeface="Times New Roman" panose="02020603050405020304" pitchFamily="18" charset="0"/>
                <a:cs typeface="Times New Roman" panose="02020603050405020304" pitchFamily="18" charset="0"/>
              </a:rPr>
            </a:br>
            <a:br>
              <a:rPr lang="es-US" sz="1300" dirty="0">
                <a:latin typeface="Times New Roman" panose="02020603050405020304" pitchFamily="18" charset="0"/>
                <a:cs typeface="Times New Roman" panose="02020603050405020304" pitchFamily="18" charset="0"/>
              </a:rPr>
            </a:br>
            <a:endParaRPr lang="es-CO" sz="1300" dirty="0"/>
          </a:p>
        </p:txBody>
      </p:sp>
      <p:sp>
        <p:nvSpPr>
          <p:cNvPr id="14" name="Rectángulo 13">
            <a:extLst>
              <a:ext uri="{FF2B5EF4-FFF2-40B4-BE49-F238E27FC236}">
                <a16:creationId xmlns:a16="http://schemas.microsoft.com/office/drawing/2014/main" id="{EF8AC4DD-830E-40BE-AF3E-CE2321F7D108}"/>
              </a:ext>
            </a:extLst>
          </p:cNvPr>
          <p:cNvSpPr/>
          <p:nvPr/>
        </p:nvSpPr>
        <p:spPr>
          <a:xfrm>
            <a:off x="707147" y="620190"/>
            <a:ext cx="5413661" cy="584775"/>
          </a:xfrm>
          <a:prstGeom prst="rect">
            <a:avLst/>
          </a:prstGeom>
        </p:spPr>
        <p:txBody>
          <a:bodyPr wrap="none">
            <a:spAutoFit/>
          </a:bodyPr>
          <a:lstStyle/>
          <a:p>
            <a:r>
              <a:rPr lang="es-US" sz="3200" dirty="0">
                <a:latin typeface="Comic Sans MS" panose="030F0702030302020204" pitchFamily="66" charset="0"/>
              </a:rPr>
              <a:t>Planteamiento del problema</a:t>
            </a:r>
            <a:endParaRPr lang="es-CO" sz="3200" dirty="0">
              <a:latin typeface="Comic Sans MS" panose="030F0702030302020204"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383756000"/>
              </p:ext>
            </p:extLst>
          </p:nvPr>
        </p:nvGraphicFramePr>
        <p:xfrm>
          <a:off x="1292627" y="1313828"/>
          <a:ext cx="6096000" cy="332232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al cliente crear los PQR de los eventos. Realizados.</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Permitir</a:t>
                      </a:r>
                      <a:r>
                        <a:rPr lang="es-CO" baseline="0" dirty="0"/>
                        <a:t> al usuario opinar sobre la realización del evento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Permitir</a:t>
                      </a:r>
                      <a:r>
                        <a:rPr lang="es-CO" baseline="0" dirty="0"/>
                        <a:t> al usuario dar a conocer su opinión, si tiene alguna queja, o en otro caso un reclamo por cualquier suceso durante el evento o contrato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RNF001</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a:t>
                      </a:r>
                      <a:r>
                        <a:rPr lang="es-CO" dirty="0"/>
                        <a:t>NF002</a:t>
                      </a:r>
                      <a:endParaRPr lang="es-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5434372"/>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Baja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414000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53076094"/>
              </p:ext>
            </p:extLst>
          </p:nvPr>
        </p:nvGraphicFramePr>
        <p:xfrm>
          <a:off x="1311677" y="1157208"/>
          <a:ext cx="6096000" cy="396240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hacer una cotización final .</a:t>
                      </a:r>
                      <a:endParaRPr lang="es-CO" sz="1400" dirty="0"/>
                    </a:p>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Buscar los diferentes datos</a:t>
                      </a:r>
                      <a:r>
                        <a:rPr lang="es-CO" baseline="0" dirty="0"/>
                        <a:t> de</a:t>
                      </a:r>
                      <a:r>
                        <a:rPr lang="es-CO" dirty="0"/>
                        <a:t> la información del</a:t>
                      </a:r>
                      <a:r>
                        <a:rPr lang="es-CO" baseline="0" dirty="0"/>
                        <a:t> paquete y la personalización</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Permitir al administrador y al cliente</a:t>
                      </a:r>
                      <a:r>
                        <a:rPr lang="es-CO" baseline="0" dirty="0"/>
                        <a:t> llevar una cuenta de todos los datos del paquete, y buscar en el sistema los costos con cada uno de los proveedores, el sistema tiene que mostrar el total de los costos y dar un informe de este</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a:t>
                      </a:r>
                      <a:r>
                        <a:rPr lang="es-CO" dirty="0"/>
                        <a:t>NF002</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RNF005</a:t>
                      </a:r>
                    </a:p>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942758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2563859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862277249"/>
              </p:ext>
            </p:extLst>
          </p:nvPr>
        </p:nvGraphicFramePr>
        <p:xfrm>
          <a:off x="1336996" y="1241003"/>
          <a:ext cx="6096000" cy="35356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al administrador registrar y asociar la tarifa de cada elemento requerido en la cotización</a:t>
                      </a:r>
                      <a:endParaRPr lang="es-CO" sz="1400" dirty="0"/>
                    </a:p>
                    <a:p>
                      <a:endParaRPr lang="es-CO" sz="1400" b="0" i="0" u="none" strike="noStrike" cap="none" dirty="0">
                        <a:solidFill>
                          <a:schemeClr val="tx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El administrador registrara cada uno del valor de los componentes de la cotización del evento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baseline="0" dirty="0"/>
                        <a:t>Buscara el precio de cada cosa a las acomodara de una manera sencilla</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RNF004</a:t>
                      </a:r>
                      <a:endParaRPr lang="es-CO" dirty="0"/>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RNF005</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US" dirty="0"/>
                        <a:t>R</a:t>
                      </a:r>
                      <a:r>
                        <a:rPr lang="es-CO" dirty="0"/>
                        <a:t>NF002</a:t>
                      </a:r>
                      <a:endParaRPr lang="es-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2964772"/>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1702073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4292574090"/>
              </p:ext>
            </p:extLst>
          </p:nvPr>
        </p:nvGraphicFramePr>
        <p:xfrm>
          <a:off x="1161085" y="1694105"/>
          <a:ext cx="6096000" cy="24434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1018729332"/>
                    </a:ext>
                  </a:extLst>
                </a:gridCol>
                <a:gridCol w="4533900">
                  <a:extLst>
                    <a:ext uri="{9D8B030D-6E8A-4147-A177-3AD203B41FA5}">
                      <a16:colId xmlns:a16="http://schemas.microsoft.com/office/drawing/2014/main" val="97615968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950354880"/>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sistema hará uso de correos electrónicos para algún tipo de notificación.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830701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Informara</a:t>
                      </a:r>
                      <a:r>
                        <a:rPr lang="es-CO" baseline="0" dirty="0"/>
                        <a:t> de cada tipo de procedimiento en el sistema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6666539"/>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Notificar al usuario sobre un</a:t>
                      </a:r>
                      <a:r>
                        <a:rPr lang="es-CO" baseline="0" dirty="0"/>
                        <a:t> cambio en el sistema, una nueva solicitud de evento,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680163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416500743"/>
                  </a:ext>
                </a:extLst>
              </a:tr>
            </a:tbl>
          </a:graphicData>
        </a:graphic>
      </p:graphicFrame>
      <p:sp>
        <p:nvSpPr>
          <p:cNvPr id="3" name="CuadroTexto 2"/>
          <p:cNvSpPr txBox="1"/>
          <p:nvPr/>
        </p:nvSpPr>
        <p:spPr>
          <a:xfrm>
            <a:off x="995423" y="254643"/>
            <a:ext cx="6967960" cy="523220"/>
          </a:xfrm>
          <a:prstGeom prst="rect">
            <a:avLst/>
          </a:prstGeom>
          <a:noFill/>
        </p:spPr>
        <p:txBody>
          <a:bodyPr wrap="square" rtlCol="0">
            <a:spAutoFit/>
          </a:bodyPr>
          <a:lstStyle/>
          <a:p>
            <a:r>
              <a:rPr lang="es-CO" sz="2800" dirty="0"/>
              <a:t>IEEE-830 Requerimientos no Funcionales</a:t>
            </a:r>
          </a:p>
        </p:txBody>
      </p:sp>
    </p:spTree>
    <p:extLst>
      <p:ext uri="{BB962C8B-B14F-4D97-AF65-F5344CB8AC3E}">
        <p14:creationId xmlns:p14="http://schemas.microsoft.com/office/powerpoint/2010/main" val="2580558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791121798"/>
              </p:ext>
            </p:extLst>
          </p:nvPr>
        </p:nvGraphicFramePr>
        <p:xfrm>
          <a:off x="1161085" y="1682529"/>
          <a:ext cx="6096000" cy="24434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diseño del sistema debe ser lo mas sencillo posible y lo mejor entendible.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Interfaz limpia, rápida y minimalista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Tendrá</a:t>
                      </a:r>
                      <a:r>
                        <a:rPr lang="es-CO" baseline="0" dirty="0"/>
                        <a:t> un diseño con animaciones suaves, sencillas.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1078253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362009265"/>
              </p:ext>
            </p:extLst>
          </p:nvPr>
        </p:nvGraphicFramePr>
        <p:xfrm>
          <a:off x="1161086" y="1670955"/>
          <a:ext cx="6096000" cy="24434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sistema contara con seguridad para los datos.</a:t>
                      </a:r>
                      <a:endParaRPr lang="es-CO"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baseline="0" dirty="0"/>
                        <a:t>Habrá verificación de datos y encriptación.</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El sistema encriptara los datos ingresados en el para garantizar la</a:t>
                      </a:r>
                      <a:r>
                        <a:rPr lang="es-CO" baseline="0" dirty="0"/>
                        <a:t> seguridad de los datos de los usuarios.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1688307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628443600"/>
              </p:ext>
            </p:extLst>
          </p:nvPr>
        </p:nvGraphicFramePr>
        <p:xfrm>
          <a:off x="1161086" y="1659380"/>
          <a:ext cx="6096000" cy="2525254"/>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administrador establecerá controles administrativos de acceso al sistema y de regulaciones.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452614">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 Interfaces dedicadas basadas</a:t>
                      </a:r>
                      <a:r>
                        <a:rPr lang="es-CO" baseline="0" dirty="0"/>
                        <a:t> en el tipo de usuario.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Basado</a:t>
                      </a:r>
                      <a:r>
                        <a:rPr lang="es-CO" baseline="0" dirty="0"/>
                        <a:t> en el tipo de usuario el sistema mostrara una interfaz adecuada con funciones especificas.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Media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2362459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846344346"/>
              </p:ext>
            </p:extLst>
          </p:nvPr>
        </p:nvGraphicFramePr>
        <p:xfrm>
          <a:off x="1161085" y="1682529"/>
          <a:ext cx="6096000" cy="280416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US" dirty="0"/>
                        <a:t>Se establecerá una</a:t>
                      </a:r>
                      <a:r>
                        <a:rPr lang="es-US" baseline="0" dirty="0"/>
                        <a:t> </a:t>
                      </a:r>
                      <a:r>
                        <a:rPr lang="es-US" dirty="0"/>
                        <a:t>cotización de forma predeterminada dadas con anterioridad por el cliente.</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Lectura de datos, edición de documentos, generación de documentos.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Generación de cotizaciones</a:t>
                      </a:r>
                      <a:r>
                        <a:rPr lang="es-CO" baseline="0" dirty="0"/>
                        <a:t> con especificaciones dadas por el administrador para se escogidas por el cliente.</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159328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27A765-82E1-4785-AE1F-74C59460B2AD}"/>
              </a:ext>
            </a:extLst>
          </p:cNvPr>
          <p:cNvSpPr/>
          <p:nvPr/>
        </p:nvSpPr>
        <p:spPr>
          <a:xfrm>
            <a:off x="266989" y="1439795"/>
            <a:ext cx="3712684" cy="2246769"/>
          </a:xfrm>
          <a:prstGeom prst="rect">
            <a:avLst/>
          </a:prstGeom>
        </p:spPr>
        <p:txBody>
          <a:bodyPr wrap="square">
            <a:spAutoFit/>
          </a:bodyPr>
          <a:lstStyle/>
          <a:p>
            <a:r>
              <a:rPr lang="es-US" b="1" dirty="0"/>
              <a:t>RF001</a:t>
            </a:r>
            <a:r>
              <a:rPr lang="es-US" dirty="0"/>
              <a:t>: </a:t>
            </a:r>
            <a:r>
              <a:rPr lang="es-ES_tradnl" dirty="0"/>
              <a:t>El sistema permitirá la autentificación de usuario mediante nombre de usuario y contraseña</a:t>
            </a:r>
            <a:endParaRPr lang="es-CO" dirty="0"/>
          </a:p>
          <a:p>
            <a:endParaRPr lang="es-US" dirty="0"/>
          </a:p>
          <a:p>
            <a:r>
              <a:rPr lang="es-US" dirty="0"/>
              <a:t>CU001: Iniciar sesión.</a:t>
            </a:r>
          </a:p>
          <a:p>
            <a:r>
              <a:rPr lang="es-US" dirty="0"/>
              <a:t>CU002: Registrar el usuario.</a:t>
            </a:r>
          </a:p>
          <a:p>
            <a:r>
              <a:rPr lang="es-US" dirty="0"/>
              <a:t>CU003: Registrar al cliente.</a:t>
            </a:r>
          </a:p>
          <a:p>
            <a:r>
              <a:rPr lang="es-US" dirty="0"/>
              <a:t>CU004: Restaurar contraseña.</a:t>
            </a:r>
          </a:p>
          <a:p>
            <a:r>
              <a:rPr lang="es-US" dirty="0"/>
              <a:t>CU005: Cambiar contraseña. </a:t>
            </a:r>
          </a:p>
          <a:p>
            <a:r>
              <a:rPr lang="es-US" dirty="0"/>
              <a:t>CU006: Cerrar sesión. </a:t>
            </a:r>
          </a:p>
        </p:txBody>
      </p:sp>
      <p:sp>
        <p:nvSpPr>
          <p:cNvPr id="3" name="Rectángulo 2">
            <a:extLst>
              <a:ext uri="{FF2B5EF4-FFF2-40B4-BE49-F238E27FC236}">
                <a16:creationId xmlns:a16="http://schemas.microsoft.com/office/drawing/2014/main" id="{9767BFCE-27DD-4DFE-AAE5-AD6864BDCFA7}"/>
              </a:ext>
            </a:extLst>
          </p:cNvPr>
          <p:cNvSpPr/>
          <p:nvPr/>
        </p:nvSpPr>
        <p:spPr>
          <a:xfrm>
            <a:off x="2863751" y="244005"/>
            <a:ext cx="3416498" cy="584775"/>
          </a:xfrm>
          <a:prstGeom prst="rect">
            <a:avLst/>
          </a:prstGeom>
        </p:spPr>
        <p:txBody>
          <a:bodyPr wrap="square">
            <a:spAutoFit/>
          </a:bodyPr>
          <a:lstStyle/>
          <a:p>
            <a:r>
              <a:rPr lang="es-US" sz="3200" dirty="0"/>
              <a:t>CASOS DE USO</a:t>
            </a:r>
          </a:p>
        </p:txBody>
      </p:sp>
      <p:sp>
        <p:nvSpPr>
          <p:cNvPr id="4" name="Rectángulo 3">
            <a:extLst>
              <a:ext uri="{FF2B5EF4-FFF2-40B4-BE49-F238E27FC236}">
                <a16:creationId xmlns:a16="http://schemas.microsoft.com/office/drawing/2014/main" id="{92E11EDF-08A2-43DB-B022-25FF325EE596}"/>
              </a:ext>
            </a:extLst>
          </p:cNvPr>
          <p:cNvSpPr/>
          <p:nvPr/>
        </p:nvSpPr>
        <p:spPr>
          <a:xfrm>
            <a:off x="4395732" y="1439795"/>
            <a:ext cx="4580431" cy="2031325"/>
          </a:xfrm>
          <a:prstGeom prst="rect">
            <a:avLst/>
          </a:prstGeom>
        </p:spPr>
        <p:txBody>
          <a:bodyPr wrap="square">
            <a:spAutoFit/>
          </a:bodyPr>
          <a:lstStyle/>
          <a:p>
            <a:r>
              <a:rPr lang="es-US" b="1" dirty="0"/>
              <a:t>RF002</a:t>
            </a:r>
            <a:r>
              <a:rPr lang="es-CO" b="1" dirty="0"/>
              <a:t>:</a:t>
            </a:r>
            <a:r>
              <a:rPr lang="es-ES_tradnl" dirty="0"/>
              <a:t>El sistema gestionara las solicitudes del cliente cuando quiere apartar cualquier tipo de evento</a:t>
            </a:r>
          </a:p>
          <a:p>
            <a:endParaRPr lang="es-ES_tradnl" dirty="0"/>
          </a:p>
          <a:p>
            <a:r>
              <a:rPr lang="es-CO" dirty="0"/>
              <a:t>CU007: Registrar solicitud de evento.</a:t>
            </a:r>
          </a:p>
          <a:p>
            <a:r>
              <a:rPr lang="es-CO" dirty="0"/>
              <a:t>CU008: Notificar confirmación de evento.</a:t>
            </a:r>
            <a:endParaRPr lang="es-US" dirty="0"/>
          </a:p>
          <a:p>
            <a:r>
              <a:rPr lang="es-US" dirty="0"/>
              <a:t>CU009: Consultar presupuesto.</a:t>
            </a:r>
          </a:p>
          <a:p>
            <a:r>
              <a:rPr lang="es-US" dirty="0"/>
              <a:t>CU010: Personalizar paquete</a:t>
            </a:r>
          </a:p>
          <a:p>
            <a:r>
              <a:rPr lang="es-US" dirty="0"/>
              <a:t>CU011: Cancelar evento.</a:t>
            </a:r>
          </a:p>
          <a:p>
            <a:endParaRPr lang="es-US" dirty="0"/>
          </a:p>
        </p:txBody>
      </p:sp>
    </p:spTree>
    <p:extLst>
      <p:ext uri="{BB962C8B-B14F-4D97-AF65-F5344CB8AC3E}">
        <p14:creationId xmlns:p14="http://schemas.microsoft.com/office/powerpoint/2010/main" val="1531788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11C1E11-53ED-4CEA-9B95-B6521B95B564}"/>
              </a:ext>
            </a:extLst>
          </p:cNvPr>
          <p:cNvSpPr/>
          <p:nvPr/>
        </p:nvSpPr>
        <p:spPr>
          <a:xfrm>
            <a:off x="4696410" y="1321486"/>
            <a:ext cx="3348994" cy="1600438"/>
          </a:xfrm>
          <a:prstGeom prst="rect">
            <a:avLst/>
          </a:prstGeom>
        </p:spPr>
        <p:txBody>
          <a:bodyPr wrap="none">
            <a:spAutoFit/>
          </a:bodyPr>
          <a:lstStyle/>
          <a:p>
            <a:r>
              <a:rPr lang="es-ES_tradnl" b="1" dirty="0">
                <a:solidFill>
                  <a:schemeClr val="tx1"/>
                </a:solidFill>
              </a:rPr>
              <a:t>RF004: </a:t>
            </a:r>
            <a:r>
              <a:rPr lang="es-ES_tradnl" dirty="0"/>
              <a:t>:El sistema permitirá consultar</a:t>
            </a:r>
          </a:p>
          <a:p>
            <a:r>
              <a:rPr lang="es-ES_tradnl" dirty="0"/>
              <a:t> información del evento </a:t>
            </a:r>
          </a:p>
          <a:p>
            <a:endParaRPr lang="es-ES_tradnl" b="1" dirty="0">
              <a:solidFill>
                <a:schemeClr val="tx1"/>
              </a:solidFill>
            </a:endParaRPr>
          </a:p>
          <a:p>
            <a:r>
              <a:rPr lang="es-CO" dirty="0"/>
              <a:t>CU017: Consultar personal del evento.</a:t>
            </a:r>
          </a:p>
          <a:p>
            <a:r>
              <a:rPr lang="es-CO" dirty="0"/>
              <a:t>CU018: Modificar personal del evento.</a:t>
            </a:r>
          </a:p>
          <a:p>
            <a:r>
              <a:rPr lang="es-CO" dirty="0"/>
              <a:t>CU019:consultar datos personalizables</a:t>
            </a:r>
          </a:p>
          <a:p>
            <a:r>
              <a:rPr lang="es-CO" dirty="0"/>
              <a:t>CU020: modificar datos personalizables</a:t>
            </a:r>
          </a:p>
        </p:txBody>
      </p:sp>
      <p:sp>
        <p:nvSpPr>
          <p:cNvPr id="6" name="Rectángulo 5">
            <a:extLst>
              <a:ext uri="{FF2B5EF4-FFF2-40B4-BE49-F238E27FC236}">
                <a16:creationId xmlns:a16="http://schemas.microsoft.com/office/drawing/2014/main" id="{EFF131DE-3F6C-4532-BABB-09A6A2C53DD6}"/>
              </a:ext>
            </a:extLst>
          </p:cNvPr>
          <p:cNvSpPr/>
          <p:nvPr/>
        </p:nvSpPr>
        <p:spPr>
          <a:xfrm>
            <a:off x="124410" y="1234541"/>
            <a:ext cx="4572000" cy="1815882"/>
          </a:xfrm>
          <a:prstGeom prst="rect">
            <a:avLst/>
          </a:prstGeom>
        </p:spPr>
        <p:txBody>
          <a:bodyPr>
            <a:spAutoFit/>
          </a:bodyPr>
          <a:lstStyle/>
          <a:p>
            <a:r>
              <a:rPr lang="es-ES_tradnl" b="1" dirty="0"/>
              <a:t>RF003</a:t>
            </a:r>
            <a:r>
              <a:rPr lang="es-ES_tradnl" dirty="0"/>
              <a:t>:El sistema permitirá asociar las personas y elementos requeridos para el evento.</a:t>
            </a:r>
          </a:p>
          <a:p>
            <a:endParaRPr lang="es-ES_tradnl" dirty="0"/>
          </a:p>
          <a:p>
            <a:r>
              <a:rPr lang="es-ES_tradnl" dirty="0"/>
              <a:t>CU012: Registrar personal de logística. </a:t>
            </a:r>
          </a:p>
          <a:p>
            <a:r>
              <a:rPr lang="es-ES_tradnl" dirty="0"/>
              <a:t>CU013: Registrar proveedores.</a:t>
            </a:r>
          </a:p>
          <a:p>
            <a:r>
              <a:rPr lang="es-ES_tradnl" dirty="0"/>
              <a:t>CU014: Consultar personal disponible.</a:t>
            </a:r>
          </a:p>
          <a:p>
            <a:r>
              <a:rPr lang="es-ES_tradnl" dirty="0"/>
              <a:t>CU015: Registrar Elementos requeridos.</a:t>
            </a:r>
          </a:p>
          <a:p>
            <a:r>
              <a:rPr lang="es-ES_tradnl" dirty="0"/>
              <a:t>CU016: </a:t>
            </a:r>
            <a:r>
              <a:rPr lang="es-CO" dirty="0"/>
              <a:t>Asociar personal a evento.</a:t>
            </a:r>
          </a:p>
        </p:txBody>
      </p:sp>
    </p:spTree>
    <p:extLst>
      <p:ext uri="{BB962C8B-B14F-4D97-AF65-F5344CB8AC3E}">
        <p14:creationId xmlns:p14="http://schemas.microsoft.com/office/powerpoint/2010/main" val="227665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233CE27-3F06-4121-A392-55D6E98BD850}"/>
              </a:ext>
            </a:extLst>
          </p:cNvPr>
          <p:cNvSpPr/>
          <p:nvPr/>
        </p:nvSpPr>
        <p:spPr>
          <a:xfrm>
            <a:off x="298376" y="1106924"/>
            <a:ext cx="4572000" cy="1323439"/>
          </a:xfrm>
          <a:prstGeom prst="rect">
            <a:avLst/>
          </a:prstGeom>
        </p:spPr>
        <p:txBody>
          <a:bodyPr>
            <a:spAutoFit/>
          </a:bodyPr>
          <a:lstStyle/>
          <a:p>
            <a:r>
              <a:rPr lang="es-US" sz="1600" dirty="0">
                <a:latin typeface="Times New Roman" panose="02020603050405020304" pitchFamily="18" charset="0"/>
                <a:cs typeface="Times New Roman" panose="02020603050405020304" pitchFamily="18" charset="0"/>
              </a:rPr>
              <a:t>Cuando un cliente hace una solicitud de un evento la empresa ya tiene unos paquetes fijos lo que se hace es que el cliente pueda modificar el paquete según sus gustos y cuando el cliente no se sienta satisfecho con el trabajo de la empresa podrá registrar PQR.</a:t>
            </a:r>
            <a:endParaRPr lang="es-CO" sz="1600" dirty="0"/>
          </a:p>
        </p:txBody>
      </p:sp>
      <p:sp>
        <p:nvSpPr>
          <p:cNvPr id="3" name="Rectángulo 2">
            <a:extLst>
              <a:ext uri="{FF2B5EF4-FFF2-40B4-BE49-F238E27FC236}">
                <a16:creationId xmlns:a16="http://schemas.microsoft.com/office/drawing/2014/main" id="{72D455B7-4F5B-47B0-9E10-6858BCAD86FB}"/>
              </a:ext>
            </a:extLst>
          </p:cNvPr>
          <p:cNvSpPr/>
          <p:nvPr/>
        </p:nvSpPr>
        <p:spPr>
          <a:xfrm>
            <a:off x="814720" y="3437123"/>
            <a:ext cx="4572000" cy="584775"/>
          </a:xfrm>
          <a:prstGeom prst="rect">
            <a:avLst/>
          </a:prstGeom>
        </p:spPr>
        <p:txBody>
          <a:bodyPr>
            <a:spAutoFit/>
          </a:bodyPr>
          <a:lstStyle/>
          <a:p>
            <a:r>
              <a:rPr lang="es-US" sz="1600" dirty="0">
                <a:latin typeface="Times New Roman" panose="02020603050405020304" pitchFamily="18" charset="0"/>
                <a:cs typeface="Times New Roman" panose="02020603050405020304" pitchFamily="18" charset="0"/>
              </a:rPr>
              <a:t>¿Cómo un aplicativo web hará mas eficiente la logística de una manera mas sencilla? </a:t>
            </a:r>
            <a:endParaRPr lang="es-CO" sz="1600" dirty="0"/>
          </a:p>
        </p:txBody>
      </p:sp>
    </p:spTree>
    <p:extLst>
      <p:ext uri="{BB962C8B-B14F-4D97-AF65-F5344CB8AC3E}">
        <p14:creationId xmlns:p14="http://schemas.microsoft.com/office/powerpoint/2010/main" val="1310303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03F3C22-4152-40E0-997E-ED0DF8F1B138}"/>
              </a:ext>
            </a:extLst>
          </p:cNvPr>
          <p:cNvSpPr/>
          <p:nvPr/>
        </p:nvSpPr>
        <p:spPr>
          <a:xfrm>
            <a:off x="91440" y="1130717"/>
            <a:ext cx="4016188" cy="1384995"/>
          </a:xfrm>
          <a:prstGeom prst="rect">
            <a:avLst/>
          </a:prstGeom>
        </p:spPr>
        <p:txBody>
          <a:bodyPr wrap="square">
            <a:spAutoFit/>
          </a:bodyPr>
          <a:lstStyle/>
          <a:p>
            <a:r>
              <a:rPr lang="es-ES_tradnl" b="1" dirty="0"/>
              <a:t>RF005:</a:t>
            </a:r>
            <a:r>
              <a:rPr lang="es-ES_tradnl" dirty="0"/>
              <a:t>El sistema permitirá al cliente crear los PQR de los eventos realizados.</a:t>
            </a:r>
          </a:p>
          <a:p>
            <a:endParaRPr lang="es-ES_tradnl" dirty="0"/>
          </a:p>
          <a:p>
            <a:r>
              <a:rPr lang="es-ES_tradnl" dirty="0"/>
              <a:t>CU021: Registrar el PQR.</a:t>
            </a:r>
          </a:p>
          <a:p>
            <a:r>
              <a:rPr lang="es-ES_tradnl" dirty="0"/>
              <a:t>CU022: Consultar sugerencia.</a:t>
            </a:r>
          </a:p>
          <a:p>
            <a:r>
              <a:rPr lang="es-ES_tradnl" dirty="0"/>
              <a:t>CU023: Notificar sugerencias del cliente</a:t>
            </a:r>
            <a:endParaRPr lang="es-CO" dirty="0"/>
          </a:p>
        </p:txBody>
      </p:sp>
      <p:sp>
        <p:nvSpPr>
          <p:cNvPr id="5" name="Rectángulo 4">
            <a:extLst>
              <a:ext uri="{FF2B5EF4-FFF2-40B4-BE49-F238E27FC236}">
                <a16:creationId xmlns:a16="http://schemas.microsoft.com/office/drawing/2014/main" id="{1E186B74-784C-4A18-BF69-C66BD639ED34}"/>
              </a:ext>
            </a:extLst>
          </p:cNvPr>
          <p:cNvSpPr/>
          <p:nvPr/>
        </p:nvSpPr>
        <p:spPr>
          <a:xfrm>
            <a:off x="4252061" y="1027351"/>
            <a:ext cx="4975759" cy="1169551"/>
          </a:xfrm>
          <a:prstGeom prst="rect">
            <a:avLst/>
          </a:prstGeom>
        </p:spPr>
        <p:txBody>
          <a:bodyPr wrap="square">
            <a:spAutoFit/>
          </a:bodyPr>
          <a:lstStyle/>
          <a:p>
            <a:r>
              <a:rPr lang="es-ES_tradnl" b="1" dirty="0"/>
              <a:t>RF006</a:t>
            </a:r>
            <a:r>
              <a:rPr lang="es-ES_tradnl" dirty="0"/>
              <a:t>:El sistema permitirá hacer una </a:t>
            </a:r>
          </a:p>
          <a:p>
            <a:r>
              <a:rPr lang="es-ES_tradnl" dirty="0"/>
              <a:t>cotización final.</a:t>
            </a:r>
          </a:p>
          <a:p>
            <a:endParaRPr lang="es-ES_tradnl" dirty="0"/>
          </a:p>
          <a:p>
            <a:r>
              <a:rPr lang="es-ES_tradnl" dirty="0"/>
              <a:t>CU024: Registrar cotización final del evento.</a:t>
            </a:r>
          </a:p>
          <a:p>
            <a:r>
              <a:rPr lang="es-ES_tradnl" dirty="0"/>
              <a:t>CU025: Consultar cotización final.</a:t>
            </a:r>
          </a:p>
        </p:txBody>
      </p:sp>
      <p:sp>
        <p:nvSpPr>
          <p:cNvPr id="7" name="Rectángulo 6">
            <a:extLst>
              <a:ext uri="{FF2B5EF4-FFF2-40B4-BE49-F238E27FC236}">
                <a16:creationId xmlns:a16="http://schemas.microsoft.com/office/drawing/2014/main" id="{36CC1D6A-40E8-49A4-A6AC-5403FFE1EBF9}"/>
              </a:ext>
            </a:extLst>
          </p:cNvPr>
          <p:cNvSpPr/>
          <p:nvPr/>
        </p:nvSpPr>
        <p:spPr>
          <a:xfrm>
            <a:off x="2681358" y="3173196"/>
            <a:ext cx="3825086" cy="1600438"/>
          </a:xfrm>
          <a:prstGeom prst="rect">
            <a:avLst/>
          </a:prstGeom>
        </p:spPr>
        <p:txBody>
          <a:bodyPr wrap="none">
            <a:spAutoFit/>
          </a:bodyPr>
          <a:lstStyle/>
          <a:p>
            <a:r>
              <a:rPr lang="es-ES_tradnl" b="1" dirty="0">
                <a:solidFill>
                  <a:schemeClr val="tx1"/>
                </a:solidFill>
              </a:rPr>
              <a:t>RF007: </a:t>
            </a:r>
            <a:r>
              <a:rPr lang="es-ES_tradnl" dirty="0"/>
              <a:t>:El sistema permitirá al administrador </a:t>
            </a:r>
          </a:p>
          <a:p>
            <a:r>
              <a:rPr lang="es-ES_tradnl" dirty="0"/>
              <a:t>registrar y asociar la tarifa de cada elemento </a:t>
            </a:r>
          </a:p>
          <a:p>
            <a:r>
              <a:rPr lang="es-ES_tradnl" dirty="0"/>
              <a:t>requerido en la cotización</a:t>
            </a:r>
            <a:endParaRPr lang="es-CO" dirty="0"/>
          </a:p>
          <a:p>
            <a:endParaRPr lang="es-CO" dirty="0"/>
          </a:p>
          <a:p>
            <a:r>
              <a:rPr lang="es-CO" dirty="0"/>
              <a:t>CU026: Asociar elementos.</a:t>
            </a:r>
          </a:p>
          <a:p>
            <a:r>
              <a:rPr lang="es-CO" dirty="0"/>
              <a:t>CU027: Registrar tarifa.</a:t>
            </a:r>
          </a:p>
          <a:p>
            <a:endParaRPr lang="es-CO" dirty="0"/>
          </a:p>
        </p:txBody>
      </p:sp>
    </p:spTree>
    <p:extLst>
      <p:ext uri="{BB962C8B-B14F-4D97-AF65-F5344CB8AC3E}">
        <p14:creationId xmlns:p14="http://schemas.microsoft.com/office/powerpoint/2010/main" val="229440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4" name="Título 1">
            <a:extLst>
              <a:ext uri="{FF2B5EF4-FFF2-40B4-BE49-F238E27FC236}">
                <a16:creationId xmlns:a16="http://schemas.microsoft.com/office/drawing/2014/main" id="{1F917705-1544-4090-AFB7-F43A4D394FF8}"/>
              </a:ext>
            </a:extLst>
          </p:cNvPr>
          <p:cNvSpPr txBox="1">
            <a:spLocks/>
          </p:cNvSpPr>
          <p:nvPr/>
        </p:nvSpPr>
        <p:spPr>
          <a:xfrm>
            <a:off x="112595" y="1595311"/>
            <a:ext cx="5643435" cy="239566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1600" dirty="0">
                <a:latin typeface="Times New Roman" panose="02020603050405020304" pitchFamily="18" charset="0"/>
                <a:cs typeface="Times New Roman" panose="02020603050405020304" pitchFamily="18" charset="0"/>
              </a:rPr>
              <a:t>Al analizar la situación de la casa de eventos EuroBodas, en la relación con el cronograma de cada evento se es necesario </a:t>
            </a:r>
            <a:r>
              <a:rPr lang="es-US" sz="1600" dirty="0">
                <a:solidFill>
                  <a:schemeClr val="tx1"/>
                </a:solidFill>
                <a:latin typeface="Times New Roman" panose="02020603050405020304" pitchFamily="18" charset="0"/>
                <a:cs typeface="Times New Roman" panose="02020603050405020304" pitchFamily="18" charset="0"/>
              </a:rPr>
              <a:t>hacer una aplicativo para tener una mejor organización cuando se este planeando y ejecutando un evento, también permitirá tener un mejor rendimiento; es decir, se hará mas fácil la logística y la separación de un evento. También permitirá atender a los clientes de una mejor manera cuando hagan la solicitud de un evento y hagan uso de los servicios de la casa de eventos, y esto contara con un contrato legal por la empresa.</a:t>
            </a:r>
          </a:p>
        </p:txBody>
      </p:sp>
      <p:sp>
        <p:nvSpPr>
          <p:cNvPr id="15" name="Rectángulo 14">
            <a:extLst>
              <a:ext uri="{FF2B5EF4-FFF2-40B4-BE49-F238E27FC236}">
                <a16:creationId xmlns:a16="http://schemas.microsoft.com/office/drawing/2014/main" id="{D75D26A7-FE08-4CF8-B49C-15309B54DB34}"/>
              </a:ext>
            </a:extLst>
          </p:cNvPr>
          <p:cNvSpPr/>
          <p:nvPr/>
        </p:nvSpPr>
        <p:spPr>
          <a:xfrm>
            <a:off x="2336283" y="513662"/>
            <a:ext cx="2950092" cy="461665"/>
          </a:xfrm>
          <a:prstGeom prst="rect">
            <a:avLst/>
          </a:prstGeom>
        </p:spPr>
        <p:txBody>
          <a:bodyPr wrap="square">
            <a:spAutoFit/>
          </a:bodyPr>
          <a:lstStyle/>
          <a:p>
            <a:r>
              <a:rPr lang="es-US" sz="2400" b="1" dirty="0">
                <a:latin typeface="Comic Sans MS" panose="030F0702030302020204" pitchFamily="66" charset="0"/>
              </a:rPr>
              <a:t>JUSTIFICACION</a:t>
            </a:r>
            <a:endParaRPr lang="es-CO" sz="2000" b="1" dirty="0">
              <a:latin typeface="Comic Sans MS" panose="030F0702030302020204" pitchFamily="66" charset="0"/>
            </a:endParaRPr>
          </a:p>
        </p:txBody>
      </p:sp>
    </p:spTree>
    <p:extLst>
      <p:ext uri="{BB962C8B-B14F-4D97-AF65-F5344CB8AC3E}">
        <p14:creationId xmlns:p14="http://schemas.microsoft.com/office/powerpoint/2010/main" val="175779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0A1AC5B-3B7D-4765-83C3-7174DE841DF6}"/>
              </a:ext>
            </a:extLst>
          </p:cNvPr>
          <p:cNvSpPr/>
          <p:nvPr/>
        </p:nvSpPr>
        <p:spPr>
          <a:xfrm>
            <a:off x="222739" y="1424920"/>
            <a:ext cx="5732584" cy="2277547"/>
          </a:xfrm>
          <a:prstGeom prst="rect">
            <a:avLst/>
          </a:prstGeom>
        </p:spPr>
        <p:txBody>
          <a:bodyPr wrap="square">
            <a:spAutoFit/>
          </a:bodyPr>
          <a:lstStyle/>
          <a:p>
            <a:r>
              <a:rPr lang="es-US" sz="1600" dirty="0">
                <a:latin typeface="Times New Roman" panose="02020603050405020304" pitchFamily="18" charset="0"/>
                <a:cs typeface="Times New Roman" panose="02020603050405020304" pitchFamily="18" charset="0"/>
              </a:rPr>
              <a:t>El cliente podrá hacer la separación de un evento con anticipación, a demás podrá registrar los PQR después que allá terminado un evento.</a:t>
            </a:r>
          </a:p>
          <a:p>
            <a:r>
              <a:rPr lang="es-US" sz="1600" dirty="0">
                <a:latin typeface="Times New Roman" panose="02020603050405020304" pitchFamily="18" charset="0"/>
                <a:cs typeface="Times New Roman" panose="02020603050405020304" pitchFamily="18" charset="0"/>
              </a:rPr>
              <a:t> </a:t>
            </a:r>
          </a:p>
          <a:p>
            <a:r>
              <a:rPr lang="es-US" sz="1600" dirty="0">
                <a:latin typeface="Times New Roman" panose="02020603050405020304" pitchFamily="18" charset="0"/>
                <a:cs typeface="Times New Roman" panose="02020603050405020304" pitchFamily="18" charset="0"/>
              </a:rPr>
              <a:t>El administrador podrá registrar desde allí los roles que cada persona tiene para que los clientes puedan estar informados del personal y puede tener conocimiento de quienes van a estar en el evento.</a:t>
            </a:r>
            <a:br>
              <a:rPr lang="es-US" dirty="0">
                <a:latin typeface="Times New Roman" panose="02020603050405020304" pitchFamily="18" charset="0"/>
                <a:cs typeface="Times New Roman" panose="02020603050405020304" pitchFamily="18" charset="0"/>
              </a:rPr>
            </a:b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83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603745"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600" b="1" dirty="0">
                <a:latin typeface="Comic Sans MS" panose="030F0702030302020204" pitchFamily="66" charset="0"/>
              </a:rPr>
              <a:t>Objetivo General</a:t>
            </a:r>
            <a:endParaRPr lang="es-CO" sz="3600" b="1" dirty="0">
              <a:latin typeface="Comic Sans MS" panose="030F0702030302020204" pitchFamily="66" charset="0"/>
            </a:endParaRPr>
          </a:p>
        </p:txBody>
      </p:sp>
      <p:sp>
        <p:nvSpPr>
          <p:cNvPr id="3" name="Marcador de contenido 2">
            <a:extLst>
              <a:ext uri="{FF2B5EF4-FFF2-40B4-BE49-F238E27FC236}">
                <a16:creationId xmlns:a16="http://schemas.microsoft.com/office/drawing/2014/main" id="{C40D0659-8EB4-4C0E-9A8A-0E6DDB29083F}"/>
              </a:ext>
            </a:extLst>
          </p:cNvPr>
          <p:cNvSpPr txBox="1">
            <a:spLocks/>
          </p:cNvSpPr>
          <p:nvPr/>
        </p:nvSpPr>
        <p:spPr>
          <a:xfrm>
            <a:off x="266504" y="2309018"/>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1800" dirty="0">
                <a:latin typeface="Times New Roman" panose="02020603050405020304" pitchFamily="18" charset="0"/>
                <a:cs typeface="Times New Roman" panose="02020603050405020304" pitchFamily="18" charset="0"/>
              </a:rPr>
              <a:t>Implementar un sistema que apoye la gestión de logística de eventos en la empresa Euro Bodas </a:t>
            </a: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707191"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200" b="1" dirty="0">
                <a:latin typeface="Comic Sans MS" panose="030F0702030302020204" pitchFamily="66" charset="0"/>
              </a:rPr>
              <a:t>Objetivos Específicos</a:t>
            </a:r>
            <a:endParaRPr lang="es-CO" sz="3200" b="1" dirty="0">
              <a:latin typeface="Comic Sans MS" panose="030F0702030302020204" pitchFamily="66" charset="0"/>
            </a:endParaRPr>
          </a:p>
        </p:txBody>
      </p:sp>
      <p:sp>
        <p:nvSpPr>
          <p:cNvPr id="5" name="Marcador de contenido 2">
            <a:extLst>
              <a:ext uri="{FF2B5EF4-FFF2-40B4-BE49-F238E27FC236}">
                <a16:creationId xmlns:a16="http://schemas.microsoft.com/office/drawing/2014/main" id="{07568169-F213-4DC0-ADF7-53ABE086170F}"/>
              </a:ext>
            </a:extLst>
          </p:cNvPr>
          <p:cNvSpPr txBox="1">
            <a:spLocks/>
          </p:cNvSpPr>
          <p:nvPr/>
        </p:nvSpPr>
        <p:spPr>
          <a:xfrm>
            <a:off x="162591" y="2032042"/>
            <a:ext cx="8401492" cy="184559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US" sz="1600" dirty="0"/>
              <a:t>Gestionar el proceso de separación de un evento.</a:t>
            </a:r>
          </a:p>
          <a:p>
            <a:pPr marL="285750" indent="-285750">
              <a:buFont typeface="Arial" panose="020B0604020202020204" pitchFamily="34" charset="0"/>
              <a:buChar char="•"/>
            </a:pPr>
            <a:r>
              <a:rPr lang="es-US" sz="1600" dirty="0"/>
              <a:t>Gestionar la personalización de los  paquetes preestablecido según su gusto.</a:t>
            </a:r>
          </a:p>
          <a:p>
            <a:pPr marL="285750" indent="-285750">
              <a:buFont typeface="Arial" panose="020B0604020202020204" pitchFamily="34" charset="0"/>
              <a:buChar char="•"/>
            </a:pPr>
            <a:r>
              <a:rPr lang="es-US" sz="1600" dirty="0"/>
              <a:t>Registrar personal de logística.</a:t>
            </a:r>
          </a:p>
          <a:p>
            <a:pPr marL="285750" indent="-285750">
              <a:buFont typeface="Arial" panose="020B0604020202020204" pitchFamily="34" charset="0"/>
              <a:buChar char="•"/>
            </a:pPr>
            <a:r>
              <a:rPr lang="es-US" sz="1600" dirty="0"/>
              <a:t>Registrar proveedores asociados con el evento.</a:t>
            </a:r>
          </a:p>
          <a:p>
            <a:pPr marL="285750" indent="-285750">
              <a:buFont typeface="Arial" panose="020B0604020202020204" pitchFamily="34" charset="0"/>
              <a:buChar char="•"/>
            </a:pPr>
            <a:r>
              <a:rPr lang="es-US" sz="1600" dirty="0"/>
              <a:t>Registrar los PQR sobre un evento.</a:t>
            </a:r>
            <a:endParaRPr lang="es-CO" sz="1600" dirty="0"/>
          </a:p>
        </p:txBody>
      </p:sp>
    </p:spTree>
    <p:extLst>
      <p:ext uri="{BB962C8B-B14F-4D97-AF65-F5344CB8AC3E}">
        <p14:creationId xmlns:p14="http://schemas.microsoft.com/office/powerpoint/2010/main" val="72974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D3FB31-9C55-4E2C-9732-39FC4B2B75C7}"/>
              </a:ext>
            </a:extLst>
          </p:cNvPr>
          <p:cNvSpPr/>
          <p:nvPr/>
        </p:nvSpPr>
        <p:spPr>
          <a:xfrm>
            <a:off x="1608173" y="379740"/>
            <a:ext cx="4171335" cy="523220"/>
          </a:xfrm>
          <a:prstGeom prst="rect">
            <a:avLst/>
          </a:prstGeom>
        </p:spPr>
        <p:txBody>
          <a:bodyPr wrap="none">
            <a:spAutoFit/>
          </a:bodyPr>
          <a:lstStyle/>
          <a:p>
            <a:r>
              <a:rPr lang="es-US" sz="2800" b="1" dirty="0">
                <a:ln w="22225">
                  <a:solidFill>
                    <a:schemeClr val="accent2"/>
                  </a:solidFill>
                  <a:prstDash val="solid"/>
                </a:ln>
                <a:solidFill>
                  <a:schemeClr val="accent2">
                    <a:lumMod val="40000"/>
                    <a:lumOff val="60000"/>
                  </a:schemeClr>
                </a:solidFill>
                <a:latin typeface="Comic Sans MS" panose="030F0702030302020204" pitchFamily="66" charset="0"/>
              </a:rPr>
              <a:t>Delimitación y alcance </a:t>
            </a:r>
            <a:endParaRPr lang="es-CO" sz="2800"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
        <p:nvSpPr>
          <p:cNvPr id="3" name="CuadroTexto 2">
            <a:extLst>
              <a:ext uri="{FF2B5EF4-FFF2-40B4-BE49-F238E27FC236}">
                <a16:creationId xmlns:a16="http://schemas.microsoft.com/office/drawing/2014/main" id="{C87673B9-C8F3-4201-8DC1-28155682D9D5}"/>
              </a:ext>
            </a:extLst>
          </p:cNvPr>
          <p:cNvSpPr txBox="1"/>
          <p:nvPr/>
        </p:nvSpPr>
        <p:spPr>
          <a:xfrm>
            <a:off x="114077" y="1530424"/>
            <a:ext cx="6010497" cy="2862322"/>
          </a:xfrm>
          <a:prstGeom prst="rect">
            <a:avLst/>
          </a:prstGeom>
          <a:noFill/>
        </p:spPr>
        <p:txBody>
          <a:bodyPr wrap="square" rtlCol="0">
            <a:spAutoFit/>
          </a:bodyPr>
          <a:lstStyle/>
          <a:p>
            <a:r>
              <a:rPr lang="es-US" dirty="0"/>
              <a:t>Se hará un sistema de información para la casa de eventos EURO BODAS ubicada en la ciudad de Bogotá, en aproximadamente 1 año y 3 meses.</a:t>
            </a:r>
          </a:p>
          <a:p>
            <a:endParaRPr lang="es-US" dirty="0"/>
          </a:p>
          <a:p>
            <a:r>
              <a:rPr lang="es-US" dirty="0"/>
              <a:t>Las áreas que se verán beneficiadas serán la del coordinador general, dirección, que es el área encargada de la planificación, comité de apoyo y/o servicios generales y el administrador.</a:t>
            </a:r>
          </a:p>
          <a:p>
            <a:endParaRPr lang="es-US" dirty="0"/>
          </a:p>
          <a:p>
            <a:r>
              <a:rPr lang="es-US" dirty="0"/>
              <a:t>El sistema permitirá escoger y personalizar los paquetes para los eventos.</a:t>
            </a:r>
          </a:p>
          <a:p>
            <a:endParaRPr lang="es-US" dirty="0"/>
          </a:p>
          <a:p>
            <a:r>
              <a:rPr lang="es-US" dirty="0"/>
              <a:t>Tendrá la opción de poder hacer PQR de un evento.</a:t>
            </a:r>
            <a:endParaRPr lang="es-CO" dirty="0"/>
          </a:p>
          <a:p>
            <a:endParaRPr lang="es-CO" sz="1200" dirty="0"/>
          </a:p>
        </p:txBody>
      </p:sp>
    </p:spTree>
    <p:extLst>
      <p:ext uri="{BB962C8B-B14F-4D97-AF65-F5344CB8AC3E}">
        <p14:creationId xmlns:p14="http://schemas.microsoft.com/office/powerpoint/2010/main" val="43224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2B2832-19A2-443B-86D9-1697E5B3DEE1}"/>
              </a:ext>
            </a:extLst>
          </p:cNvPr>
          <p:cNvSpPr/>
          <p:nvPr/>
        </p:nvSpPr>
        <p:spPr>
          <a:xfrm>
            <a:off x="1057939" y="2279362"/>
            <a:ext cx="7028121" cy="584775"/>
          </a:xfrm>
          <a:prstGeom prst="rect">
            <a:avLst/>
          </a:prstGeom>
        </p:spPr>
        <p:txBody>
          <a:bodyPr wrap="square">
            <a:spAutoFit/>
          </a:bodyPr>
          <a:lstStyle/>
          <a:p>
            <a:pPr algn="ctr"/>
            <a:r>
              <a:rPr lang="es-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Instrumentos de recolección </a:t>
            </a:r>
            <a:endParaRPr lang="es-CO"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65826620"/>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3918</TotalTime>
  <Words>2045</Words>
  <Application>Microsoft Office PowerPoint</Application>
  <PresentationFormat>Presentación en pantalla (16:9)</PresentationFormat>
  <Paragraphs>299</Paragraphs>
  <Slides>31</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Comic Sans MS</vt:lpstr>
      <vt:lpstr>Symbol</vt:lpstr>
      <vt:lpstr>Times New Roman</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192</cp:revision>
  <dcterms:modified xsi:type="dcterms:W3CDTF">2019-09-27T13:05:08Z</dcterms:modified>
</cp:coreProperties>
</file>