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1"/>
  </p:notesMasterIdLst>
  <p:sldIdLst>
    <p:sldId id="256" r:id="rId2"/>
    <p:sldId id="257" r:id="rId3"/>
    <p:sldId id="273" r:id="rId4"/>
    <p:sldId id="260" r:id="rId5"/>
    <p:sldId id="274" r:id="rId6"/>
    <p:sldId id="258" r:id="rId7"/>
    <p:sldId id="261" r:id="rId8"/>
    <p:sldId id="265" r:id="rId9"/>
    <p:sldId id="267" r:id="rId10"/>
    <p:sldId id="269" r:id="rId11"/>
    <p:sldId id="275" r:id="rId12"/>
    <p:sldId id="276" r:id="rId13"/>
    <p:sldId id="262" r:id="rId14"/>
    <p:sldId id="263" r:id="rId15"/>
    <p:sldId id="264" r:id="rId16"/>
    <p:sldId id="270" r:id="rId17"/>
    <p:sldId id="271" r:id="rId18"/>
    <p:sldId id="272" r:id="rId19"/>
    <p:sldId id="259"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RENDIZ" initials="A" lastIdx="19" clrIdx="0">
    <p:extLst>
      <p:ext uri="{19B8F6BF-5375-455C-9EA6-DF929625EA0E}">
        <p15:presenceInfo xmlns:p15="http://schemas.microsoft.com/office/powerpoint/2012/main" userId="APRENDI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3161" autoAdjust="0"/>
  </p:normalViewPr>
  <p:slideViewPr>
    <p:cSldViewPr snapToGrid="0">
      <p:cViewPr varScale="1">
        <p:scale>
          <a:sx n="89" d="100"/>
          <a:sy n="89"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6-26T07:04:21.091" idx="2">
    <p:pos x="3664" y="1141"/>
    <p:text>Es necesario abreviar, podria ser: Sistema para gestión de logìstica de eventos... algo asi.</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6-26T07:07:46.657" idx="3">
    <p:pos x="3620" y="1133"/>
    <p:text>no se pueden concentrar en la falta de publicidad como problema principal,  deben enfocarse en la lògistica inicialmente, por qué es un problema, luego la atención  oportuna y por último, si la pulicidad, se debe mencionar la causa y las consecuencias.</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6-26T07:11:24.393" idx="4">
    <p:pos x="1561" y="884"/>
    <p:text>No centrar los textos. pàrrafo muy grande, dividir en 2</p:text>
    <p:extLst>
      <p:ext uri="{C676402C-5697-4E1C-873F-D02D1690AC5C}">
        <p15:threadingInfo xmlns:p15="http://schemas.microsoft.com/office/powerpoint/2012/main" timeZoneBias="300"/>
      </p:ext>
    </p:extLst>
  </p:cm>
  <p:cm authorId="1" dt="2019-06-26T07:12:13.230" idx="5">
    <p:pos x="3342" y="1165"/>
    <p:text>se debe aclarar que es mejor organizacion, y rendimiento?</p:text>
    <p:extLst>
      <p:ext uri="{C676402C-5697-4E1C-873F-D02D1690AC5C}">
        <p15:threadingInfo xmlns:p15="http://schemas.microsoft.com/office/powerpoint/2012/main" timeZoneBias="300"/>
      </p:ext>
    </p:extLst>
  </p:cm>
  <p:cm authorId="1" dt="2019-06-26T07:17:20.241" idx="6">
    <p:pos x="3416" y="1969"/>
    <p:text>estan describiendo como se haria, no porque es necesario desarrollar la aplicación.</p:text>
    <p:extLst>
      <p:ext uri="{C676402C-5697-4E1C-873F-D02D1690AC5C}">
        <p15:threadingInfo xmlns:p15="http://schemas.microsoft.com/office/powerpoint/2012/main" timeZoneBias="300"/>
      </p:ext>
    </p:extLst>
  </p:cm>
  <p:cm authorId="1" dt="2019-06-26T07:18:37.181" idx="7">
    <p:pos x="3416" y="2065"/>
    <p:text>No han justificado como se apoya la planeacion de la logistica</p:text>
    <p:extLst>
      <p:ext uri="{C676402C-5697-4E1C-873F-D02D1690AC5C}">
        <p15:threadingInfo xmlns:p15="http://schemas.microsoft.com/office/powerpoint/2012/main" timeZoneBias="300">
          <p15:parentCm authorId="1" idx="6"/>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6-26T07:19:12.350" idx="8">
    <p:pos x="2492" y="255"/>
    <p:text>Debe ser màs especifico, tengan en cuenta la presentaciòn y el titulo del proyecto.</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6-26T07:19:53.250" idx="9">
    <p:pos x="5244" y="964"/>
    <p:text>no lo habian mencionado</p:text>
    <p:extLst>
      <p:ext uri="{C676402C-5697-4E1C-873F-D02D1690AC5C}">
        <p15:threadingInfo xmlns:p15="http://schemas.microsoft.com/office/powerpoint/2012/main" timeZoneBias="300"/>
      </p:ext>
    </p:extLst>
  </p:cm>
  <p:cm authorId="1" dt="2019-06-26T07:20:50.084" idx="12">
    <p:pos x="1507" y="1728"/>
    <p:text>modificar la redacciòn</p:text>
    <p:extLst>
      <p:ext uri="{C676402C-5697-4E1C-873F-D02D1690AC5C}">
        <p15:threadingInfo xmlns:p15="http://schemas.microsoft.com/office/powerpoint/2012/main" timeZoneBias="300"/>
      </p:ext>
    </p:extLst>
  </p:cm>
  <p:cm authorId="1" dt="2019-06-26T07:21:06.990" idx="13">
    <p:pos x="2056" y="255"/>
    <p:text>se deben redactar todos iniciando con verbo</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6-26T07:21:35.466" idx="14">
    <p:pos x="3865" y="1179"/>
    <p:text>demasiado general, es una promesa que no se puede validar</p:text>
    <p:extLst>
      <p:ext uri="{C676402C-5697-4E1C-873F-D02D1690AC5C}">
        <p15:threadingInfo xmlns:p15="http://schemas.microsoft.com/office/powerpoint/2012/main" timeZoneBias="300"/>
      </p:ext>
    </p:extLst>
  </p:cm>
  <p:cm authorId="1" dt="2019-06-26T07:22:25.061" idx="15">
    <p:pos x="1320" y="1527"/>
    <p:text>cual es el area operativa?</p:text>
    <p:extLst>
      <p:ext uri="{C676402C-5697-4E1C-873F-D02D1690AC5C}">
        <p15:threadingInfo xmlns:p15="http://schemas.microsoft.com/office/powerpoint/2012/main" timeZoneBias="300"/>
      </p:ext>
    </p:extLst>
  </p:cm>
  <p:cm authorId="1" dt="2019-06-26T07:23:27.879" idx="16">
    <p:pos x="3416" y="1849"/>
    <p:text>esto no lo mencionaron antes  qué es un mejor cronograma?</p:text>
    <p:extLst>
      <p:ext uri="{C676402C-5697-4E1C-873F-D02D1690AC5C}">
        <p15:threadingInfo xmlns:p15="http://schemas.microsoft.com/office/powerpoint/2012/main" timeZoneBias="300"/>
      </p:ext>
    </p:extLst>
  </p:cm>
  <p:cm authorId="1" dt="2019-06-26T07:25:15.867" idx="17">
    <p:pos x="3416" y="1945"/>
    <p:text>Se debe ser muy claro en la lista de lo que va a hacer el sistema.</p:text>
    <p:extLst>
      <p:ext uri="{C676402C-5697-4E1C-873F-D02D1690AC5C}">
        <p15:threadingInfo xmlns:p15="http://schemas.microsoft.com/office/powerpoint/2012/main" timeZoneBias="300">
          <p15:parentCm authorId="1" idx="16"/>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377f3c3c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377f3c3c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1" name="Google Shape;41;g377f3c3c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Instalaciones</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13</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35789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CASOS DE USO</a:t>
            </a:r>
          </a:p>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16</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52325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70dfaf2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70dfaf2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570dfaf2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781a2d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781a2d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8" name="Google Shape;48;g51781a2db5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781a2d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781a2d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g51781a2db5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4</a:t>
            </a:fld>
            <a:endParaRPr/>
          </a:p>
        </p:txBody>
      </p:sp>
    </p:spTree>
    <p:extLst>
      <p:ext uri="{BB962C8B-B14F-4D97-AF65-F5344CB8AC3E}">
        <p14:creationId xmlns:p14="http://schemas.microsoft.com/office/powerpoint/2010/main" val="4089806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442f8661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442f8661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59442f8661_4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442f8661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442f8661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59442f8661_4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7</a:t>
            </a:fld>
            <a:endParaRPr/>
          </a:p>
        </p:txBody>
      </p:sp>
    </p:spTree>
    <p:extLst>
      <p:ext uri="{BB962C8B-B14F-4D97-AF65-F5344CB8AC3E}">
        <p14:creationId xmlns:p14="http://schemas.microsoft.com/office/powerpoint/2010/main" val="281292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err="1"/>
              <a:t>Delimitacio</a:t>
            </a:r>
            <a:r>
              <a:rPr lang="es-US" dirty="0"/>
              <a:t> y alcance </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8</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56283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Instrumentos de </a:t>
            </a:r>
            <a:r>
              <a:rPr lang="es-US" dirty="0" err="1"/>
              <a:t>recolecion</a:t>
            </a:r>
            <a:r>
              <a:rPr lang="es-US" dirty="0"/>
              <a:t> </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9</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01528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11</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2694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12</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49011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11"/>
        <p:cNvGrpSpPr/>
        <p:nvPr/>
      </p:nvGrpSpPr>
      <p:grpSpPr>
        <a:xfrm>
          <a:off x="0" y="0"/>
          <a:ext cx="0" cy="0"/>
          <a:chOff x="0" y="0"/>
          <a:chExt cx="0" cy="0"/>
        </a:xfrm>
      </p:grpSpPr>
      <p:pic>
        <p:nvPicPr>
          <p:cNvPr id="12" name="Google Shape;12;p2" descr="Template_PPT_Mesa de trabajo 24 copia 2.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34"/>
        <p:cNvGrpSpPr/>
        <p:nvPr/>
      </p:nvGrpSpPr>
      <p:grpSpPr>
        <a:xfrm>
          <a:off x="0" y="0"/>
          <a:ext cx="0" cy="0"/>
          <a:chOff x="0" y="0"/>
          <a:chExt cx="0" cy="0"/>
        </a:xfrm>
      </p:grpSpPr>
      <p:pic>
        <p:nvPicPr>
          <p:cNvPr id="35" name="Google Shape;35;p13"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36"/>
        <p:cNvGrpSpPr/>
        <p:nvPr/>
      </p:nvGrpSpPr>
      <p:grpSpPr>
        <a:xfrm>
          <a:off x="0" y="0"/>
          <a:ext cx="0" cy="0"/>
          <a:chOff x="0" y="0"/>
          <a:chExt cx="0" cy="0"/>
        </a:xfrm>
      </p:grpSpPr>
      <p:pic>
        <p:nvPicPr>
          <p:cNvPr id="37" name="Google Shape;37;p14"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3"/>
        <p:cNvGrpSpPr/>
        <p:nvPr/>
      </p:nvGrpSpPr>
      <p:grpSpPr>
        <a:xfrm>
          <a:off x="0" y="0"/>
          <a:ext cx="0" cy="0"/>
          <a:chOff x="0" y="0"/>
          <a:chExt cx="0" cy="0"/>
        </a:xfrm>
      </p:grpSpPr>
      <p:pic>
        <p:nvPicPr>
          <p:cNvPr id="14" name="Google Shape;14;p3" descr="Sin título.png"/>
          <p:cNvPicPr preferRelativeResize="0"/>
          <p:nvPr/>
        </p:nvPicPr>
        <p:blipFill rotWithShape="1">
          <a:blip r:embed="rId2">
            <a:alphaModFix/>
          </a:blip>
          <a:srcRect/>
          <a:stretch/>
        </p:blipFill>
        <p:spPr>
          <a:xfrm>
            <a:off x="-76974" y="0"/>
            <a:ext cx="9269582" cy="51563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15"/>
        <p:cNvGrpSpPr/>
        <p:nvPr/>
      </p:nvGrpSpPr>
      <p:grpSpPr>
        <a:xfrm>
          <a:off x="0" y="0"/>
          <a:ext cx="0" cy="0"/>
          <a:chOff x="0" y="0"/>
          <a:chExt cx="0" cy="0"/>
        </a:xfrm>
      </p:grpSpPr>
      <p:pic>
        <p:nvPicPr>
          <p:cNvPr id="16" name="Google Shape;16;p4"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21"/>
        <p:cNvGrpSpPr/>
        <p:nvPr/>
      </p:nvGrpSpPr>
      <p:grpSpPr>
        <a:xfrm>
          <a:off x="0" y="0"/>
          <a:ext cx="0" cy="0"/>
          <a:chOff x="0" y="0"/>
          <a:chExt cx="0" cy="0"/>
        </a:xfrm>
      </p:grpSpPr>
      <p:pic>
        <p:nvPicPr>
          <p:cNvPr id="22" name="Google Shape;22;p7"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23"/>
        <p:cNvGrpSpPr/>
        <p:nvPr/>
      </p:nvGrpSpPr>
      <p:grpSpPr>
        <a:xfrm>
          <a:off x="0" y="0"/>
          <a:ext cx="0" cy="0"/>
          <a:chOff x="0" y="0"/>
          <a:chExt cx="0" cy="0"/>
        </a:xfrm>
      </p:grpSpPr>
      <p:pic>
        <p:nvPicPr>
          <p:cNvPr id="24" name="Google Shape;24;p8"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5"/>
        <p:cNvGrpSpPr/>
        <p:nvPr/>
      </p:nvGrpSpPr>
      <p:grpSpPr>
        <a:xfrm>
          <a:off x="0" y="0"/>
          <a:ext cx="0" cy="0"/>
          <a:chOff x="0" y="0"/>
          <a:chExt cx="0" cy="0"/>
        </a:xfrm>
      </p:grpSpPr>
      <p:pic>
        <p:nvPicPr>
          <p:cNvPr id="26" name="Google Shape;26;p9"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7"/>
        <p:cNvGrpSpPr/>
        <p:nvPr/>
      </p:nvGrpSpPr>
      <p:grpSpPr>
        <a:xfrm>
          <a:off x="0" y="0"/>
          <a:ext cx="0" cy="0"/>
          <a:chOff x="0" y="0"/>
          <a:chExt cx="0" cy="0"/>
        </a:xfrm>
      </p:grpSpPr>
      <p:pic>
        <p:nvPicPr>
          <p:cNvPr id="28" name="Google Shape;28;p10"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29" name="Google Shape;29;p10"/>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0" b="1">
              <a:solidFill>
                <a:srgbClr val="92D05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0"/>
        <p:cNvGrpSpPr/>
        <p:nvPr/>
      </p:nvGrpSpPr>
      <p:grpSpPr>
        <a:xfrm>
          <a:off x="0" y="0"/>
          <a:ext cx="0" cy="0"/>
          <a:chOff x="0" y="0"/>
          <a:chExt cx="0" cy="0"/>
        </a:xfrm>
      </p:grpSpPr>
      <p:pic>
        <p:nvPicPr>
          <p:cNvPr id="31" name="Google Shape;31;p11"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32"/>
        <p:cNvGrpSpPr/>
        <p:nvPr/>
      </p:nvGrpSpPr>
      <p:grpSpPr>
        <a:xfrm>
          <a:off x="0" y="0"/>
          <a:ext cx="0" cy="0"/>
          <a:chOff x="0" y="0"/>
          <a:chExt cx="0" cy="0"/>
        </a:xfrm>
      </p:grpSpPr>
      <p:pic>
        <p:nvPicPr>
          <p:cNvPr id="33" name="Google Shape;33;p12" descr="Template_PPT_Mesa de trabajo 24 copia 3.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ES" sz="800" b="1" i="0" u="none" strike="noStrike" cap="none">
                <a:solidFill>
                  <a:srgbClr val="7F7F7F"/>
                </a:solidFill>
                <a:latin typeface="Calibri"/>
                <a:ea typeface="Calibri"/>
                <a:cs typeface="Calibri"/>
                <a:sym typeface="Calibri"/>
              </a:rPr>
              <a:t>GC-F-004 V.01</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2"/>
        <p:cNvGrpSpPr/>
        <p:nvPr/>
      </p:nvGrpSpPr>
      <p:grpSpPr>
        <a:xfrm>
          <a:off x="0" y="0"/>
          <a:ext cx="0" cy="0"/>
          <a:chOff x="0" y="0"/>
          <a:chExt cx="0" cy="0"/>
        </a:xfrm>
      </p:grpSpPr>
      <p:sp>
        <p:nvSpPr>
          <p:cNvPr id="43" name="Google Shape;43;p15"/>
          <p:cNvSpPr txBox="1"/>
          <p:nvPr/>
        </p:nvSpPr>
        <p:spPr>
          <a:xfrm>
            <a:off x="395182" y="653989"/>
            <a:ext cx="6111943" cy="703239"/>
          </a:xfrm>
          <a:prstGeom prst="rect">
            <a:avLst/>
          </a:prstGeom>
          <a:noFill/>
          <a:ln>
            <a:noFill/>
          </a:ln>
        </p:spPr>
        <p:txBody>
          <a:bodyPr spcFirstLastPara="1" wrap="square" lIns="91425" tIns="91425" rIns="0" bIns="91425" anchor="t" anchorCtr="0">
            <a:noAutofit/>
          </a:bodyPr>
          <a:lstStyle/>
          <a:p>
            <a:r>
              <a:rPr lang="es-US"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	Euro Bodas</a:t>
            </a:r>
          </a:p>
          <a:p>
            <a:pPr marL="0" marR="0" lvl="0" indent="0" algn="ctr" rtl="0">
              <a:spcBef>
                <a:spcPts val="0"/>
              </a:spcBef>
              <a:spcAft>
                <a:spcPts val="0"/>
              </a:spcAft>
              <a:buNone/>
            </a:pPr>
            <a:endParaRPr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endParaRPr>
          </a:p>
          <a:p>
            <a:r>
              <a:rPr lang="es-ES" sz="2800" b="1" dirty="0">
                <a:ln w="22225">
                  <a:solidFill>
                    <a:schemeClr val="accent2"/>
                  </a:solidFill>
                  <a:prstDash val="solid"/>
                </a:ln>
                <a:solidFill>
                  <a:schemeClr val="accent2">
                    <a:lumMod val="40000"/>
                    <a:lumOff val="60000"/>
                  </a:schemeClr>
                </a:solidFill>
                <a:latin typeface="Comic Sans MS" panose="030F0702030302020204" pitchFamily="66" charset="0"/>
              </a:rPr>
              <a:t>Sistema para gestión de logística de eventos </a:t>
            </a:r>
          </a:p>
          <a:p>
            <a:pPr marL="0" marR="0" lvl="0" indent="0" algn="l" rtl="0">
              <a:spcBef>
                <a:spcPts val="0"/>
              </a:spcBef>
              <a:spcAft>
                <a:spcPts val="0"/>
              </a:spcAft>
              <a:buNone/>
            </a:pPr>
            <a:endParaRPr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endParaRPr>
          </a:p>
        </p:txBody>
      </p:sp>
      <p:sp>
        <p:nvSpPr>
          <p:cNvPr id="44" name="Google Shape;44;p15"/>
          <p:cNvSpPr txBox="1"/>
          <p:nvPr/>
        </p:nvSpPr>
        <p:spPr>
          <a:xfrm>
            <a:off x="1684950" y="399075"/>
            <a:ext cx="3458400" cy="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 name="Rectángulo 1">
            <a:extLst>
              <a:ext uri="{FF2B5EF4-FFF2-40B4-BE49-F238E27FC236}">
                <a16:creationId xmlns:a16="http://schemas.microsoft.com/office/drawing/2014/main" id="{6D130B7B-ECC0-4FAF-AEBE-2322F938F3F9}"/>
              </a:ext>
            </a:extLst>
          </p:cNvPr>
          <p:cNvSpPr/>
          <p:nvPr/>
        </p:nvSpPr>
        <p:spPr>
          <a:xfrm>
            <a:off x="779093" y="3884867"/>
            <a:ext cx="1811714" cy="1077218"/>
          </a:xfrm>
          <a:prstGeom prst="rect">
            <a:avLst/>
          </a:prstGeom>
        </p:spPr>
        <p:txBody>
          <a:bodyPr wrap="none">
            <a:spAutoFit/>
          </a:bodyPr>
          <a:lstStyle/>
          <a:p>
            <a:pPr lvl="0"/>
            <a:r>
              <a:rPr lang="es-US" sz="1600" dirty="0">
                <a:solidFill>
                  <a:schemeClr val="bg1">
                    <a:lumMod val="95000"/>
                  </a:schemeClr>
                </a:solidFill>
              </a:rPr>
              <a:t>Alejandro Galindo</a:t>
            </a:r>
          </a:p>
          <a:p>
            <a:pPr lvl="0"/>
            <a:r>
              <a:rPr lang="es-US" sz="1600">
                <a:solidFill>
                  <a:schemeClr val="bg1">
                    <a:lumMod val="95000"/>
                  </a:schemeClr>
                </a:solidFill>
              </a:rPr>
              <a:t>Stalin Marin</a:t>
            </a:r>
            <a:endParaRPr lang="es-US" sz="1600" dirty="0">
              <a:solidFill>
                <a:schemeClr val="bg1">
                  <a:lumMod val="95000"/>
                </a:schemeClr>
              </a:solidFill>
            </a:endParaRPr>
          </a:p>
          <a:p>
            <a:pPr lvl="0"/>
            <a:r>
              <a:rPr lang="es-US" sz="1600" dirty="0">
                <a:solidFill>
                  <a:schemeClr val="bg1">
                    <a:lumMod val="95000"/>
                  </a:schemeClr>
                </a:solidFill>
              </a:rPr>
              <a:t>Jorge Villareal</a:t>
            </a:r>
          </a:p>
          <a:p>
            <a:pPr lvl="0"/>
            <a:r>
              <a:rPr lang="es-US" sz="1600" dirty="0">
                <a:solidFill>
                  <a:schemeClr val="bg1">
                    <a:lumMod val="95000"/>
                  </a:schemeClr>
                </a:solidFill>
              </a:rPr>
              <a:t>Felipe Núñez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D135110-049A-4F47-B0F0-841457E3DCDA}"/>
              </a:ext>
            </a:extLst>
          </p:cNvPr>
          <p:cNvSpPr/>
          <p:nvPr/>
        </p:nvSpPr>
        <p:spPr>
          <a:xfrm>
            <a:off x="3291828" y="0"/>
            <a:ext cx="2236510" cy="646331"/>
          </a:xfrm>
          <a:prstGeom prst="rect">
            <a:avLst/>
          </a:prstGeom>
        </p:spPr>
        <p:txBody>
          <a:bodyPr wrap="none">
            <a:spAutoFit/>
          </a:bodyPr>
          <a:lstStyle/>
          <a:p>
            <a:r>
              <a:rPr lang="es-US" sz="3600" dirty="0"/>
              <a:t>Entrevista</a:t>
            </a:r>
            <a:endParaRPr lang="es-CO" sz="3600" dirty="0"/>
          </a:p>
        </p:txBody>
      </p:sp>
      <p:pic>
        <p:nvPicPr>
          <p:cNvPr id="5" name="Imagen 4">
            <a:extLst>
              <a:ext uri="{FF2B5EF4-FFF2-40B4-BE49-F238E27FC236}">
                <a16:creationId xmlns:a16="http://schemas.microsoft.com/office/drawing/2014/main" id="{40323E40-FD2C-4DD8-8699-FA7C402FA334}"/>
              </a:ext>
            </a:extLst>
          </p:cNvPr>
          <p:cNvPicPr>
            <a:picLocks noChangeAspect="1"/>
          </p:cNvPicPr>
          <p:nvPr/>
        </p:nvPicPr>
        <p:blipFill>
          <a:blip r:embed="rId2"/>
          <a:stretch>
            <a:fillRect/>
          </a:stretch>
        </p:blipFill>
        <p:spPr>
          <a:xfrm>
            <a:off x="2083981" y="999859"/>
            <a:ext cx="4486348" cy="4143641"/>
          </a:xfrm>
          <a:prstGeom prst="rect">
            <a:avLst/>
          </a:prstGeom>
        </p:spPr>
      </p:pic>
    </p:spTree>
    <p:extLst>
      <p:ext uri="{BB962C8B-B14F-4D97-AF65-F5344CB8AC3E}">
        <p14:creationId xmlns:p14="http://schemas.microsoft.com/office/powerpoint/2010/main" val="426608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F15C976-9681-4E9B-B142-5BE54744E117}"/>
              </a:ext>
            </a:extLst>
          </p:cNvPr>
          <p:cNvSpPr/>
          <p:nvPr/>
        </p:nvSpPr>
        <p:spPr>
          <a:xfrm>
            <a:off x="3247764" y="343736"/>
            <a:ext cx="2239716" cy="400110"/>
          </a:xfrm>
          <a:prstGeom prst="rect">
            <a:avLst/>
          </a:prstGeom>
        </p:spPr>
        <p:txBody>
          <a:bodyPr wrap="none">
            <a:spAutoFit/>
          </a:bodyPr>
          <a:lstStyle/>
          <a:p>
            <a:r>
              <a:rPr lang="es-ES" sz="2000" dirty="0"/>
              <a:t>CONCLUSIONES</a:t>
            </a:r>
            <a:endParaRPr lang="es-CO" sz="2000" dirty="0"/>
          </a:p>
        </p:txBody>
      </p:sp>
      <p:sp>
        <p:nvSpPr>
          <p:cNvPr id="3" name="Rectángulo 2">
            <a:extLst>
              <a:ext uri="{FF2B5EF4-FFF2-40B4-BE49-F238E27FC236}">
                <a16:creationId xmlns:a16="http://schemas.microsoft.com/office/drawing/2014/main" id="{66E38B6A-87D5-4326-85E5-2C65585E9518}"/>
              </a:ext>
            </a:extLst>
          </p:cNvPr>
          <p:cNvSpPr/>
          <p:nvPr/>
        </p:nvSpPr>
        <p:spPr>
          <a:xfrm>
            <a:off x="0" y="999060"/>
            <a:ext cx="4572000" cy="2822952"/>
          </a:xfrm>
          <a:prstGeom prst="rect">
            <a:avLst/>
          </a:prstGeom>
        </p:spPr>
        <p:txBody>
          <a:bodyPr>
            <a:spAutoFit/>
          </a:bodyPr>
          <a:lstStyle/>
          <a:p>
            <a:pPr lvl="0">
              <a:lnSpc>
                <a:spcPct val="107000"/>
              </a:lnSpc>
            </a:pPr>
            <a:r>
              <a:rPr lang="es-CO" dirty="0">
                <a:latin typeface="Calibri" panose="020F0502020204030204" pitchFamily="34" charset="0"/>
                <a:ea typeface="Calibri" panose="020F0502020204030204" pitchFamily="34" charset="0"/>
                <a:cs typeface="Times New Roman" panose="02020603050405020304" pitchFamily="18" charset="0"/>
              </a:rPr>
              <a:t>¿Cuál o cuáles son las problemáticas que se presentan frecuentemente en la empresa?</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Uno de los principales inconvenientes es la falta de información acerca de las temporadas de venta, ya que estas varían, no es una línea constante.</a:t>
            </a:r>
          </a:p>
          <a:p>
            <a:pPr marL="342900" lvl="0" indent="-342900">
              <a:lnSpc>
                <a:spcPct val="107000"/>
              </a:lnSpc>
              <a:spcAft>
                <a:spcPts val="800"/>
              </a:spcAft>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Se pueden presentar conflictos en la planeación y ejecución de un evento.</a:t>
            </a:r>
          </a:p>
          <a:p>
            <a:pPr lvl="0">
              <a:lnSpc>
                <a:spcPct val="107000"/>
              </a:lnSpc>
              <a:spcAft>
                <a:spcPts val="800"/>
              </a:spcAft>
            </a:pPr>
            <a:r>
              <a:rPr lang="es-CO" dirty="0">
                <a:latin typeface="Calibri" panose="020F0502020204030204" pitchFamily="34" charset="0"/>
                <a:ea typeface="Calibri" panose="020F0502020204030204" pitchFamily="34" charset="0"/>
                <a:cs typeface="Times New Roman" panose="02020603050405020304" pitchFamily="18" charset="0"/>
              </a:rPr>
              <a:t>Esta fue la pregunta que nos permitió conocer las falencias que están en la empresa, y basar en aplicativo Web en un modelo de solución de estas</a:t>
            </a:r>
          </a:p>
          <a:p>
            <a:pPr lvl="0">
              <a:lnSpc>
                <a:spcPct val="107000"/>
              </a:lnSpc>
              <a:spcAft>
                <a:spcPts val="800"/>
              </a:spcAft>
            </a:pP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ángulo 3">
            <a:extLst>
              <a:ext uri="{FF2B5EF4-FFF2-40B4-BE49-F238E27FC236}">
                <a16:creationId xmlns:a16="http://schemas.microsoft.com/office/drawing/2014/main" id="{EA2C8DF3-F1E5-48C1-8902-8DEF570971C4}"/>
              </a:ext>
            </a:extLst>
          </p:cNvPr>
          <p:cNvSpPr/>
          <p:nvPr/>
        </p:nvSpPr>
        <p:spPr>
          <a:xfrm>
            <a:off x="5487480" y="999060"/>
            <a:ext cx="3512634" cy="3745000"/>
          </a:xfrm>
          <a:prstGeom prst="rect">
            <a:avLst/>
          </a:prstGeom>
        </p:spPr>
        <p:txBody>
          <a:bodyPr wrap="square">
            <a:spAutoFit/>
          </a:bodyPr>
          <a:lstStyle/>
          <a:p>
            <a:pPr lvl="0">
              <a:lnSpc>
                <a:spcPct val="107000"/>
              </a:lnSpc>
            </a:pPr>
            <a:r>
              <a:rPr lang="es-CO" dirty="0">
                <a:latin typeface="Calibri" panose="020F0502020204030204" pitchFamily="34" charset="0"/>
                <a:ea typeface="Calibri" panose="020F0502020204030204" pitchFamily="34" charset="0"/>
                <a:cs typeface="Times New Roman" panose="02020603050405020304" pitchFamily="18" charset="0"/>
              </a:rPr>
              <a:t>¿Qué Procesos se deben hacer para apartar un evento?</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Se debe tener la fecha del evento identificada, y se aparta con el 10% o más del costo de lo que se haya pactado en el contrato </a:t>
            </a:r>
          </a:p>
          <a:p>
            <a:pPr marL="342900" lvl="0" indent="-342900">
              <a:lnSpc>
                <a:spcPct val="107000"/>
              </a:lnSpc>
              <a:spcAft>
                <a:spcPts val="800"/>
              </a:spcAft>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Se tiene diferentes medios de pago, tales como transferencia, con tarjeta débito o crédito, o en efectivo</a:t>
            </a:r>
          </a:p>
          <a:p>
            <a:pPr lvl="0">
              <a:lnSpc>
                <a:spcPct val="107000"/>
              </a:lnSpc>
              <a:spcAft>
                <a:spcPts val="800"/>
              </a:spcAft>
            </a:pPr>
            <a:r>
              <a:rPr lang="es-CO" dirty="0">
                <a:latin typeface="Calibri" panose="020F0502020204030204" pitchFamily="34" charset="0"/>
                <a:ea typeface="Calibri" panose="020F0502020204030204" pitchFamily="34" charset="0"/>
                <a:cs typeface="Times New Roman" panose="02020603050405020304" pitchFamily="18" charset="0"/>
              </a:rPr>
              <a:t>Esta pregunta no permitió saber que para el cliente se le puede hacer mas fácil y sencillo apartar un evento por medio de un aplicativo Web, este generara al administrador y al cliente seguridad de lo que hace</a:t>
            </a:r>
          </a:p>
          <a:p>
            <a:pPr lvl="0">
              <a:lnSpc>
                <a:spcPct val="107000"/>
              </a:lnSpc>
              <a:spcAft>
                <a:spcPts val="800"/>
              </a:spcAft>
            </a:pP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342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08E72CA-95DD-4FCF-B2E7-DA416C6A9FF3}"/>
              </a:ext>
            </a:extLst>
          </p:cNvPr>
          <p:cNvSpPr/>
          <p:nvPr/>
        </p:nvSpPr>
        <p:spPr>
          <a:xfrm>
            <a:off x="0" y="1021123"/>
            <a:ext cx="4572000" cy="3770328"/>
          </a:xfrm>
          <a:prstGeom prst="rect">
            <a:avLst/>
          </a:prstGeom>
        </p:spPr>
        <p:txBody>
          <a:bodyPr>
            <a:spAutoFit/>
          </a:bodyPr>
          <a:lstStyle/>
          <a:p>
            <a:pPr marL="342900" lvl="0" indent="-342900">
              <a:lnSpc>
                <a:spcPct val="107000"/>
              </a:lnSpc>
              <a:buFont typeface="+mj-lt"/>
              <a:buAutoNum type="arabicPeriod"/>
            </a:pPr>
            <a:r>
              <a:rPr lang="es-CO" dirty="0">
                <a:latin typeface="Calibri" panose="020F0502020204030204" pitchFamily="34" charset="0"/>
                <a:ea typeface="Calibri" panose="020F0502020204030204" pitchFamily="34" charset="0"/>
                <a:cs typeface="Times New Roman" panose="02020603050405020304" pitchFamily="18" charset="0"/>
              </a:rPr>
              <a:t>¿Con cuántos empleados puede contar, y que desempeña cada uno?</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En el apartado de los eventos, depende del número de personas del evento</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En este se encuentra la parte de alimentos: el chef, con su equipo de trabajo, son cerca de 4 personas. Y a parte el convenio con la pastelería.</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En el montaje del salón dos personas generalmente.</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En el trasporte dos personas, el conductor y el ayudante</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Las personas del bar, usualmente 3 </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Los meseros, dependiendo del número de invitados</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Las personas encargadas del aseo, 2</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La persona coordinadora del evento </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El dj con su ayudante </a:t>
            </a:r>
          </a:p>
          <a:p>
            <a:pPr marL="342900" lvl="0" indent="-342900">
              <a:lnSpc>
                <a:spcPct val="107000"/>
              </a:lnSpc>
              <a:spcAft>
                <a:spcPts val="800"/>
              </a:spcAft>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Fotógrafo </a:t>
            </a:r>
          </a:p>
        </p:txBody>
      </p:sp>
      <p:sp>
        <p:nvSpPr>
          <p:cNvPr id="3" name="Rectángulo 2">
            <a:extLst>
              <a:ext uri="{FF2B5EF4-FFF2-40B4-BE49-F238E27FC236}">
                <a16:creationId xmlns:a16="http://schemas.microsoft.com/office/drawing/2014/main" id="{397975EB-D04C-40A3-A59E-069DA18E46F7}"/>
              </a:ext>
            </a:extLst>
          </p:cNvPr>
          <p:cNvSpPr/>
          <p:nvPr/>
        </p:nvSpPr>
        <p:spPr>
          <a:xfrm>
            <a:off x="4713522" y="1740307"/>
            <a:ext cx="3716800" cy="1169551"/>
          </a:xfrm>
          <a:prstGeom prst="rect">
            <a:avLst/>
          </a:prstGeom>
        </p:spPr>
        <p:txBody>
          <a:bodyPr wrap="square">
            <a:spAutoFit/>
          </a:bodyPr>
          <a:lstStyle/>
          <a:p>
            <a:r>
              <a:rPr lang="es-ES" dirty="0"/>
              <a:t>Esta pregunta nos permitió identificar los tipos de usuarios y  las personas que podrán hacer uso del aplicativo Web aparte de los clientes y que implementos estarán disponibles a la vista en el aplicativo Web.</a:t>
            </a:r>
            <a:endParaRPr lang="es-CO" dirty="0"/>
          </a:p>
        </p:txBody>
      </p:sp>
    </p:spTree>
    <p:extLst>
      <p:ext uri="{BB962C8B-B14F-4D97-AF65-F5344CB8AC3E}">
        <p14:creationId xmlns:p14="http://schemas.microsoft.com/office/powerpoint/2010/main" val="2102985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B0DD5E4-B357-4D32-8CFC-1A8895A9CF28}"/>
              </a:ext>
            </a:extLst>
          </p:cNvPr>
          <p:cNvPicPr>
            <a:picLocks noChangeAspect="1"/>
          </p:cNvPicPr>
          <p:nvPr/>
        </p:nvPicPr>
        <p:blipFill>
          <a:blip r:embed="rId3"/>
          <a:stretch>
            <a:fillRect/>
          </a:stretch>
        </p:blipFill>
        <p:spPr>
          <a:xfrm>
            <a:off x="2935077" y="2878259"/>
            <a:ext cx="2480632" cy="1860474"/>
          </a:xfrm>
          <a:prstGeom prst="rect">
            <a:avLst/>
          </a:prstGeom>
        </p:spPr>
      </p:pic>
      <p:pic>
        <p:nvPicPr>
          <p:cNvPr id="7" name="Imagen 6">
            <a:extLst>
              <a:ext uri="{FF2B5EF4-FFF2-40B4-BE49-F238E27FC236}">
                <a16:creationId xmlns:a16="http://schemas.microsoft.com/office/drawing/2014/main" id="{C43AAE24-C390-4CBE-B189-0A1F1CED51D2}"/>
              </a:ext>
            </a:extLst>
          </p:cNvPr>
          <p:cNvPicPr>
            <a:picLocks noChangeAspect="1"/>
          </p:cNvPicPr>
          <p:nvPr/>
        </p:nvPicPr>
        <p:blipFill>
          <a:blip r:embed="rId4"/>
          <a:stretch>
            <a:fillRect/>
          </a:stretch>
        </p:blipFill>
        <p:spPr>
          <a:xfrm>
            <a:off x="214457" y="3569516"/>
            <a:ext cx="2243710" cy="1495222"/>
          </a:xfrm>
          <a:prstGeom prst="rect">
            <a:avLst/>
          </a:prstGeom>
        </p:spPr>
      </p:pic>
      <p:pic>
        <p:nvPicPr>
          <p:cNvPr id="9" name="Imagen 8">
            <a:extLst>
              <a:ext uri="{FF2B5EF4-FFF2-40B4-BE49-F238E27FC236}">
                <a16:creationId xmlns:a16="http://schemas.microsoft.com/office/drawing/2014/main" id="{95A383DB-93A6-4CD8-8B4B-E83334E9711B}"/>
              </a:ext>
            </a:extLst>
          </p:cNvPr>
          <p:cNvPicPr>
            <a:picLocks noChangeAspect="1"/>
          </p:cNvPicPr>
          <p:nvPr/>
        </p:nvPicPr>
        <p:blipFill>
          <a:blip r:embed="rId5"/>
          <a:stretch>
            <a:fillRect/>
          </a:stretch>
        </p:blipFill>
        <p:spPr>
          <a:xfrm>
            <a:off x="3506605" y="823039"/>
            <a:ext cx="2791804" cy="1860475"/>
          </a:xfrm>
          <a:prstGeom prst="rect">
            <a:avLst/>
          </a:prstGeom>
        </p:spPr>
      </p:pic>
      <p:pic>
        <p:nvPicPr>
          <p:cNvPr id="11" name="Imagen 10">
            <a:extLst>
              <a:ext uri="{FF2B5EF4-FFF2-40B4-BE49-F238E27FC236}">
                <a16:creationId xmlns:a16="http://schemas.microsoft.com/office/drawing/2014/main" id="{DC890504-92DA-4D4D-8FB4-837567ADEDDB}"/>
              </a:ext>
            </a:extLst>
          </p:cNvPr>
          <p:cNvPicPr>
            <a:picLocks noChangeAspect="1"/>
          </p:cNvPicPr>
          <p:nvPr/>
        </p:nvPicPr>
        <p:blipFill>
          <a:blip r:embed="rId6"/>
          <a:stretch>
            <a:fillRect/>
          </a:stretch>
        </p:blipFill>
        <p:spPr>
          <a:xfrm>
            <a:off x="431177" y="525953"/>
            <a:ext cx="2026990" cy="2702654"/>
          </a:xfrm>
          <a:prstGeom prst="rect">
            <a:avLst/>
          </a:prstGeom>
        </p:spPr>
      </p:pic>
      <p:sp>
        <p:nvSpPr>
          <p:cNvPr id="12" name="Rectángulo 11">
            <a:extLst>
              <a:ext uri="{FF2B5EF4-FFF2-40B4-BE49-F238E27FC236}">
                <a16:creationId xmlns:a16="http://schemas.microsoft.com/office/drawing/2014/main" id="{B503A38D-3443-4210-9B9A-15DF92A43376}"/>
              </a:ext>
            </a:extLst>
          </p:cNvPr>
          <p:cNvSpPr/>
          <p:nvPr/>
        </p:nvSpPr>
        <p:spPr>
          <a:xfrm>
            <a:off x="2458167" y="78762"/>
            <a:ext cx="2733441" cy="584775"/>
          </a:xfrm>
          <a:prstGeom prst="rect">
            <a:avLst/>
          </a:prstGeom>
        </p:spPr>
        <p:txBody>
          <a:bodyPr wrap="none">
            <a:spAutoFit/>
          </a:bodyPr>
          <a:lstStyle/>
          <a:p>
            <a:r>
              <a:rPr lang="es-US" sz="3200" dirty="0">
                <a:latin typeface="Comic Sans MS" panose="030F0702030302020204" pitchFamily="66" charset="0"/>
              </a:rPr>
              <a:t>Instalaciones</a:t>
            </a:r>
            <a:endParaRPr lang="es-CO" sz="3200" dirty="0">
              <a:latin typeface="Comic Sans MS" panose="030F0702030302020204" pitchFamily="66" charset="0"/>
            </a:endParaRPr>
          </a:p>
        </p:txBody>
      </p:sp>
    </p:spTree>
    <p:extLst>
      <p:ext uri="{BB962C8B-B14F-4D97-AF65-F5344CB8AC3E}">
        <p14:creationId xmlns:p14="http://schemas.microsoft.com/office/powerpoint/2010/main" val="1456880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76076841-3B80-41B1-BEE8-34365C2D1598}"/>
              </a:ext>
            </a:extLst>
          </p:cNvPr>
          <p:cNvGraphicFramePr>
            <a:graphicFrameLocks noGrp="1"/>
          </p:cNvGraphicFramePr>
          <p:nvPr>
            <p:extLst>
              <p:ext uri="{D42A27DB-BD31-4B8C-83A1-F6EECF244321}">
                <p14:modId xmlns:p14="http://schemas.microsoft.com/office/powerpoint/2010/main" val="1723804179"/>
              </p:ext>
            </p:extLst>
          </p:nvPr>
        </p:nvGraphicFramePr>
        <p:xfrm>
          <a:off x="-110168" y="1052197"/>
          <a:ext cx="8923662" cy="3257386"/>
        </p:xfrm>
        <a:graphic>
          <a:graphicData uri="http://schemas.openxmlformats.org/drawingml/2006/table">
            <a:tbl>
              <a:tblPr firstRow="1" bandRow="1">
                <a:tableStyleId>{5940675A-B579-460E-94D1-54222C63F5DA}</a:tableStyleId>
              </a:tblPr>
              <a:tblGrid>
                <a:gridCol w="1696597">
                  <a:extLst>
                    <a:ext uri="{9D8B030D-6E8A-4147-A177-3AD203B41FA5}">
                      <a16:colId xmlns:a16="http://schemas.microsoft.com/office/drawing/2014/main" val="707467891"/>
                    </a:ext>
                  </a:extLst>
                </a:gridCol>
                <a:gridCol w="7227065">
                  <a:extLst>
                    <a:ext uri="{9D8B030D-6E8A-4147-A177-3AD203B41FA5}">
                      <a16:colId xmlns:a16="http://schemas.microsoft.com/office/drawing/2014/main" val="4268264903"/>
                    </a:ext>
                  </a:extLst>
                </a:gridCol>
              </a:tblGrid>
              <a:tr h="202466">
                <a:tc gridSpan="2">
                  <a:txBody>
                    <a:bodyPr/>
                    <a:lstStyle/>
                    <a:p>
                      <a:pPr algn="ctr"/>
                      <a:r>
                        <a:rPr lang="es-US" sz="1200" dirty="0"/>
                        <a:t>Requerimientos funcionales</a:t>
                      </a:r>
                      <a:endParaRPr lang="es-CO" sz="1200" dirty="0"/>
                    </a:p>
                  </a:txBody>
                  <a:tcPr/>
                </a:tc>
                <a:tc hMerge="1">
                  <a:txBody>
                    <a:bodyPr/>
                    <a:lstStyle/>
                    <a:p>
                      <a:endParaRPr lang="es-CO" dirty="0"/>
                    </a:p>
                  </a:txBody>
                  <a:tcPr/>
                </a:tc>
                <a:extLst>
                  <a:ext uri="{0D108BD9-81ED-4DB2-BD59-A6C34878D82A}">
                    <a16:rowId xmlns:a16="http://schemas.microsoft.com/office/drawing/2014/main" val="2452698320"/>
                  </a:ext>
                </a:extLst>
              </a:tr>
              <a:tr h="505868">
                <a:tc>
                  <a:txBody>
                    <a:bodyPr/>
                    <a:lstStyle/>
                    <a:p>
                      <a:r>
                        <a:rPr lang="es-ES_tradnl" sz="1200" dirty="0"/>
                        <a:t>RF001</a:t>
                      </a:r>
                      <a:endParaRPr lang="es-CO"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dirty="0"/>
                        <a:t>el sistema permitirá la autentificación de usuario mediante nombre se usuario y contraseña.</a:t>
                      </a:r>
                      <a:endParaRPr lang="es-CO" sz="1200" dirty="0"/>
                    </a:p>
                    <a:p>
                      <a:endParaRPr lang="es-CO" sz="1200" dirty="0"/>
                    </a:p>
                  </a:txBody>
                  <a:tcPr/>
                </a:tc>
                <a:extLst>
                  <a:ext uri="{0D108BD9-81ED-4DB2-BD59-A6C34878D82A}">
                    <a16:rowId xmlns:a16="http://schemas.microsoft.com/office/drawing/2014/main" val="370239830"/>
                  </a:ext>
                </a:extLst>
              </a:tr>
              <a:tr h="474006">
                <a:tc>
                  <a:txBody>
                    <a:bodyPr/>
                    <a:lstStyle/>
                    <a:p>
                      <a:r>
                        <a:rPr lang="es-US" sz="1200" dirty="0"/>
                        <a:t>RF002</a:t>
                      </a:r>
                      <a:endParaRPr lang="es-CO" sz="1200" dirty="0"/>
                    </a:p>
                  </a:txBody>
                  <a:tcPr/>
                </a:tc>
                <a:tc>
                  <a:txBody>
                    <a:bodyPr/>
                    <a:lstStyle/>
                    <a:p>
                      <a:r>
                        <a:rPr lang="es-ES_tradnl" sz="1200" dirty="0"/>
                        <a:t> El sistema gestionara las solicitudes del cliente cuando quiere apartar cualquier tipo de evento.</a:t>
                      </a:r>
                      <a:endParaRPr lang="es-CO" sz="1200" dirty="0"/>
                    </a:p>
                  </a:txBody>
                  <a:tcPr/>
                </a:tc>
                <a:extLst>
                  <a:ext uri="{0D108BD9-81ED-4DB2-BD59-A6C34878D82A}">
                    <a16:rowId xmlns:a16="http://schemas.microsoft.com/office/drawing/2014/main" val="2515863344"/>
                  </a:ext>
                </a:extLst>
              </a:tr>
              <a:tr h="246982">
                <a:tc>
                  <a:txBody>
                    <a:bodyPr/>
                    <a:lstStyle/>
                    <a:p>
                      <a:r>
                        <a:rPr lang="es-US" sz="1200" dirty="0"/>
                        <a:t>RF003</a:t>
                      </a:r>
                      <a:endParaRPr lang="es-CO" sz="1200" dirty="0"/>
                    </a:p>
                  </a:txBody>
                  <a:tcPr/>
                </a:tc>
                <a:tc>
                  <a:txBody>
                    <a:bodyPr/>
                    <a:lstStyle/>
                    <a:p>
                      <a:r>
                        <a:rPr lang="es-ES_tradnl" sz="1200" dirty="0"/>
                        <a:t>El sistema permitirá hacer un contrato.</a:t>
                      </a:r>
                      <a:endParaRPr lang="es-CO" sz="1200" dirty="0"/>
                    </a:p>
                  </a:txBody>
                  <a:tcPr/>
                </a:tc>
                <a:extLst>
                  <a:ext uri="{0D108BD9-81ED-4DB2-BD59-A6C34878D82A}">
                    <a16:rowId xmlns:a16="http://schemas.microsoft.com/office/drawing/2014/main" val="2842679119"/>
                  </a:ext>
                </a:extLst>
              </a:tr>
              <a:tr h="432218">
                <a:tc>
                  <a:txBody>
                    <a:bodyPr/>
                    <a:lstStyle/>
                    <a:p>
                      <a:r>
                        <a:rPr lang="es-US" sz="1200" dirty="0"/>
                        <a:t>RF004</a:t>
                      </a:r>
                      <a:endParaRPr lang="es-CO" sz="1200" dirty="0"/>
                    </a:p>
                  </a:txBody>
                  <a:tcPr/>
                </a:tc>
                <a:tc>
                  <a:txBody>
                    <a:bodyPr/>
                    <a:lstStyle/>
                    <a:p>
                      <a:r>
                        <a:rPr lang="es-ES_tradnl" sz="1200" dirty="0"/>
                        <a:t>el sistema permitirá hacer el pago en línea del cliente.</a:t>
                      </a:r>
                      <a:endParaRPr lang="es-CO" sz="1200" dirty="0"/>
                    </a:p>
                  </a:txBody>
                  <a:tcPr/>
                </a:tc>
                <a:extLst>
                  <a:ext uri="{0D108BD9-81ED-4DB2-BD59-A6C34878D82A}">
                    <a16:rowId xmlns:a16="http://schemas.microsoft.com/office/drawing/2014/main" val="2238617081"/>
                  </a:ext>
                </a:extLst>
              </a:tr>
              <a:tr h="432218">
                <a:tc>
                  <a:txBody>
                    <a:bodyPr/>
                    <a:lstStyle/>
                    <a:p>
                      <a:r>
                        <a:rPr lang="es-US" sz="1200" dirty="0"/>
                        <a:t>RF005</a:t>
                      </a:r>
                      <a:endParaRPr lang="es-CO" sz="1200" dirty="0"/>
                    </a:p>
                  </a:txBody>
                  <a:tcPr/>
                </a:tc>
                <a:tc>
                  <a:txBody>
                    <a:bodyPr/>
                    <a:lstStyle/>
                    <a:p>
                      <a:r>
                        <a:rPr lang="es-ES_tradnl" sz="1200" dirty="0"/>
                        <a:t>El sistema permitirá asociar las personas y elementos requeridos dentro del evento.</a:t>
                      </a:r>
                      <a:endParaRPr lang="es-CO" sz="1200" dirty="0"/>
                    </a:p>
                  </a:txBody>
                  <a:tcPr/>
                </a:tc>
                <a:extLst>
                  <a:ext uri="{0D108BD9-81ED-4DB2-BD59-A6C34878D82A}">
                    <a16:rowId xmlns:a16="http://schemas.microsoft.com/office/drawing/2014/main" val="2088643416"/>
                  </a:ext>
                </a:extLst>
              </a:tr>
              <a:tr h="432218">
                <a:tc>
                  <a:txBody>
                    <a:bodyPr/>
                    <a:lstStyle/>
                    <a:p>
                      <a:r>
                        <a:rPr lang="es-US" sz="1200" dirty="0"/>
                        <a:t>RF006</a:t>
                      </a:r>
                      <a:endParaRPr lang="es-CO" sz="1200" dirty="0"/>
                    </a:p>
                  </a:txBody>
                  <a:tcPr/>
                </a:tc>
                <a:tc>
                  <a:txBody>
                    <a:bodyPr/>
                    <a:lstStyle/>
                    <a:p>
                      <a:r>
                        <a:rPr lang="es-ES_tradnl" sz="1200" dirty="0"/>
                        <a:t>El sistema permitirá al cliente crear los PQR de los eventos. realizados.</a:t>
                      </a:r>
                      <a:endParaRPr lang="es-CO" sz="1200" dirty="0"/>
                    </a:p>
                  </a:txBody>
                  <a:tcPr/>
                </a:tc>
                <a:extLst>
                  <a:ext uri="{0D108BD9-81ED-4DB2-BD59-A6C34878D82A}">
                    <a16:rowId xmlns:a16="http://schemas.microsoft.com/office/drawing/2014/main" val="1622627092"/>
                  </a:ext>
                </a:extLst>
              </a:tr>
              <a:tr h="432218">
                <a:tc>
                  <a:txBody>
                    <a:bodyPr/>
                    <a:lstStyle/>
                    <a:p>
                      <a:r>
                        <a:rPr lang="es-US" sz="1200" dirty="0"/>
                        <a:t>RF007</a:t>
                      </a:r>
                      <a:endParaRPr lang="es-CO" sz="1200" dirty="0"/>
                    </a:p>
                  </a:txBody>
                  <a:tcPr/>
                </a:tc>
                <a:tc>
                  <a:txBody>
                    <a:bodyPr/>
                    <a:lstStyle/>
                    <a:p>
                      <a:r>
                        <a:rPr lang="es-ES_tradnl" sz="1200" dirty="0"/>
                        <a:t>El sistema permitirá hacer una cotización final .</a:t>
                      </a:r>
                      <a:endParaRPr lang="es-CO" sz="1200" dirty="0"/>
                    </a:p>
                  </a:txBody>
                  <a:tcPr/>
                </a:tc>
                <a:extLst>
                  <a:ext uri="{0D108BD9-81ED-4DB2-BD59-A6C34878D82A}">
                    <a16:rowId xmlns:a16="http://schemas.microsoft.com/office/drawing/2014/main" val="1051369986"/>
                  </a:ext>
                </a:extLst>
              </a:tr>
            </a:tbl>
          </a:graphicData>
        </a:graphic>
      </p:graphicFrame>
    </p:spTree>
    <p:extLst>
      <p:ext uri="{BB962C8B-B14F-4D97-AF65-F5344CB8AC3E}">
        <p14:creationId xmlns:p14="http://schemas.microsoft.com/office/powerpoint/2010/main" val="1085725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CF19EE2F-E63F-42A8-8CF0-DDA07AF9E80A}"/>
              </a:ext>
            </a:extLst>
          </p:cNvPr>
          <p:cNvGraphicFramePr>
            <a:graphicFrameLocks noGrp="1"/>
          </p:cNvGraphicFramePr>
          <p:nvPr>
            <p:extLst>
              <p:ext uri="{D42A27DB-BD31-4B8C-83A1-F6EECF244321}">
                <p14:modId xmlns:p14="http://schemas.microsoft.com/office/powerpoint/2010/main" val="444411126"/>
              </p:ext>
            </p:extLst>
          </p:nvPr>
        </p:nvGraphicFramePr>
        <p:xfrm>
          <a:off x="276154" y="1303561"/>
          <a:ext cx="8415422" cy="2714681"/>
        </p:xfrm>
        <a:graphic>
          <a:graphicData uri="http://schemas.openxmlformats.org/drawingml/2006/table">
            <a:tbl>
              <a:tblPr firstRow="1" bandRow="1">
                <a:tableStyleId>{5C22544A-7EE6-4342-B048-85BDC9FD1C3A}</a:tableStyleId>
              </a:tblPr>
              <a:tblGrid>
                <a:gridCol w="2037388">
                  <a:extLst>
                    <a:ext uri="{9D8B030D-6E8A-4147-A177-3AD203B41FA5}">
                      <a16:colId xmlns:a16="http://schemas.microsoft.com/office/drawing/2014/main" val="3778043434"/>
                    </a:ext>
                  </a:extLst>
                </a:gridCol>
                <a:gridCol w="6378034">
                  <a:extLst>
                    <a:ext uri="{9D8B030D-6E8A-4147-A177-3AD203B41FA5}">
                      <a16:colId xmlns:a16="http://schemas.microsoft.com/office/drawing/2014/main" val="3588589223"/>
                    </a:ext>
                  </a:extLst>
                </a:gridCol>
              </a:tblGrid>
              <a:tr h="370840">
                <a:tc gridSpan="2">
                  <a:txBody>
                    <a:bodyPr/>
                    <a:lstStyle/>
                    <a:p>
                      <a:pPr algn="ctr"/>
                      <a:r>
                        <a:rPr lang="es-US" dirty="0"/>
                        <a:t>Requisitos no funcionales</a:t>
                      </a:r>
                      <a:endParaRPr lang="es-CO" dirty="0"/>
                    </a:p>
                  </a:txBody>
                  <a:tcPr anchor="ctr"/>
                </a:tc>
                <a:tc hMerge="1">
                  <a:txBody>
                    <a:bodyPr/>
                    <a:lstStyle/>
                    <a:p>
                      <a:endParaRPr lang="es-CO" dirty="0"/>
                    </a:p>
                  </a:txBody>
                  <a:tcPr/>
                </a:tc>
                <a:extLst>
                  <a:ext uri="{0D108BD9-81ED-4DB2-BD59-A6C34878D82A}">
                    <a16:rowId xmlns:a16="http://schemas.microsoft.com/office/drawing/2014/main" val="1387898031"/>
                  </a:ext>
                </a:extLst>
              </a:tr>
              <a:tr h="370840">
                <a:tc>
                  <a:txBody>
                    <a:bodyPr/>
                    <a:lstStyle/>
                    <a:p>
                      <a:r>
                        <a:rPr lang="es-US" dirty="0"/>
                        <a:t>RNF001</a:t>
                      </a:r>
                      <a:endParaRPr lang="es-CO" dirty="0"/>
                    </a:p>
                  </a:txBody>
                  <a:tcPr/>
                </a:tc>
                <a:tc>
                  <a:txBody>
                    <a:bodyPr/>
                    <a:lstStyle/>
                    <a:p>
                      <a:r>
                        <a:rPr lang="es-US" dirty="0"/>
                        <a:t>El sistema permitirá hacer uso de correos electrónicos para hacer algún tipo de notificación .</a:t>
                      </a:r>
                      <a:endParaRPr lang="es-CO" dirty="0"/>
                    </a:p>
                  </a:txBody>
                  <a:tcPr/>
                </a:tc>
                <a:extLst>
                  <a:ext uri="{0D108BD9-81ED-4DB2-BD59-A6C34878D82A}">
                    <a16:rowId xmlns:a16="http://schemas.microsoft.com/office/drawing/2014/main" val="2366413579"/>
                  </a:ext>
                </a:extLst>
              </a:tr>
              <a:tr h="304167">
                <a:tc>
                  <a:txBody>
                    <a:bodyPr/>
                    <a:lstStyle/>
                    <a:p>
                      <a:r>
                        <a:rPr lang="es-US" dirty="0"/>
                        <a:t>RNF002</a:t>
                      </a:r>
                      <a:endParaRPr lang="es-CO" dirty="0"/>
                    </a:p>
                  </a:txBody>
                  <a:tcPr/>
                </a:tc>
                <a:tc>
                  <a:txBody>
                    <a:bodyPr/>
                    <a:lstStyle/>
                    <a:p>
                      <a:r>
                        <a:rPr lang="es-US" dirty="0">
                          <a:solidFill>
                            <a:schemeClr val="tx1"/>
                          </a:solidFill>
                        </a:rPr>
                        <a:t>El sistema deberá interactuar con una pasarela de pagos</a:t>
                      </a:r>
                      <a:endParaRPr lang="es-CO" dirty="0">
                        <a:solidFill>
                          <a:schemeClr val="tx1"/>
                        </a:solidFill>
                      </a:endParaRPr>
                    </a:p>
                  </a:txBody>
                  <a:tcPr/>
                </a:tc>
                <a:extLst>
                  <a:ext uri="{0D108BD9-81ED-4DB2-BD59-A6C34878D82A}">
                    <a16:rowId xmlns:a16="http://schemas.microsoft.com/office/drawing/2014/main" val="2725215457"/>
                  </a:ext>
                </a:extLst>
              </a:tr>
              <a:tr h="418521">
                <a:tc>
                  <a:txBody>
                    <a:bodyPr/>
                    <a:lstStyle/>
                    <a:p>
                      <a:r>
                        <a:rPr lang="es-US" dirty="0"/>
                        <a:t>RNF003</a:t>
                      </a:r>
                      <a:endParaRPr lang="es-CO" dirty="0"/>
                    </a:p>
                  </a:txBody>
                  <a:tcPr/>
                </a:tc>
                <a:tc>
                  <a:txBody>
                    <a:bodyPr/>
                    <a:lstStyle/>
                    <a:p>
                      <a:r>
                        <a:rPr lang="es-US" dirty="0">
                          <a:solidFill>
                            <a:schemeClr val="tx1"/>
                          </a:solidFill>
                        </a:rPr>
                        <a:t>El diseño debe ser lo mas sencillo posible y lo mejor entendible.</a:t>
                      </a:r>
                      <a:endParaRPr lang="es-CO" dirty="0">
                        <a:solidFill>
                          <a:schemeClr val="tx1"/>
                        </a:solidFill>
                      </a:endParaRPr>
                    </a:p>
                  </a:txBody>
                  <a:tcPr/>
                </a:tc>
                <a:extLst>
                  <a:ext uri="{0D108BD9-81ED-4DB2-BD59-A6C34878D82A}">
                    <a16:rowId xmlns:a16="http://schemas.microsoft.com/office/drawing/2014/main" val="453405729"/>
                  </a:ext>
                </a:extLst>
              </a:tr>
              <a:tr h="370840">
                <a:tc>
                  <a:txBody>
                    <a:bodyPr/>
                    <a:lstStyle/>
                    <a:p>
                      <a:r>
                        <a:rPr lang="es-US" dirty="0"/>
                        <a:t>RNF004</a:t>
                      </a:r>
                      <a:endParaRPr lang="es-CO" dirty="0"/>
                    </a:p>
                  </a:txBody>
                  <a:tcPr/>
                </a:tc>
                <a:tc>
                  <a:txBody>
                    <a:bodyPr/>
                    <a:lstStyle/>
                    <a:p>
                      <a:r>
                        <a:rPr lang="es-US" dirty="0"/>
                        <a:t>El sistema contará con </a:t>
                      </a:r>
                      <a:r>
                        <a:rPr lang="es-US" dirty="0">
                          <a:solidFill>
                            <a:schemeClr val="tx1"/>
                          </a:solidFill>
                        </a:rPr>
                        <a:t>seguridad para los datos </a:t>
                      </a:r>
                    </a:p>
                  </a:txBody>
                  <a:tcPr/>
                </a:tc>
                <a:extLst>
                  <a:ext uri="{0D108BD9-81ED-4DB2-BD59-A6C34878D82A}">
                    <a16:rowId xmlns:a16="http://schemas.microsoft.com/office/drawing/2014/main" val="313946993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dirty="0"/>
                        <a:t>RNF005</a:t>
                      </a:r>
                      <a:endParaRPr lang="es-CO" dirty="0"/>
                    </a:p>
                    <a:p>
                      <a:endParaRPr lang="es-CO"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dirty="0"/>
                        <a:t>Se establecerá un formato de contrato de forma predeterminada dependiendo de los requerimientos del clientes.</a:t>
                      </a:r>
                    </a:p>
                    <a:p>
                      <a:endParaRPr lang="es-US" dirty="0"/>
                    </a:p>
                  </a:txBody>
                  <a:tcPr/>
                </a:tc>
                <a:extLst>
                  <a:ext uri="{0D108BD9-81ED-4DB2-BD59-A6C34878D82A}">
                    <a16:rowId xmlns:a16="http://schemas.microsoft.com/office/drawing/2014/main" val="3256966199"/>
                  </a:ext>
                </a:extLst>
              </a:tr>
            </a:tbl>
          </a:graphicData>
        </a:graphic>
      </p:graphicFrame>
    </p:spTree>
    <p:extLst>
      <p:ext uri="{BB962C8B-B14F-4D97-AF65-F5344CB8AC3E}">
        <p14:creationId xmlns:p14="http://schemas.microsoft.com/office/powerpoint/2010/main" val="4132416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A27A765-82E1-4785-AE1F-74C59460B2AD}"/>
              </a:ext>
            </a:extLst>
          </p:cNvPr>
          <p:cNvSpPr/>
          <p:nvPr/>
        </p:nvSpPr>
        <p:spPr>
          <a:xfrm>
            <a:off x="266989" y="1439795"/>
            <a:ext cx="3712684" cy="2246769"/>
          </a:xfrm>
          <a:prstGeom prst="rect">
            <a:avLst/>
          </a:prstGeom>
        </p:spPr>
        <p:txBody>
          <a:bodyPr wrap="square">
            <a:spAutoFit/>
          </a:bodyPr>
          <a:lstStyle/>
          <a:p>
            <a:r>
              <a:rPr lang="es-US" b="1" dirty="0"/>
              <a:t>RF001</a:t>
            </a:r>
            <a:r>
              <a:rPr lang="es-US" dirty="0"/>
              <a:t>: </a:t>
            </a:r>
            <a:r>
              <a:rPr lang="es-ES_tradnl" dirty="0"/>
              <a:t>El sistema permitirá la autentificación de usuario mediante nombre de usuario y contraseña</a:t>
            </a:r>
            <a:endParaRPr lang="es-CO" dirty="0"/>
          </a:p>
          <a:p>
            <a:endParaRPr lang="es-US" dirty="0"/>
          </a:p>
          <a:p>
            <a:r>
              <a:rPr lang="es-US" dirty="0"/>
              <a:t>CU001: iniciar sesión.</a:t>
            </a:r>
          </a:p>
          <a:p>
            <a:r>
              <a:rPr lang="es-US" dirty="0"/>
              <a:t>CU002: registrar el usuario.</a:t>
            </a:r>
          </a:p>
          <a:p>
            <a:r>
              <a:rPr lang="es-US" dirty="0"/>
              <a:t>CU003: registrar al cliente</a:t>
            </a:r>
          </a:p>
          <a:p>
            <a:r>
              <a:rPr lang="es-US" dirty="0"/>
              <a:t>CU003: Restaurar contraseña.</a:t>
            </a:r>
          </a:p>
          <a:p>
            <a:r>
              <a:rPr lang="es-US" dirty="0"/>
              <a:t>CU004: cambiar contraseña. </a:t>
            </a:r>
          </a:p>
          <a:p>
            <a:r>
              <a:rPr lang="es-US" dirty="0"/>
              <a:t>CU005: cerrar sesión. </a:t>
            </a:r>
          </a:p>
        </p:txBody>
      </p:sp>
      <p:sp>
        <p:nvSpPr>
          <p:cNvPr id="3" name="Rectángulo 2">
            <a:extLst>
              <a:ext uri="{FF2B5EF4-FFF2-40B4-BE49-F238E27FC236}">
                <a16:creationId xmlns:a16="http://schemas.microsoft.com/office/drawing/2014/main" id="{9767BFCE-27DD-4DFE-AAE5-AD6864BDCFA7}"/>
              </a:ext>
            </a:extLst>
          </p:cNvPr>
          <p:cNvSpPr/>
          <p:nvPr/>
        </p:nvSpPr>
        <p:spPr>
          <a:xfrm>
            <a:off x="2863751" y="244005"/>
            <a:ext cx="3416498" cy="584775"/>
          </a:xfrm>
          <a:prstGeom prst="rect">
            <a:avLst/>
          </a:prstGeom>
        </p:spPr>
        <p:txBody>
          <a:bodyPr wrap="square">
            <a:spAutoFit/>
          </a:bodyPr>
          <a:lstStyle/>
          <a:p>
            <a:r>
              <a:rPr lang="es-US" sz="3200" dirty="0"/>
              <a:t>CASOS DE USO</a:t>
            </a:r>
          </a:p>
        </p:txBody>
      </p:sp>
      <p:sp>
        <p:nvSpPr>
          <p:cNvPr id="4" name="Rectángulo 3">
            <a:extLst>
              <a:ext uri="{FF2B5EF4-FFF2-40B4-BE49-F238E27FC236}">
                <a16:creationId xmlns:a16="http://schemas.microsoft.com/office/drawing/2014/main" id="{92E11EDF-08A2-43DB-B022-25FF325EE596}"/>
              </a:ext>
            </a:extLst>
          </p:cNvPr>
          <p:cNvSpPr/>
          <p:nvPr/>
        </p:nvSpPr>
        <p:spPr>
          <a:xfrm>
            <a:off x="4395732" y="1439795"/>
            <a:ext cx="4580431" cy="2031325"/>
          </a:xfrm>
          <a:prstGeom prst="rect">
            <a:avLst/>
          </a:prstGeom>
        </p:spPr>
        <p:txBody>
          <a:bodyPr wrap="square">
            <a:spAutoFit/>
          </a:bodyPr>
          <a:lstStyle/>
          <a:p>
            <a:r>
              <a:rPr lang="es-US" b="1" dirty="0"/>
              <a:t>RF002</a:t>
            </a:r>
            <a:r>
              <a:rPr lang="es-CO" b="1" dirty="0"/>
              <a:t>:</a:t>
            </a:r>
            <a:r>
              <a:rPr lang="es-ES_tradnl" dirty="0"/>
              <a:t>El sistema gestionara las solicitudes del cliente cuando quiere apartar cualquier tipo de evento</a:t>
            </a:r>
          </a:p>
          <a:p>
            <a:endParaRPr lang="es-ES_tradnl" dirty="0"/>
          </a:p>
          <a:p>
            <a:r>
              <a:rPr lang="es-CO" dirty="0"/>
              <a:t>CU006: Registrar solicitud de evento.</a:t>
            </a:r>
          </a:p>
          <a:p>
            <a:r>
              <a:rPr lang="es-CO" dirty="0"/>
              <a:t>CU007: Notificar confirmación de evento.</a:t>
            </a:r>
            <a:endParaRPr lang="es-US" dirty="0"/>
          </a:p>
          <a:p>
            <a:r>
              <a:rPr lang="es-US" dirty="0"/>
              <a:t>CU008: Consultar presupuesto.</a:t>
            </a:r>
          </a:p>
          <a:p>
            <a:r>
              <a:rPr lang="es-US" dirty="0"/>
              <a:t>CU009:personalizar paquete</a:t>
            </a:r>
          </a:p>
          <a:p>
            <a:r>
              <a:rPr lang="es-US" dirty="0"/>
              <a:t>CU010: Cancelar evento.</a:t>
            </a:r>
          </a:p>
          <a:p>
            <a:endParaRPr lang="es-US" dirty="0"/>
          </a:p>
        </p:txBody>
      </p:sp>
    </p:spTree>
    <p:extLst>
      <p:ext uri="{BB962C8B-B14F-4D97-AF65-F5344CB8AC3E}">
        <p14:creationId xmlns:p14="http://schemas.microsoft.com/office/powerpoint/2010/main" val="3848581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1A9E88-234B-4E1F-9F93-855C3CADCBF8}"/>
              </a:ext>
            </a:extLst>
          </p:cNvPr>
          <p:cNvSpPr/>
          <p:nvPr/>
        </p:nvSpPr>
        <p:spPr>
          <a:xfrm>
            <a:off x="50257" y="1433703"/>
            <a:ext cx="3794629" cy="1815882"/>
          </a:xfrm>
          <a:prstGeom prst="rect">
            <a:avLst/>
          </a:prstGeom>
        </p:spPr>
        <p:txBody>
          <a:bodyPr wrap="none">
            <a:spAutoFit/>
          </a:bodyPr>
          <a:lstStyle/>
          <a:p>
            <a:r>
              <a:rPr lang="es-ES_tradnl" b="1" dirty="0"/>
              <a:t>RF004:</a:t>
            </a:r>
            <a:r>
              <a:rPr lang="es-ES_tradnl" dirty="0"/>
              <a:t>El sistema permitirá hacer un contrato</a:t>
            </a:r>
          </a:p>
          <a:p>
            <a:endParaRPr lang="es-ES_tradnl" dirty="0"/>
          </a:p>
          <a:p>
            <a:r>
              <a:rPr lang="es-ES_tradnl" dirty="0"/>
              <a:t>CU011: Registrar datos del contrato</a:t>
            </a:r>
          </a:p>
          <a:p>
            <a:r>
              <a:rPr lang="es-ES_tradnl" dirty="0"/>
              <a:t>CU012: Consultar contrato</a:t>
            </a:r>
          </a:p>
          <a:p>
            <a:r>
              <a:rPr lang="es-ES_tradnl" dirty="0"/>
              <a:t>CU013: Actualizar contrato.</a:t>
            </a:r>
          </a:p>
          <a:p>
            <a:r>
              <a:rPr lang="es-ES_tradnl" dirty="0"/>
              <a:t>CU014: Asignar cierre de contrato.</a:t>
            </a:r>
          </a:p>
          <a:p>
            <a:endParaRPr lang="es-ES_tradnl" dirty="0"/>
          </a:p>
          <a:p>
            <a:endParaRPr lang="es-ES_tradnl" dirty="0"/>
          </a:p>
        </p:txBody>
      </p:sp>
      <p:sp>
        <p:nvSpPr>
          <p:cNvPr id="5" name="Rectángulo 4">
            <a:extLst>
              <a:ext uri="{FF2B5EF4-FFF2-40B4-BE49-F238E27FC236}">
                <a16:creationId xmlns:a16="http://schemas.microsoft.com/office/drawing/2014/main" id="{E11C1E11-53ED-4CEA-9B95-B6521B95B564}"/>
              </a:ext>
            </a:extLst>
          </p:cNvPr>
          <p:cNvSpPr/>
          <p:nvPr/>
        </p:nvSpPr>
        <p:spPr>
          <a:xfrm>
            <a:off x="4064802" y="1433703"/>
            <a:ext cx="5028941" cy="1384995"/>
          </a:xfrm>
          <a:prstGeom prst="rect">
            <a:avLst/>
          </a:prstGeom>
        </p:spPr>
        <p:txBody>
          <a:bodyPr wrap="none">
            <a:spAutoFit/>
          </a:bodyPr>
          <a:lstStyle/>
          <a:p>
            <a:r>
              <a:rPr lang="es-ES_tradnl" b="1" dirty="0">
                <a:solidFill>
                  <a:schemeClr val="tx1"/>
                </a:solidFill>
              </a:rPr>
              <a:t>RF005:</a:t>
            </a:r>
            <a:r>
              <a:rPr lang="es-ES_tradnl" dirty="0"/>
              <a:t>El sistema permitirá hacer el pago en línea del cliente</a:t>
            </a:r>
            <a:endParaRPr lang="es-CO" dirty="0"/>
          </a:p>
          <a:p>
            <a:endParaRPr lang="es-ES_tradnl" dirty="0"/>
          </a:p>
          <a:p>
            <a:r>
              <a:rPr lang="es-ES_tradnl" dirty="0"/>
              <a:t>CU015: consultar factura.</a:t>
            </a:r>
          </a:p>
          <a:p>
            <a:r>
              <a:rPr lang="es-ES_tradnl" dirty="0"/>
              <a:t>CU016: consultar pagos</a:t>
            </a:r>
          </a:p>
          <a:p>
            <a:r>
              <a:rPr lang="es-ES_tradnl" dirty="0"/>
              <a:t>CU017: Generar soporte de pago</a:t>
            </a:r>
          </a:p>
          <a:p>
            <a:endParaRPr lang="es-ES_tradnl" dirty="0"/>
          </a:p>
        </p:txBody>
      </p:sp>
      <p:sp>
        <p:nvSpPr>
          <p:cNvPr id="6" name="Rectángulo 5">
            <a:extLst>
              <a:ext uri="{FF2B5EF4-FFF2-40B4-BE49-F238E27FC236}">
                <a16:creationId xmlns:a16="http://schemas.microsoft.com/office/drawing/2014/main" id="{EFF131DE-3F6C-4532-BABB-09A6A2C53DD6}"/>
              </a:ext>
            </a:extLst>
          </p:cNvPr>
          <p:cNvSpPr/>
          <p:nvPr/>
        </p:nvSpPr>
        <p:spPr>
          <a:xfrm>
            <a:off x="2286000" y="3163384"/>
            <a:ext cx="4572000" cy="1815882"/>
          </a:xfrm>
          <a:prstGeom prst="rect">
            <a:avLst/>
          </a:prstGeom>
        </p:spPr>
        <p:txBody>
          <a:bodyPr>
            <a:spAutoFit/>
          </a:bodyPr>
          <a:lstStyle/>
          <a:p>
            <a:r>
              <a:rPr lang="es-ES_tradnl" b="1" dirty="0"/>
              <a:t>RF006</a:t>
            </a:r>
            <a:r>
              <a:rPr lang="es-ES_tradnl" dirty="0"/>
              <a:t>:El sistema permitirá asociar las personas y elementos requeridos para el evento.</a:t>
            </a:r>
          </a:p>
          <a:p>
            <a:endParaRPr lang="es-ES_tradnl" dirty="0"/>
          </a:p>
          <a:p>
            <a:r>
              <a:rPr lang="es-ES_tradnl" dirty="0"/>
              <a:t>CU018: registrar personal de logística. </a:t>
            </a:r>
          </a:p>
          <a:p>
            <a:r>
              <a:rPr lang="es-ES_tradnl" dirty="0"/>
              <a:t>CU019: Registrar proveedores.</a:t>
            </a:r>
          </a:p>
          <a:p>
            <a:r>
              <a:rPr lang="es-ES_tradnl" dirty="0"/>
              <a:t>CU020: Consultar personal disponible</a:t>
            </a:r>
          </a:p>
          <a:p>
            <a:r>
              <a:rPr lang="es-ES_tradnl" dirty="0"/>
              <a:t>CU021: Registrar Elementos requeridos</a:t>
            </a:r>
          </a:p>
          <a:p>
            <a:r>
              <a:rPr lang="es-ES_tradnl" dirty="0"/>
              <a:t>CU022: </a:t>
            </a:r>
            <a:r>
              <a:rPr lang="es-CO" dirty="0"/>
              <a:t>Asociar personal a evento.</a:t>
            </a:r>
          </a:p>
        </p:txBody>
      </p:sp>
    </p:spTree>
    <p:extLst>
      <p:ext uri="{BB962C8B-B14F-4D97-AF65-F5344CB8AC3E}">
        <p14:creationId xmlns:p14="http://schemas.microsoft.com/office/powerpoint/2010/main" val="1060763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03F3C22-4152-40E0-997E-ED0DF8F1B138}"/>
              </a:ext>
            </a:extLst>
          </p:cNvPr>
          <p:cNvSpPr/>
          <p:nvPr/>
        </p:nvSpPr>
        <p:spPr>
          <a:xfrm>
            <a:off x="4461831" y="1841104"/>
            <a:ext cx="4572000" cy="1600438"/>
          </a:xfrm>
          <a:prstGeom prst="rect">
            <a:avLst/>
          </a:prstGeom>
        </p:spPr>
        <p:txBody>
          <a:bodyPr>
            <a:spAutoFit/>
          </a:bodyPr>
          <a:lstStyle/>
          <a:p>
            <a:r>
              <a:rPr lang="es-ES_tradnl" b="1" dirty="0"/>
              <a:t>RF007:</a:t>
            </a:r>
            <a:r>
              <a:rPr lang="es-ES_tradnl" dirty="0"/>
              <a:t>El sistema permitirá al cliente crear los PQR de los eventos realizados.</a:t>
            </a:r>
          </a:p>
          <a:p>
            <a:r>
              <a:rPr lang="es-ES_tradnl" dirty="0"/>
              <a:t>.</a:t>
            </a:r>
          </a:p>
          <a:p>
            <a:r>
              <a:rPr lang="es-ES_tradnl" dirty="0"/>
              <a:t>CU024: Registrar el PQR .</a:t>
            </a:r>
          </a:p>
          <a:p>
            <a:r>
              <a:rPr lang="es-ES_tradnl" dirty="0"/>
              <a:t>CU025: Ingresar recomendaciones.</a:t>
            </a:r>
          </a:p>
          <a:p>
            <a:r>
              <a:rPr lang="es-ES_tradnl" dirty="0"/>
              <a:t>CU026: consultar sugerencia</a:t>
            </a:r>
          </a:p>
          <a:p>
            <a:r>
              <a:rPr lang="es-ES_tradnl" dirty="0"/>
              <a:t>CU027: Notificar sugerencias del cliente</a:t>
            </a:r>
            <a:endParaRPr lang="es-CO" dirty="0"/>
          </a:p>
        </p:txBody>
      </p:sp>
      <p:sp>
        <p:nvSpPr>
          <p:cNvPr id="5" name="Rectángulo 4">
            <a:extLst>
              <a:ext uri="{FF2B5EF4-FFF2-40B4-BE49-F238E27FC236}">
                <a16:creationId xmlns:a16="http://schemas.microsoft.com/office/drawing/2014/main" id="{1E186B74-784C-4A18-BF69-C66BD639ED34}"/>
              </a:ext>
            </a:extLst>
          </p:cNvPr>
          <p:cNvSpPr/>
          <p:nvPr/>
        </p:nvSpPr>
        <p:spPr>
          <a:xfrm>
            <a:off x="110169" y="1841104"/>
            <a:ext cx="4044697" cy="1169551"/>
          </a:xfrm>
          <a:prstGeom prst="rect">
            <a:avLst/>
          </a:prstGeom>
        </p:spPr>
        <p:txBody>
          <a:bodyPr wrap="none">
            <a:spAutoFit/>
          </a:bodyPr>
          <a:lstStyle/>
          <a:p>
            <a:r>
              <a:rPr lang="es-ES_tradnl" b="1" dirty="0"/>
              <a:t>RF008</a:t>
            </a:r>
            <a:r>
              <a:rPr lang="es-ES_tradnl" dirty="0"/>
              <a:t>: El sistema permitirá hacer una </a:t>
            </a:r>
          </a:p>
          <a:p>
            <a:r>
              <a:rPr lang="es-ES_tradnl" dirty="0"/>
              <a:t>cotización final.</a:t>
            </a:r>
          </a:p>
          <a:p>
            <a:endParaRPr lang="es-ES_tradnl" dirty="0"/>
          </a:p>
          <a:p>
            <a:r>
              <a:rPr lang="es-ES_tradnl" dirty="0"/>
              <a:t>CU023: Registrar el presupuesto final del evento</a:t>
            </a:r>
          </a:p>
          <a:p>
            <a:r>
              <a:rPr lang="es-ES_tradnl" dirty="0"/>
              <a:t> </a:t>
            </a:r>
            <a:endParaRPr lang="es-CO" dirty="0"/>
          </a:p>
        </p:txBody>
      </p:sp>
      <p:sp>
        <p:nvSpPr>
          <p:cNvPr id="6" name="Rectángulo 5">
            <a:extLst>
              <a:ext uri="{FF2B5EF4-FFF2-40B4-BE49-F238E27FC236}">
                <a16:creationId xmlns:a16="http://schemas.microsoft.com/office/drawing/2014/main" id="{BDA72CBB-F57F-4EB8-B6F6-26BAA321D409}"/>
              </a:ext>
            </a:extLst>
          </p:cNvPr>
          <p:cNvSpPr/>
          <p:nvPr/>
        </p:nvSpPr>
        <p:spPr>
          <a:xfrm>
            <a:off x="5339567" y="3196310"/>
            <a:ext cx="4572000" cy="738664"/>
          </a:xfrm>
          <a:prstGeom prst="rect">
            <a:avLst/>
          </a:prstGeom>
        </p:spPr>
        <p:txBody>
          <a:bodyPr>
            <a:spAutoFit/>
          </a:bodyPr>
          <a:lstStyle/>
          <a:p>
            <a:endParaRPr lang="es-US" dirty="0"/>
          </a:p>
          <a:p>
            <a:endParaRPr lang="es-US" dirty="0"/>
          </a:p>
          <a:p>
            <a:endParaRPr lang="es-US" dirty="0"/>
          </a:p>
        </p:txBody>
      </p:sp>
    </p:spTree>
    <p:extLst>
      <p:ext uri="{BB962C8B-B14F-4D97-AF65-F5344CB8AC3E}">
        <p14:creationId xmlns:p14="http://schemas.microsoft.com/office/powerpoint/2010/main" val="3333996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13" name="Rectángulo 12">
            <a:extLst>
              <a:ext uri="{FF2B5EF4-FFF2-40B4-BE49-F238E27FC236}">
                <a16:creationId xmlns:a16="http://schemas.microsoft.com/office/drawing/2014/main" id="{278196C7-7C9C-4721-A38D-C45508ACC5C3}"/>
              </a:ext>
            </a:extLst>
          </p:cNvPr>
          <p:cNvSpPr/>
          <p:nvPr/>
        </p:nvSpPr>
        <p:spPr>
          <a:xfrm>
            <a:off x="138223" y="1902804"/>
            <a:ext cx="5422605" cy="2092881"/>
          </a:xfrm>
          <a:prstGeom prst="rect">
            <a:avLst/>
          </a:prstGeom>
        </p:spPr>
        <p:txBody>
          <a:bodyPr wrap="square">
            <a:spAutoFit/>
          </a:bodyPr>
          <a:lstStyle/>
          <a:p>
            <a:pPr algn="ctr"/>
            <a:r>
              <a:rPr lang="es-US" sz="1300" dirty="0">
                <a:latin typeface="Times New Roman" panose="02020603050405020304" pitchFamily="18" charset="0"/>
                <a:cs typeface="Times New Roman" panose="02020603050405020304" pitchFamily="18" charset="0"/>
              </a:rPr>
              <a:t>La casa de eventos EuroBodas es una empresa, la cual se encarga de hacer cualquier tipo de evento social o empresarial según la petición del cliente. </a:t>
            </a:r>
          </a:p>
          <a:p>
            <a:r>
              <a:rPr lang="es-US" sz="1300" dirty="0">
                <a:latin typeface="Times New Roman" panose="02020603050405020304" pitchFamily="18" charset="0"/>
                <a:cs typeface="Times New Roman" panose="02020603050405020304" pitchFamily="18" charset="0"/>
              </a:rPr>
              <a:t>Al hacer un levantamiento de información sobre la empresa como resultado </a:t>
            </a:r>
            <a:r>
              <a:rPr lang="es-US" sz="1300" dirty="0">
                <a:solidFill>
                  <a:schemeClr val="tx1"/>
                </a:solidFill>
                <a:latin typeface="Times New Roman" panose="02020603050405020304" pitchFamily="18" charset="0"/>
                <a:cs typeface="Times New Roman" panose="02020603050405020304" pitchFamily="18" charset="0"/>
              </a:rPr>
              <a:t>obtuvimos</a:t>
            </a:r>
            <a:r>
              <a:rPr lang="es-US" sz="1300" dirty="0">
                <a:latin typeface="Times New Roman" panose="02020603050405020304" pitchFamily="18" charset="0"/>
                <a:cs typeface="Times New Roman" panose="02020603050405020304" pitchFamily="18" charset="0"/>
              </a:rPr>
              <a:t> que no cuentan con  algún tipo de método para poder mostrar los servicios que prestan a los clientes y la falta de información oportuna a los clientes, sobre el estado de la disponibilidad de los servicios prestados, además la logística también presenta algún tipo de falencia ya que no se presenta le mejor organización. </a:t>
            </a:r>
            <a:br>
              <a:rPr lang="es-US" sz="1300" dirty="0">
                <a:latin typeface="Times New Roman" panose="02020603050405020304" pitchFamily="18" charset="0"/>
                <a:cs typeface="Times New Roman" panose="02020603050405020304" pitchFamily="18" charset="0"/>
              </a:rPr>
            </a:br>
            <a:br>
              <a:rPr lang="es-US" sz="1300" dirty="0">
                <a:latin typeface="Times New Roman" panose="02020603050405020304" pitchFamily="18" charset="0"/>
                <a:cs typeface="Times New Roman" panose="02020603050405020304" pitchFamily="18" charset="0"/>
              </a:rPr>
            </a:br>
            <a:endParaRPr lang="es-CO" sz="1300" dirty="0"/>
          </a:p>
        </p:txBody>
      </p:sp>
      <p:sp>
        <p:nvSpPr>
          <p:cNvPr id="14" name="Rectángulo 13">
            <a:extLst>
              <a:ext uri="{FF2B5EF4-FFF2-40B4-BE49-F238E27FC236}">
                <a16:creationId xmlns:a16="http://schemas.microsoft.com/office/drawing/2014/main" id="{EF8AC4DD-830E-40BE-AF3E-CE2321F7D108}"/>
              </a:ext>
            </a:extLst>
          </p:cNvPr>
          <p:cNvSpPr/>
          <p:nvPr/>
        </p:nvSpPr>
        <p:spPr>
          <a:xfrm>
            <a:off x="1164347" y="563040"/>
            <a:ext cx="5413661" cy="584775"/>
          </a:xfrm>
          <a:prstGeom prst="rect">
            <a:avLst/>
          </a:prstGeom>
        </p:spPr>
        <p:txBody>
          <a:bodyPr wrap="none">
            <a:spAutoFit/>
          </a:bodyPr>
          <a:lstStyle/>
          <a:p>
            <a:r>
              <a:rPr lang="es-US" sz="3200" dirty="0">
                <a:latin typeface="Comic Sans MS" panose="030F0702030302020204" pitchFamily="66" charset="0"/>
              </a:rPr>
              <a:t>Planteamiento del problema</a:t>
            </a:r>
            <a:endParaRPr lang="es-CO" sz="3200" dirty="0">
              <a:latin typeface="Comic Sans MS" panose="030F0702030302020204"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233CE27-3F06-4121-A392-55D6E98BD850}"/>
              </a:ext>
            </a:extLst>
          </p:cNvPr>
          <p:cNvSpPr/>
          <p:nvPr/>
        </p:nvSpPr>
        <p:spPr>
          <a:xfrm>
            <a:off x="212651" y="1402199"/>
            <a:ext cx="4572000" cy="1169551"/>
          </a:xfrm>
          <a:prstGeom prst="rect">
            <a:avLst/>
          </a:prstGeom>
        </p:spPr>
        <p:txBody>
          <a:bodyPr>
            <a:spAutoFit/>
          </a:bodyPr>
          <a:lstStyle/>
          <a:p>
            <a:r>
              <a:rPr lang="es-US" dirty="0">
                <a:latin typeface="Times New Roman" panose="02020603050405020304" pitchFamily="18" charset="0"/>
                <a:cs typeface="Times New Roman" panose="02020603050405020304" pitchFamily="18" charset="0"/>
              </a:rPr>
              <a:t>Cuando un cliente hace una solicitud de un evento la empresa ya tiene unos paquetes fijos lo que se hará es que el cliente pueda modificar el paquete según sus gustos, también no llevan un control eficiente en la facturación de los ingresos ya que hacen uso de una plataforma sencilla .</a:t>
            </a:r>
            <a:endParaRPr lang="es-CO" dirty="0"/>
          </a:p>
        </p:txBody>
      </p:sp>
      <p:sp>
        <p:nvSpPr>
          <p:cNvPr id="3" name="Rectángulo 2">
            <a:extLst>
              <a:ext uri="{FF2B5EF4-FFF2-40B4-BE49-F238E27FC236}">
                <a16:creationId xmlns:a16="http://schemas.microsoft.com/office/drawing/2014/main" id="{72D455B7-4F5B-47B0-9E10-6858BCAD86FB}"/>
              </a:ext>
            </a:extLst>
          </p:cNvPr>
          <p:cNvSpPr/>
          <p:nvPr/>
        </p:nvSpPr>
        <p:spPr>
          <a:xfrm>
            <a:off x="871870" y="2808473"/>
            <a:ext cx="4572000" cy="523220"/>
          </a:xfrm>
          <a:prstGeom prst="rect">
            <a:avLst/>
          </a:prstGeom>
        </p:spPr>
        <p:txBody>
          <a:bodyPr>
            <a:spAutoFit/>
          </a:bodyPr>
          <a:lstStyle/>
          <a:p>
            <a:r>
              <a:rPr lang="es-US" dirty="0">
                <a:latin typeface="Times New Roman" panose="02020603050405020304" pitchFamily="18" charset="0"/>
                <a:cs typeface="Times New Roman" panose="02020603050405020304" pitchFamily="18" charset="0"/>
              </a:rPr>
              <a:t>¿Cómo un aplicativo web hará mas eficiente la logística de un evento y apartar un evento de la manera mas sencilla? </a:t>
            </a:r>
            <a:endParaRPr lang="es-CO" dirty="0"/>
          </a:p>
        </p:txBody>
      </p:sp>
    </p:spTree>
    <p:extLst>
      <p:ext uri="{BB962C8B-B14F-4D97-AF65-F5344CB8AC3E}">
        <p14:creationId xmlns:p14="http://schemas.microsoft.com/office/powerpoint/2010/main" val="1310303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14" name="Título 1">
            <a:extLst>
              <a:ext uri="{FF2B5EF4-FFF2-40B4-BE49-F238E27FC236}">
                <a16:creationId xmlns:a16="http://schemas.microsoft.com/office/drawing/2014/main" id="{1F917705-1544-4090-AFB7-F43A4D394FF8}"/>
              </a:ext>
            </a:extLst>
          </p:cNvPr>
          <p:cNvSpPr txBox="1">
            <a:spLocks/>
          </p:cNvSpPr>
          <p:nvPr/>
        </p:nvSpPr>
        <p:spPr>
          <a:xfrm>
            <a:off x="112595" y="1595312"/>
            <a:ext cx="5643435" cy="976438"/>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dirty="0">
                <a:latin typeface="Times New Roman" panose="02020603050405020304" pitchFamily="18" charset="0"/>
                <a:cs typeface="Times New Roman" panose="02020603050405020304" pitchFamily="18" charset="0"/>
              </a:rPr>
              <a:t>Al analizar la situación de la casa de eventos, en la relación del cronograma de cada evento se es necesario </a:t>
            </a:r>
            <a:r>
              <a:rPr lang="es-US" dirty="0">
                <a:solidFill>
                  <a:schemeClr val="tx1"/>
                </a:solidFill>
                <a:latin typeface="Times New Roman" panose="02020603050405020304" pitchFamily="18" charset="0"/>
                <a:cs typeface="Times New Roman" panose="02020603050405020304" pitchFamily="18" charset="0"/>
              </a:rPr>
              <a:t>hacer una aplicativo para tener una mejor organización cuando se este planeando y ejecutando un evento; es decir, se hará mas fácil la logística y la separación de un evento; Entonces es necesario hacer un aplicativo para que se pueda atender a los clientes de una mejor manera y que ellos se sientan seguros y satisfechos cuando hagan la solicitud de un evento y hagan uso de los servicios de la casa de eventos </a:t>
            </a:r>
          </a:p>
        </p:txBody>
      </p:sp>
      <p:sp>
        <p:nvSpPr>
          <p:cNvPr id="15" name="Rectángulo 14">
            <a:extLst>
              <a:ext uri="{FF2B5EF4-FFF2-40B4-BE49-F238E27FC236}">
                <a16:creationId xmlns:a16="http://schemas.microsoft.com/office/drawing/2014/main" id="{D75D26A7-FE08-4CF8-B49C-15309B54DB34}"/>
              </a:ext>
            </a:extLst>
          </p:cNvPr>
          <p:cNvSpPr/>
          <p:nvPr/>
        </p:nvSpPr>
        <p:spPr>
          <a:xfrm>
            <a:off x="2336283" y="513662"/>
            <a:ext cx="2950092" cy="461665"/>
          </a:xfrm>
          <a:prstGeom prst="rect">
            <a:avLst/>
          </a:prstGeom>
        </p:spPr>
        <p:txBody>
          <a:bodyPr wrap="square">
            <a:spAutoFit/>
          </a:bodyPr>
          <a:lstStyle/>
          <a:p>
            <a:r>
              <a:rPr lang="es-US" sz="2400" b="1" dirty="0">
                <a:latin typeface="Comic Sans MS" panose="030F0702030302020204" pitchFamily="66" charset="0"/>
              </a:rPr>
              <a:t>JUSTIFICACION</a:t>
            </a:r>
            <a:endParaRPr lang="es-CO" sz="2000" b="1" dirty="0">
              <a:latin typeface="Comic Sans MS" panose="030F0702030302020204" pitchFamily="66" charset="0"/>
            </a:endParaRPr>
          </a:p>
        </p:txBody>
      </p:sp>
    </p:spTree>
    <p:extLst>
      <p:ext uri="{BB962C8B-B14F-4D97-AF65-F5344CB8AC3E}">
        <p14:creationId xmlns:p14="http://schemas.microsoft.com/office/powerpoint/2010/main" val="175779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0A1AC5B-3B7D-4765-83C3-7174DE841DF6}"/>
              </a:ext>
            </a:extLst>
          </p:cNvPr>
          <p:cNvSpPr/>
          <p:nvPr/>
        </p:nvSpPr>
        <p:spPr>
          <a:xfrm>
            <a:off x="222739" y="1424920"/>
            <a:ext cx="5732584" cy="2677656"/>
          </a:xfrm>
          <a:prstGeom prst="rect">
            <a:avLst/>
          </a:prstGeom>
        </p:spPr>
        <p:txBody>
          <a:bodyPr wrap="square">
            <a:spAutoFit/>
          </a:bodyPr>
          <a:lstStyle/>
          <a:p>
            <a:r>
              <a:rPr lang="es-US" dirty="0">
                <a:latin typeface="Times New Roman" panose="02020603050405020304" pitchFamily="18" charset="0"/>
                <a:cs typeface="Times New Roman" panose="02020603050405020304" pitchFamily="18" charset="0"/>
              </a:rPr>
              <a:t>Con el poco conocimiento de las personas que hacen uso de estos tipos de servicios, para que las personas puedan conocer a cerca de lo que se basa la empresa y puedan solicitar uno de los servicios </a:t>
            </a:r>
            <a:r>
              <a:rPr lang="es-US" dirty="0">
                <a:solidFill>
                  <a:schemeClr val="tx1"/>
                </a:solidFill>
                <a:latin typeface="Times New Roman" panose="02020603050405020304" pitchFamily="18" charset="0"/>
                <a:cs typeface="Times New Roman" panose="02020603050405020304" pitchFamily="18" charset="0"/>
              </a:rPr>
              <a:t>necesarios</a:t>
            </a:r>
            <a:r>
              <a:rPr lang="es-US" dirty="0">
                <a:latin typeface="Times New Roman" panose="02020603050405020304" pitchFamily="18" charset="0"/>
                <a:cs typeface="Times New Roman" panose="02020603050405020304" pitchFamily="18" charset="0"/>
              </a:rPr>
              <a:t> y ya cuando hayan tomado la decisión los clientes podrán modificar que es lo que desean para su evento, las actividades de apartar las fechas y lo que se va utilizar en un evento y los procesos que allí se realizan, que son escoger la fecha y el tipo de evento y un abono de dinero que se va realizar; el aplicativo colaborara a la empresa en la logística ya que el administrador podrá coordinar desde allí y el administrador delegara los roles que cada persona tiene para que los clientes puedan estar informados del personal y puede tener conocimiento de quienes van a estar en el evento.</a:t>
            </a:r>
            <a:br>
              <a:rPr lang="es-US" dirty="0">
                <a:latin typeface="Times New Roman" panose="02020603050405020304" pitchFamily="18" charset="0"/>
                <a:cs typeface="Times New Roman" panose="02020603050405020304" pitchFamily="18" charset="0"/>
              </a:rPr>
            </a:b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83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ítulo 1">
            <a:extLst>
              <a:ext uri="{FF2B5EF4-FFF2-40B4-BE49-F238E27FC236}">
                <a16:creationId xmlns:a16="http://schemas.microsoft.com/office/drawing/2014/main" id="{54B14DA2-FF3D-48B4-9F96-D03A2896EA94}"/>
              </a:ext>
            </a:extLst>
          </p:cNvPr>
          <p:cNvSpPr txBox="1">
            <a:spLocks/>
          </p:cNvSpPr>
          <p:nvPr/>
        </p:nvSpPr>
        <p:spPr>
          <a:xfrm>
            <a:off x="1603745" y="365125"/>
            <a:ext cx="6197475"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3600" b="1" dirty="0">
                <a:latin typeface="Comic Sans MS" panose="030F0702030302020204" pitchFamily="66" charset="0"/>
              </a:rPr>
              <a:t>Objetivo General</a:t>
            </a:r>
            <a:endParaRPr lang="es-CO" sz="3600" b="1" dirty="0">
              <a:latin typeface="Comic Sans MS" panose="030F0702030302020204" pitchFamily="66" charset="0"/>
            </a:endParaRPr>
          </a:p>
        </p:txBody>
      </p:sp>
      <p:sp>
        <p:nvSpPr>
          <p:cNvPr id="3" name="Marcador de contenido 2">
            <a:extLst>
              <a:ext uri="{FF2B5EF4-FFF2-40B4-BE49-F238E27FC236}">
                <a16:creationId xmlns:a16="http://schemas.microsoft.com/office/drawing/2014/main" id="{C40D0659-8EB4-4C0E-9A8A-0E6DDB29083F}"/>
              </a:ext>
            </a:extLst>
          </p:cNvPr>
          <p:cNvSpPr txBox="1">
            <a:spLocks/>
          </p:cNvSpPr>
          <p:nvPr/>
        </p:nvSpPr>
        <p:spPr>
          <a:xfrm>
            <a:off x="266504" y="2309018"/>
            <a:ext cx="6197475"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1800" dirty="0">
                <a:latin typeface="Times New Roman" panose="02020603050405020304" pitchFamily="18" charset="0"/>
                <a:cs typeface="Times New Roman" panose="02020603050405020304" pitchFamily="18" charset="0"/>
              </a:rPr>
              <a:t>Implementar un sistema que apoye la gestión de logística de eventos en la empresa Euro Bodas </a:t>
            </a: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ítulo 1">
            <a:extLst>
              <a:ext uri="{FF2B5EF4-FFF2-40B4-BE49-F238E27FC236}">
                <a16:creationId xmlns:a16="http://schemas.microsoft.com/office/drawing/2014/main" id="{54B14DA2-FF3D-48B4-9F96-D03A2896EA94}"/>
              </a:ext>
            </a:extLst>
          </p:cNvPr>
          <p:cNvSpPr txBox="1">
            <a:spLocks/>
          </p:cNvSpPr>
          <p:nvPr/>
        </p:nvSpPr>
        <p:spPr>
          <a:xfrm>
            <a:off x="1707191" y="365125"/>
            <a:ext cx="6197475"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3200" b="1" dirty="0">
                <a:latin typeface="Comic Sans MS" panose="030F0702030302020204" pitchFamily="66" charset="0"/>
              </a:rPr>
              <a:t>Objetivos Específicos</a:t>
            </a:r>
            <a:endParaRPr lang="es-CO" sz="3200" b="1" dirty="0">
              <a:latin typeface="Comic Sans MS" panose="030F0702030302020204" pitchFamily="66" charset="0"/>
            </a:endParaRPr>
          </a:p>
        </p:txBody>
      </p:sp>
      <p:sp>
        <p:nvSpPr>
          <p:cNvPr id="5" name="Marcador de contenido 2">
            <a:extLst>
              <a:ext uri="{FF2B5EF4-FFF2-40B4-BE49-F238E27FC236}">
                <a16:creationId xmlns:a16="http://schemas.microsoft.com/office/drawing/2014/main" id="{07568169-F213-4DC0-ADF7-53ABE086170F}"/>
              </a:ext>
            </a:extLst>
          </p:cNvPr>
          <p:cNvSpPr txBox="1">
            <a:spLocks/>
          </p:cNvSpPr>
          <p:nvPr/>
        </p:nvSpPr>
        <p:spPr>
          <a:xfrm>
            <a:off x="162591" y="2032042"/>
            <a:ext cx="8401492" cy="184559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s-US" sz="1600" dirty="0"/>
              <a:t>Gestionar el proceso de separación de un evento</a:t>
            </a:r>
          </a:p>
          <a:p>
            <a:pPr marL="285750" indent="-285750">
              <a:buFont typeface="Arial" panose="020B0604020202020204" pitchFamily="34" charset="0"/>
              <a:buChar char="•"/>
            </a:pPr>
            <a:r>
              <a:rPr lang="es-US" sz="1600" dirty="0"/>
              <a:t>Gestionar la personalización de los  paquetes preestablecido según su gusto</a:t>
            </a:r>
          </a:p>
          <a:p>
            <a:pPr marL="285750" indent="-285750">
              <a:buFont typeface="Arial" panose="020B0604020202020204" pitchFamily="34" charset="0"/>
              <a:buChar char="•"/>
            </a:pPr>
            <a:r>
              <a:rPr lang="es-US" sz="1600" dirty="0"/>
              <a:t>Registrar personal de logística</a:t>
            </a:r>
          </a:p>
          <a:p>
            <a:pPr marL="285750" indent="-285750">
              <a:buFont typeface="Arial" panose="020B0604020202020204" pitchFamily="34" charset="0"/>
              <a:buChar char="•"/>
            </a:pPr>
            <a:r>
              <a:rPr lang="es-US" sz="1600" dirty="0"/>
              <a:t>Registrar proveedores asociados con el evento</a:t>
            </a:r>
          </a:p>
          <a:p>
            <a:pPr marL="285750" indent="-285750">
              <a:buFont typeface="Arial" panose="020B0604020202020204" pitchFamily="34" charset="0"/>
              <a:buChar char="•"/>
            </a:pPr>
            <a:endParaRPr lang="es-US" sz="1600" dirty="0"/>
          </a:p>
          <a:p>
            <a:pPr marL="285750" indent="-285750">
              <a:buFont typeface="Arial" panose="020B0604020202020204" pitchFamily="34" charset="0"/>
              <a:buChar char="•"/>
            </a:pPr>
            <a:endParaRPr lang="es-CO" sz="1600" dirty="0"/>
          </a:p>
        </p:txBody>
      </p:sp>
    </p:spTree>
    <p:extLst>
      <p:ext uri="{BB962C8B-B14F-4D97-AF65-F5344CB8AC3E}">
        <p14:creationId xmlns:p14="http://schemas.microsoft.com/office/powerpoint/2010/main" val="72974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9D3FB31-9C55-4E2C-9732-39FC4B2B75C7}"/>
              </a:ext>
            </a:extLst>
          </p:cNvPr>
          <p:cNvSpPr/>
          <p:nvPr/>
        </p:nvSpPr>
        <p:spPr>
          <a:xfrm>
            <a:off x="1608173" y="379740"/>
            <a:ext cx="4171335" cy="523220"/>
          </a:xfrm>
          <a:prstGeom prst="rect">
            <a:avLst/>
          </a:prstGeom>
        </p:spPr>
        <p:txBody>
          <a:bodyPr wrap="none">
            <a:spAutoFit/>
          </a:bodyPr>
          <a:lstStyle/>
          <a:p>
            <a:r>
              <a:rPr lang="es-US" sz="2800" b="1" dirty="0">
                <a:ln w="22225">
                  <a:solidFill>
                    <a:schemeClr val="accent2"/>
                  </a:solidFill>
                  <a:prstDash val="solid"/>
                </a:ln>
                <a:solidFill>
                  <a:schemeClr val="accent2">
                    <a:lumMod val="40000"/>
                    <a:lumOff val="60000"/>
                  </a:schemeClr>
                </a:solidFill>
                <a:latin typeface="Comic Sans MS" panose="030F0702030302020204" pitchFamily="66" charset="0"/>
              </a:rPr>
              <a:t>Delimitación y alcance </a:t>
            </a:r>
            <a:endParaRPr lang="es-CO" sz="2800" b="1" dirty="0">
              <a:ln w="22225">
                <a:solidFill>
                  <a:schemeClr val="accent2"/>
                </a:solidFill>
                <a:prstDash val="solid"/>
              </a:ln>
              <a:solidFill>
                <a:schemeClr val="accent2">
                  <a:lumMod val="40000"/>
                  <a:lumOff val="60000"/>
                </a:schemeClr>
              </a:solidFill>
              <a:latin typeface="Comic Sans MS" panose="030F0702030302020204" pitchFamily="66" charset="0"/>
            </a:endParaRPr>
          </a:p>
        </p:txBody>
      </p:sp>
      <p:sp>
        <p:nvSpPr>
          <p:cNvPr id="3" name="CuadroTexto 2">
            <a:extLst>
              <a:ext uri="{FF2B5EF4-FFF2-40B4-BE49-F238E27FC236}">
                <a16:creationId xmlns:a16="http://schemas.microsoft.com/office/drawing/2014/main" id="{C87673B9-C8F3-4201-8DC1-28155682D9D5}"/>
              </a:ext>
            </a:extLst>
          </p:cNvPr>
          <p:cNvSpPr txBox="1"/>
          <p:nvPr/>
        </p:nvSpPr>
        <p:spPr>
          <a:xfrm>
            <a:off x="114077" y="1530424"/>
            <a:ext cx="6010497" cy="2308324"/>
          </a:xfrm>
          <a:prstGeom prst="rect">
            <a:avLst/>
          </a:prstGeom>
          <a:noFill/>
        </p:spPr>
        <p:txBody>
          <a:bodyPr wrap="square" rtlCol="0">
            <a:spAutoFit/>
          </a:bodyPr>
          <a:lstStyle/>
          <a:p>
            <a:r>
              <a:rPr lang="es-US" sz="1200" dirty="0"/>
              <a:t>Se hará un sistema de información para la casa de eventos EURO BODAS, </a:t>
            </a:r>
            <a:r>
              <a:rPr lang="es-US" sz="1200" dirty="0">
                <a:solidFill>
                  <a:schemeClr val="tx1"/>
                </a:solidFill>
              </a:rPr>
              <a:t>para colaborar algunas de las falencias que se presenta en la empresa y que apoye a que los clientes queden satisfechos por que pudieron hacer la solicitud de un evento de manera fácil y sencilla </a:t>
            </a:r>
            <a:r>
              <a:rPr lang="es-US" sz="1200" dirty="0"/>
              <a:t>y esto se lograra aproximadamente en un tiempo de un año. Las áreas que se verán beneficiadas serán la del coordinador general, dirección que es el área que se encarga en la planificación, comité de apoyo o servicios generales y el comité de administrador El sistema permitirá escoger o personalizar los paquetes para los  eventos, permitir que haya un mejor rendimiento de logista y  permitirá tener una mejor organización en el evento también permita ver el personal de trabajo que esta asociado al evento y también gestionara el cierre exitoso de un contrato. </a:t>
            </a:r>
            <a:br>
              <a:rPr lang="es-US" sz="1200" dirty="0"/>
            </a:br>
            <a:endParaRPr lang="es-CO" sz="1200" dirty="0"/>
          </a:p>
          <a:p>
            <a:endParaRPr lang="es-CO" sz="1200" dirty="0"/>
          </a:p>
        </p:txBody>
      </p:sp>
    </p:spTree>
    <p:extLst>
      <p:ext uri="{BB962C8B-B14F-4D97-AF65-F5344CB8AC3E}">
        <p14:creationId xmlns:p14="http://schemas.microsoft.com/office/powerpoint/2010/main" val="43224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92B2832-19A2-443B-86D9-1697E5B3DEE1}"/>
              </a:ext>
            </a:extLst>
          </p:cNvPr>
          <p:cNvSpPr/>
          <p:nvPr/>
        </p:nvSpPr>
        <p:spPr>
          <a:xfrm>
            <a:off x="1057939" y="2279362"/>
            <a:ext cx="7028121" cy="584775"/>
          </a:xfrm>
          <a:prstGeom prst="rect">
            <a:avLst/>
          </a:prstGeom>
        </p:spPr>
        <p:txBody>
          <a:bodyPr wrap="square">
            <a:spAutoFit/>
          </a:bodyPr>
          <a:lstStyle/>
          <a:p>
            <a:pPr algn="ctr"/>
            <a:r>
              <a:rPr lang="es-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Instrumentos de recolección </a:t>
            </a:r>
            <a:endParaRPr lang="es-CO"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65826620"/>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1572</TotalTime>
  <Words>1403</Words>
  <Application>Microsoft Office PowerPoint</Application>
  <PresentationFormat>Presentación en pantalla (16:9)</PresentationFormat>
  <Paragraphs>139</Paragraphs>
  <Slides>19</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Comic Sans MS</vt:lpstr>
      <vt:lpstr>Symbol</vt:lpstr>
      <vt:lpstr>Times New Roman</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APRENDIZ</cp:lastModifiedBy>
  <cp:revision>85</cp:revision>
  <dcterms:modified xsi:type="dcterms:W3CDTF">2019-08-23T14:01:12Z</dcterms:modified>
</cp:coreProperties>
</file>