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ppt/notesSlides/notesSlide5.xml" ContentType="application/vnd.openxmlformats-officedocument.presentationml.notesSlide+xml"/>
  <Override PartName="/ppt/comments/comment5.xml" ContentType="application/vnd.openxmlformats-officedocument.presentationml.comments+xml"/>
  <Override PartName="/ppt/notesSlides/notesSlide6.xml" ContentType="application/vnd.openxmlformats-officedocument.presentationml.notesSlide+xml"/>
  <Override PartName="/ppt/comments/comment6.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9"/>
  </p:notesMasterIdLst>
  <p:sldIdLst>
    <p:sldId id="256" r:id="rId2"/>
    <p:sldId id="257" r:id="rId3"/>
    <p:sldId id="273" r:id="rId4"/>
    <p:sldId id="260" r:id="rId5"/>
    <p:sldId id="274" r:id="rId6"/>
    <p:sldId id="258" r:id="rId7"/>
    <p:sldId id="261" r:id="rId8"/>
    <p:sldId id="265" r:id="rId9"/>
    <p:sldId id="267" r:id="rId10"/>
    <p:sldId id="269" r:id="rId11"/>
    <p:sldId id="262" r:id="rId12"/>
    <p:sldId id="263" r:id="rId13"/>
    <p:sldId id="264" r:id="rId14"/>
    <p:sldId id="270" r:id="rId15"/>
    <p:sldId id="271" r:id="rId16"/>
    <p:sldId id="272" r:id="rId17"/>
    <p:sldId id="259"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PRENDIZ" initials="A" lastIdx="19" clrIdx="0">
    <p:extLst>
      <p:ext uri="{19B8F6BF-5375-455C-9EA6-DF929625EA0E}">
        <p15:presenceInfo xmlns:p15="http://schemas.microsoft.com/office/powerpoint/2012/main" userId="APRENDI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3161" autoAdjust="0"/>
  </p:normalViewPr>
  <p:slideViewPr>
    <p:cSldViewPr snapToGrid="0">
      <p:cViewPr>
        <p:scale>
          <a:sx n="66" d="100"/>
          <a:sy n="66" d="100"/>
        </p:scale>
        <p:origin x="1404" y="5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6-26T07:04:21.091" idx="2">
    <p:pos x="3664" y="1141"/>
    <p:text>Es necesario abreviar, podria ser: Sistema para gestión de logìstica de eventos... algo asi.</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6-26T07:07:46.657" idx="3">
    <p:pos x="3620" y="1133"/>
    <p:text>no se pueden concentrar en la falta de publicidad como problema principal,  deben enfocarse en la lògistica inicialmente, por qué es un problema, luego la atención  oportuna y por último, si la pulicidad, se debe mencionar la causa y las consecuencias.</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6-26T07:11:24.393" idx="4">
    <p:pos x="1561" y="884"/>
    <p:text>No centrar los textos. pàrrafo muy grande, dividir en 2</p:text>
    <p:extLst>
      <p:ext uri="{C676402C-5697-4E1C-873F-D02D1690AC5C}">
        <p15:threadingInfo xmlns:p15="http://schemas.microsoft.com/office/powerpoint/2012/main" timeZoneBias="300"/>
      </p:ext>
    </p:extLst>
  </p:cm>
  <p:cm authorId="1" dt="2019-06-26T07:12:13.230" idx="5">
    <p:pos x="3342" y="1165"/>
    <p:text>se debe aclarar que es mejor organizacion, y rendimiento?</p:text>
    <p:extLst>
      <p:ext uri="{C676402C-5697-4E1C-873F-D02D1690AC5C}">
        <p15:threadingInfo xmlns:p15="http://schemas.microsoft.com/office/powerpoint/2012/main" timeZoneBias="300"/>
      </p:ext>
    </p:extLst>
  </p:cm>
  <p:cm authorId="1" dt="2019-06-26T07:17:20.241" idx="6">
    <p:pos x="3416" y="1969"/>
    <p:text>estan describiendo como se haria, no porque es necesario desarrollar la aplicación.</p:text>
    <p:extLst>
      <p:ext uri="{C676402C-5697-4E1C-873F-D02D1690AC5C}">
        <p15:threadingInfo xmlns:p15="http://schemas.microsoft.com/office/powerpoint/2012/main" timeZoneBias="300"/>
      </p:ext>
    </p:extLst>
  </p:cm>
  <p:cm authorId="1" dt="2019-06-26T07:18:37.181" idx="7">
    <p:pos x="3416" y="2065"/>
    <p:text>No han justificado como se apoya la planeacion de la logistica</p:text>
    <p:extLst>
      <p:ext uri="{C676402C-5697-4E1C-873F-D02D1690AC5C}">
        <p15:threadingInfo xmlns:p15="http://schemas.microsoft.com/office/powerpoint/2012/main" timeZoneBias="300">
          <p15:parentCm authorId="1" idx="6"/>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6-26T07:19:12.350" idx="8">
    <p:pos x="2492" y="255"/>
    <p:text>Debe ser màs especifico, tengan en cuenta la presentaciòn y el titulo del proyecto.</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6-26T07:19:53.250" idx="9">
    <p:pos x="5244" y="964"/>
    <p:text>no lo habian mencionado</p:text>
    <p:extLst>
      <p:ext uri="{C676402C-5697-4E1C-873F-D02D1690AC5C}">
        <p15:threadingInfo xmlns:p15="http://schemas.microsoft.com/office/powerpoint/2012/main" timeZoneBias="300"/>
      </p:ext>
    </p:extLst>
  </p:cm>
  <p:cm authorId="1" dt="2019-06-26T07:20:50.084" idx="12">
    <p:pos x="1507" y="1728"/>
    <p:text>modificar la redacciòn</p:text>
    <p:extLst>
      <p:ext uri="{C676402C-5697-4E1C-873F-D02D1690AC5C}">
        <p15:threadingInfo xmlns:p15="http://schemas.microsoft.com/office/powerpoint/2012/main" timeZoneBias="300"/>
      </p:ext>
    </p:extLst>
  </p:cm>
  <p:cm authorId="1" dt="2019-06-26T07:21:06.990" idx="13">
    <p:pos x="2056" y="255"/>
    <p:text>se deben redactar todos iniciando con verbo</p:text>
    <p:extLst>
      <p:ext uri="{C676402C-5697-4E1C-873F-D02D1690AC5C}">
        <p15:threadingInfo xmlns:p15="http://schemas.microsoft.com/office/powerpoint/2012/main" timeZoneBias="30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6-26T07:21:35.466" idx="14">
    <p:pos x="3865" y="1179"/>
    <p:text>demasiado general, es una promesa que no se puede validar</p:text>
    <p:extLst>
      <p:ext uri="{C676402C-5697-4E1C-873F-D02D1690AC5C}">
        <p15:threadingInfo xmlns:p15="http://schemas.microsoft.com/office/powerpoint/2012/main" timeZoneBias="300"/>
      </p:ext>
    </p:extLst>
  </p:cm>
  <p:cm authorId="1" dt="2019-06-26T07:22:25.061" idx="15">
    <p:pos x="1320" y="1527"/>
    <p:text>cual es el area operativa?</p:text>
    <p:extLst>
      <p:ext uri="{C676402C-5697-4E1C-873F-D02D1690AC5C}">
        <p15:threadingInfo xmlns:p15="http://schemas.microsoft.com/office/powerpoint/2012/main" timeZoneBias="300"/>
      </p:ext>
    </p:extLst>
  </p:cm>
  <p:cm authorId="1" dt="2019-06-26T07:23:27.879" idx="16">
    <p:pos x="3416" y="1849"/>
    <p:text>esto no lo mencionaron antes  qué es un mejor cronograma?</p:text>
    <p:extLst>
      <p:ext uri="{C676402C-5697-4E1C-873F-D02D1690AC5C}">
        <p15:threadingInfo xmlns:p15="http://schemas.microsoft.com/office/powerpoint/2012/main" timeZoneBias="300"/>
      </p:ext>
    </p:extLst>
  </p:cm>
  <p:cm authorId="1" dt="2019-06-26T07:25:15.867" idx="17">
    <p:pos x="3416" y="1945"/>
    <p:text>Se debe ser muy claro en la lista de lo que va a hacer el sistema.</p:text>
    <p:extLst>
      <p:ext uri="{C676402C-5697-4E1C-873F-D02D1690AC5C}">
        <p15:threadingInfo xmlns:p15="http://schemas.microsoft.com/office/powerpoint/2012/main" timeZoneBias="300">
          <p15:parentCm authorId="1" idx="16"/>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377f3c3c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377f3c3c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1" name="Google Shape;41;g377f3c3c05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570dfaf2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570dfaf2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g570dfaf205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17</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51781a2db5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51781a2db5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8" name="Google Shape;48;g51781a2db5_1_1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51781a2db5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51781a2db5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 name="Google Shape;48;g51781a2db5_1_1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4</a:t>
            </a:fld>
            <a:endParaRPr/>
          </a:p>
        </p:txBody>
      </p:sp>
    </p:spTree>
    <p:extLst>
      <p:ext uri="{BB962C8B-B14F-4D97-AF65-F5344CB8AC3E}">
        <p14:creationId xmlns:p14="http://schemas.microsoft.com/office/powerpoint/2010/main" val="4089806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9442f8661_4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9442f8661_4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g59442f8661_4_3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9442f8661_4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9442f8661_4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g59442f8661_4_3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7</a:t>
            </a:fld>
            <a:endParaRPr/>
          </a:p>
        </p:txBody>
      </p:sp>
    </p:spTree>
    <p:extLst>
      <p:ext uri="{BB962C8B-B14F-4D97-AF65-F5344CB8AC3E}">
        <p14:creationId xmlns:p14="http://schemas.microsoft.com/office/powerpoint/2010/main" val="281292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err="1"/>
              <a:t>Delimitacio</a:t>
            </a:r>
            <a:r>
              <a:rPr lang="es-US" dirty="0"/>
              <a:t> y alcance </a:t>
            </a:r>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ES" sz="1200" b="0" i="0" u="none" strike="noStrike" cap="none" smtClean="0">
                <a:solidFill>
                  <a:schemeClr val="dk1"/>
                </a:solidFill>
                <a:latin typeface="Calibri"/>
                <a:ea typeface="Calibri"/>
                <a:cs typeface="Calibri"/>
                <a:sym typeface="Calibri"/>
              </a:rPr>
              <a:t>8</a:t>
            </a:fld>
            <a:endParaRPr lang="es-E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56283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a:t>Instrumentos de </a:t>
            </a:r>
            <a:r>
              <a:rPr lang="es-US" dirty="0" err="1"/>
              <a:t>recolecion</a:t>
            </a:r>
            <a:r>
              <a:rPr lang="es-US" dirty="0"/>
              <a:t> </a:t>
            </a:r>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ES" sz="1200" b="0" i="0" u="none" strike="noStrike" cap="none" smtClean="0">
                <a:solidFill>
                  <a:schemeClr val="dk1"/>
                </a:solidFill>
                <a:latin typeface="Calibri"/>
                <a:ea typeface="Calibri"/>
                <a:cs typeface="Calibri"/>
                <a:sym typeface="Calibri"/>
              </a:rPr>
              <a:t>9</a:t>
            </a:fld>
            <a:endParaRPr lang="es-E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01528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a:t>Instalaciones</a:t>
            </a:r>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ES" sz="1200" b="0" i="0" u="none" strike="noStrike" cap="none" smtClean="0">
                <a:solidFill>
                  <a:schemeClr val="dk1"/>
                </a:solidFill>
                <a:latin typeface="Calibri"/>
                <a:ea typeface="Calibri"/>
                <a:cs typeface="Calibri"/>
                <a:sym typeface="Calibri"/>
              </a:rPr>
              <a:t>11</a:t>
            </a:fld>
            <a:endParaRPr lang="es-E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35789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a:t>CASOS DE USO</a:t>
            </a:r>
          </a:p>
          <a:p>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ES" sz="1200" b="0" i="0" u="none" strike="noStrike" cap="none" smtClean="0">
                <a:solidFill>
                  <a:schemeClr val="dk1"/>
                </a:solidFill>
                <a:latin typeface="Calibri"/>
                <a:ea typeface="Calibri"/>
                <a:cs typeface="Calibri"/>
                <a:sym typeface="Calibri"/>
              </a:rPr>
              <a:t>14</a:t>
            </a:fld>
            <a:endParaRPr lang="es-E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523252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SQUEMA GRAL 2A">
  <p:cSld name="ESQUEMA GRAL 2A">
    <p:spTree>
      <p:nvGrpSpPr>
        <p:cNvPr id="1" name="Shape 11"/>
        <p:cNvGrpSpPr/>
        <p:nvPr/>
      </p:nvGrpSpPr>
      <p:grpSpPr>
        <a:xfrm>
          <a:off x="0" y="0"/>
          <a:ext cx="0" cy="0"/>
          <a:chOff x="0" y="0"/>
          <a:chExt cx="0" cy="0"/>
        </a:xfrm>
      </p:grpSpPr>
      <p:pic>
        <p:nvPicPr>
          <p:cNvPr id="12" name="Google Shape;12;p2" descr="Template_PPT_Mesa de trabajo 24 copia 2.png"/>
          <p:cNvPicPr preferRelativeResize="0"/>
          <p:nvPr/>
        </p:nvPicPr>
        <p:blipFill rotWithShape="1">
          <a:blip r:embed="rId2">
            <a:alphaModFix/>
          </a:blip>
          <a:srcRect/>
          <a:stretch/>
        </p:blipFill>
        <p:spPr>
          <a:xfrm>
            <a:off x="0" y="0"/>
            <a:ext cx="9138451"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CIÓN ESTILO 3">
  <p:cSld name="SECCIÓN ESTILO 3">
    <p:spTree>
      <p:nvGrpSpPr>
        <p:cNvPr id="1" name="Shape 34"/>
        <p:cNvGrpSpPr/>
        <p:nvPr/>
      </p:nvGrpSpPr>
      <p:grpSpPr>
        <a:xfrm>
          <a:off x="0" y="0"/>
          <a:ext cx="0" cy="0"/>
          <a:chOff x="0" y="0"/>
          <a:chExt cx="0" cy="0"/>
        </a:xfrm>
      </p:grpSpPr>
      <p:pic>
        <p:nvPicPr>
          <p:cNvPr id="35" name="Google Shape;35;p13" descr="Sin título10.png"/>
          <p:cNvPicPr preferRelativeResize="0"/>
          <p:nvPr/>
        </p:nvPicPr>
        <p:blipFill rotWithShape="1">
          <a:blip r:embed="rId2">
            <a:alphaModFix/>
          </a:blip>
          <a:srcRect/>
          <a:stretch/>
        </p:blipFill>
        <p:spPr>
          <a:xfrm>
            <a:off x="-89804" y="0"/>
            <a:ext cx="9256753"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INAL">
  <p:cSld name="FINAL">
    <p:spTree>
      <p:nvGrpSpPr>
        <p:cNvPr id="1" name="Shape 36"/>
        <p:cNvGrpSpPr/>
        <p:nvPr/>
      </p:nvGrpSpPr>
      <p:grpSpPr>
        <a:xfrm>
          <a:off x="0" y="0"/>
          <a:ext cx="0" cy="0"/>
          <a:chOff x="0" y="0"/>
          <a:chExt cx="0" cy="0"/>
        </a:xfrm>
      </p:grpSpPr>
      <p:pic>
        <p:nvPicPr>
          <p:cNvPr id="37" name="Google Shape;37;p14" descr="Sin título11.png"/>
          <p:cNvPicPr preferRelativeResize="0"/>
          <p:nvPr/>
        </p:nvPicPr>
        <p:blipFill rotWithShape="1">
          <a:blip r:embed="rId2">
            <a:alphaModFix/>
          </a:blip>
          <a:srcRect/>
          <a:stretch/>
        </p:blipFill>
        <p:spPr>
          <a:xfrm>
            <a:off x="-89804" y="0"/>
            <a:ext cx="9256753"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ORTADA ESTILO 1">
  <p:cSld name="PORTADA ESTILO 1">
    <p:spTree>
      <p:nvGrpSpPr>
        <p:cNvPr id="1" name="Shape 13"/>
        <p:cNvGrpSpPr/>
        <p:nvPr/>
      </p:nvGrpSpPr>
      <p:grpSpPr>
        <a:xfrm>
          <a:off x="0" y="0"/>
          <a:ext cx="0" cy="0"/>
          <a:chOff x="0" y="0"/>
          <a:chExt cx="0" cy="0"/>
        </a:xfrm>
      </p:grpSpPr>
      <p:pic>
        <p:nvPicPr>
          <p:cNvPr id="14" name="Google Shape;14;p3" descr="Sin título.png"/>
          <p:cNvPicPr preferRelativeResize="0"/>
          <p:nvPr/>
        </p:nvPicPr>
        <p:blipFill rotWithShape="1">
          <a:blip r:embed="rId2">
            <a:alphaModFix/>
          </a:blip>
          <a:srcRect/>
          <a:stretch/>
        </p:blipFill>
        <p:spPr>
          <a:xfrm>
            <a:off x="-76974" y="0"/>
            <a:ext cx="9269582" cy="515632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ORTADA ESTILO 2">
  <p:cSld name="PORTADA ESTILO 2">
    <p:spTree>
      <p:nvGrpSpPr>
        <p:cNvPr id="1" name="Shape 15"/>
        <p:cNvGrpSpPr/>
        <p:nvPr/>
      </p:nvGrpSpPr>
      <p:grpSpPr>
        <a:xfrm>
          <a:off x="0" y="0"/>
          <a:ext cx="0" cy="0"/>
          <a:chOff x="0" y="0"/>
          <a:chExt cx="0" cy="0"/>
        </a:xfrm>
      </p:grpSpPr>
      <p:pic>
        <p:nvPicPr>
          <p:cNvPr id="16" name="Google Shape;16;p4" descr="Sin título2.png"/>
          <p:cNvPicPr preferRelativeResize="0"/>
          <p:nvPr/>
        </p:nvPicPr>
        <p:blipFill rotWithShape="1">
          <a:blip r:embed="rId2">
            <a:alphaModFix/>
          </a:blip>
          <a:srcRect/>
          <a:stretch/>
        </p:blipFill>
        <p:spPr>
          <a:xfrm>
            <a:off x="12829"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CIÓN1">
  <p:cSld name="SECCIÓN1">
    <p:spTree>
      <p:nvGrpSpPr>
        <p:cNvPr id="1" name="Shape 21"/>
        <p:cNvGrpSpPr/>
        <p:nvPr/>
      </p:nvGrpSpPr>
      <p:grpSpPr>
        <a:xfrm>
          <a:off x="0" y="0"/>
          <a:ext cx="0" cy="0"/>
          <a:chOff x="0" y="0"/>
          <a:chExt cx="0" cy="0"/>
        </a:xfrm>
      </p:grpSpPr>
      <p:pic>
        <p:nvPicPr>
          <p:cNvPr id="22" name="Google Shape;22;p7" descr="Sin título5.png"/>
          <p:cNvPicPr preferRelativeResize="0"/>
          <p:nvPr/>
        </p:nvPicPr>
        <p:blipFill rotWithShape="1">
          <a:blip r:embed="rId2">
            <a:alphaModFix/>
          </a:blip>
          <a:srcRect/>
          <a:stretch/>
        </p:blipFill>
        <p:spPr>
          <a:xfrm>
            <a:off x="0" y="0"/>
            <a:ext cx="9169658"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SQUEMA GRAL 2">
  <p:cSld name="ESQUEMA GRAL 2">
    <p:spTree>
      <p:nvGrpSpPr>
        <p:cNvPr id="1" name="Shape 23"/>
        <p:cNvGrpSpPr/>
        <p:nvPr/>
      </p:nvGrpSpPr>
      <p:grpSpPr>
        <a:xfrm>
          <a:off x="0" y="0"/>
          <a:ext cx="0" cy="0"/>
          <a:chOff x="0" y="0"/>
          <a:chExt cx="0" cy="0"/>
        </a:xfrm>
      </p:grpSpPr>
      <p:pic>
        <p:nvPicPr>
          <p:cNvPr id="24" name="Google Shape;24;p8" descr="Sin título6.png"/>
          <p:cNvPicPr preferRelativeResize="0"/>
          <p:nvPr/>
        </p:nvPicPr>
        <p:blipFill rotWithShape="1">
          <a:blip r:embed="rId2">
            <a:alphaModFix/>
          </a:blip>
          <a:srcRect/>
          <a:stretch/>
        </p:blipFill>
        <p:spPr>
          <a:xfrm>
            <a:off x="-89804" y="0"/>
            <a:ext cx="9269583"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ÍTULO ESTILO 2">
  <p:cSld name="CAPÍTULO ESTILO 2">
    <p:spTree>
      <p:nvGrpSpPr>
        <p:cNvPr id="1" name="Shape 25"/>
        <p:cNvGrpSpPr/>
        <p:nvPr/>
      </p:nvGrpSpPr>
      <p:grpSpPr>
        <a:xfrm>
          <a:off x="0" y="0"/>
          <a:ext cx="0" cy="0"/>
          <a:chOff x="0" y="0"/>
          <a:chExt cx="0" cy="0"/>
        </a:xfrm>
      </p:grpSpPr>
      <p:pic>
        <p:nvPicPr>
          <p:cNvPr id="26" name="Google Shape;26;p9" descr="Sin título7.png"/>
          <p:cNvPicPr preferRelativeResize="0"/>
          <p:nvPr/>
        </p:nvPicPr>
        <p:blipFill rotWithShape="1">
          <a:blip r:embed="rId2">
            <a:alphaModFix/>
          </a:blip>
          <a:srcRect/>
          <a:stretch/>
        </p:blipFill>
        <p:spPr>
          <a:xfrm>
            <a:off x="1" y="0"/>
            <a:ext cx="9179778"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CIÓN2">
  <p:cSld name="SECCIÓN2">
    <p:spTree>
      <p:nvGrpSpPr>
        <p:cNvPr id="1" name="Shape 27"/>
        <p:cNvGrpSpPr/>
        <p:nvPr/>
      </p:nvGrpSpPr>
      <p:grpSpPr>
        <a:xfrm>
          <a:off x="0" y="0"/>
          <a:ext cx="0" cy="0"/>
          <a:chOff x="0" y="0"/>
          <a:chExt cx="0" cy="0"/>
        </a:xfrm>
      </p:grpSpPr>
      <p:pic>
        <p:nvPicPr>
          <p:cNvPr id="28" name="Google Shape;28;p10" descr="Sin título8.png"/>
          <p:cNvPicPr preferRelativeResize="0"/>
          <p:nvPr/>
        </p:nvPicPr>
        <p:blipFill rotWithShape="1">
          <a:blip r:embed="rId2">
            <a:alphaModFix/>
          </a:blip>
          <a:srcRect/>
          <a:stretch/>
        </p:blipFill>
        <p:spPr>
          <a:xfrm>
            <a:off x="-89804" y="0"/>
            <a:ext cx="9256753" cy="5143500"/>
          </a:xfrm>
          <a:prstGeom prst="rect">
            <a:avLst/>
          </a:prstGeom>
          <a:noFill/>
          <a:ln>
            <a:noFill/>
          </a:ln>
        </p:spPr>
      </p:pic>
      <p:sp>
        <p:nvSpPr>
          <p:cNvPr id="29" name="Google Shape;29;p10"/>
          <p:cNvSpPr txBox="1"/>
          <p:nvPr/>
        </p:nvSpPr>
        <p:spPr>
          <a:xfrm>
            <a:off x="-3091833" y="-936348"/>
            <a:ext cx="914400" cy="914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8000" b="1">
              <a:solidFill>
                <a:srgbClr val="92D050"/>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ÍTULO ESTILO 3">
  <p:cSld name="CAPÍTULO ESTILO 3">
    <p:spTree>
      <p:nvGrpSpPr>
        <p:cNvPr id="1" name="Shape 30"/>
        <p:cNvGrpSpPr/>
        <p:nvPr/>
      </p:nvGrpSpPr>
      <p:grpSpPr>
        <a:xfrm>
          <a:off x="0" y="0"/>
          <a:ext cx="0" cy="0"/>
          <a:chOff x="0" y="0"/>
          <a:chExt cx="0" cy="0"/>
        </a:xfrm>
      </p:grpSpPr>
      <p:pic>
        <p:nvPicPr>
          <p:cNvPr id="31" name="Google Shape;31;p11" descr="Sin título9.png"/>
          <p:cNvPicPr preferRelativeResize="0"/>
          <p:nvPr/>
        </p:nvPicPr>
        <p:blipFill rotWithShape="1">
          <a:blip r:embed="rId2">
            <a:alphaModFix/>
          </a:blip>
          <a:srcRect/>
          <a:stretch/>
        </p:blipFill>
        <p:spPr>
          <a:xfrm>
            <a:off x="-89803" y="0"/>
            <a:ext cx="9269582" cy="5143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ESQUEMA GRAL 2B">
  <p:cSld name="ESQUEMA GRAL 2B">
    <p:spTree>
      <p:nvGrpSpPr>
        <p:cNvPr id="1" name="Shape 32"/>
        <p:cNvGrpSpPr/>
        <p:nvPr/>
      </p:nvGrpSpPr>
      <p:grpSpPr>
        <a:xfrm>
          <a:off x="0" y="0"/>
          <a:ext cx="0" cy="0"/>
          <a:chOff x="0" y="0"/>
          <a:chExt cx="0" cy="0"/>
        </a:xfrm>
      </p:grpSpPr>
      <p:pic>
        <p:nvPicPr>
          <p:cNvPr id="33" name="Google Shape;33;p12" descr="Template_PPT_Mesa de trabajo 24 copia 3.png"/>
          <p:cNvPicPr preferRelativeResize="0"/>
          <p:nvPr/>
        </p:nvPicPr>
        <p:blipFill rotWithShape="1">
          <a:blip r:embed="rId2">
            <a:alphaModFix/>
          </a:blip>
          <a:srcRect/>
          <a:stretch/>
        </p:blipFill>
        <p:spPr>
          <a:xfrm>
            <a:off x="0" y="0"/>
            <a:ext cx="9138451"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7650702" y="4751012"/>
            <a:ext cx="1493298" cy="392488"/>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ES" sz="800" b="1" i="0" u="none" strike="noStrike" cap="none">
                <a:solidFill>
                  <a:srgbClr val="7F7F7F"/>
                </a:solidFill>
                <a:latin typeface="Calibri"/>
                <a:ea typeface="Calibri"/>
                <a:cs typeface="Calibri"/>
                <a:sym typeface="Calibri"/>
              </a:rPr>
              <a:t>GC-F-004 V.01</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Shape 42"/>
        <p:cNvGrpSpPr/>
        <p:nvPr/>
      </p:nvGrpSpPr>
      <p:grpSpPr>
        <a:xfrm>
          <a:off x="0" y="0"/>
          <a:ext cx="0" cy="0"/>
          <a:chOff x="0" y="0"/>
          <a:chExt cx="0" cy="0"/>
        </a:xfrm>
      </p:grpSpPr>
      <p:sp>
        <p:nvSpPr>
          <p:cNvPr id="43" name="Google Shape;43;p15"/>
          <p:cNvSpPr txBox="1"/>
          <p:nvPr/>
        </p:nvSpPr>
        <p:spPr>
          <a:xfrm>
            <a:off x="395182" y="653989"/>
            <a:ext cx="6111943" cy="703239"/>
          </a:xfrm>
          <a:prstGeom prst="rect">
            <a:avLst/>
          </a:prstGeom>
          <a:noFill/>
          <a:ln>
            <a:noFill/>
          </a:ln>
        </p:spPr>
        <p:txBody>
          <a:bodyPr spcFirstLastPara="1" wrap="square" lIns="91425" tIns="91425" rIns="0" bIns="91425" anchor="t" anchorCtr="0">
            <a:noAutofit/>
          </a:bodyPr>
          <a:lstStyle/>
          <a:p>
            <a:r>
              <a:rPr lang="es-US" sz="4800" b="1" spc="50" dirty="0">
                <a:ln w="9525" cmpd="sng">
                  <a:solidFill>
                    <a:schemeClr val="accent1"/>
                  </a:solidFill>
                  <a:prstDash val="solid"/>
                </a:ln>
                <a:solidFill>
                  <a:srgbClr val="70AD47">
                    <a:tint val="1000"/>
                  </a:srgbClr>
                </a:solidFill>
                <a:effectLst>
                  <a:glow rad="38100">
                    <a:schemeClr val="accent1">
                      <a:alpha val="40000"/>
                    </a:schemeClr>
                  </a:glow>
                </a:effectLst>
                <a:latin typeface="Comic Sans MS" panose="030F0702030302020204" pitchFamily="66" charset="0"/>
              </a:rPr>
              <a:t>	Euro Bodas</a:t>
            </a:r>
          </a:p>
          <a:p>
            <a:pPr marL="0" marR="0" lvl="0" indent="0" algn="ctr" rtl="0">
              <a:spcBef>
                <a:spcPts val="0"/>
              </a:spcBef>
              <a:spcAft>
                <a:spcPts val="0"/>
              </a:spcAft>
              <a:buNone/>
            </a:pPr>
            <a:endParaRPr sz="4800" b="1" spc="50" dirty="0">
              <a:ln w="9525" cmpd="sng">
                <a:solidFill>
                  <a:schemeClr val="accent1"/>
                </a:solidFill>
                <a:prstDash val="solid"/>
              </a:ln>
              <a:solidFill>
                <a:srgbClr val="70AD47">
                  <a:tint val="1000"/>
                </a:srgbClr>
              </a:solidFill>
              <a:effectLst>
                <a:glow rad="38100">
                  <a:schemeClr val="accent1">
                    <a:alpha val="40000"/>
                  </a:schemeClr>
                </a:glow>
              </a:effectLst>
              <a:latin typeface="Comic Sans MS" panose="030F0702030302020204" pitchFamily="66" charset="0"/>
            </a:endParaRPr>
          </a:p>
          <a:p>
            <a:r>
              <a:rPr lang="es-ES" sz="2800" b="1" dirty="0">
                <a:ln w="22225">
                  <a:solidFill>
                    <a:schemeClr val="accent2"/>
                  </a:solidFill>
                  <a:prstDash val="solid"/>
                </a:ln>
                <a:solidFill>
                  <a:schemeClr val="accent2">
                    <a:lumMod val="40000"/>
                    <a:lumOff val="60000"/>
                  </a:schemeClr>
                </a:solidFill>
                <a:latin typeface="Comic Sans MS" panose="030F0702030302020204" pitchFamily="66" charset="0"/>
              </a:rPr>
              <a:t>Sistema para gestión de logística de eventos </a:t>
            </a:r>
          </a:p>
          <a:p>
            <a:pPr marL="0" marR="0" lvl="0" indent="0" algn="l" rtl="0">
              <a:spcBef>
                <a:spcPts val="0"/>
              </a:spcBef>
              <a:spcAft>
                <a:spcPts val="0"/>
              </a:spcAft>
              <a:buNone/>
            </a:pPr>
            <a:endParaRPr sz="4000" b="1" spc="50" dirty="0">
              <a:ln w="9525" cmpd="sng">
                <a:solidFill>
                  <a:schemeClr val="accent1"/>
                </a:solidFill>
                <a:prstDash val="solid"/>
              </a:ln>
              <a:solidFill>
                <a:srgbClr val="70AD47">
                  <a:tint val="1000"/>
                </a:srgbClr>
              </a:solidFill>
              <a:effectLst>
                <a:glow rad="38100">
                  <a:schemeClr val="accent1">
                    <a:alpha val="40000"/>
                  </a:schemeClr>
                </a:glow>
              </a:effectLst>
              <a:latin typeface="Comic Sans MS" panose="030F0702030302020204" pitchFamily="66" charset="0"/>
            </a:endParaRPr>
          </a:p>
        </p:txBody>
      </p:sp>
      <p:sp>
        <p:nvSpPr>
          <p:cNvPr id="44" name="Google Shape;44;p15"/>
          <p:cNvSpPr txBox="1"/>
          <p:nvPr/>
        </p:nvSpPr>
        <p:spPr>
          <a:xfrm>
            <a:off x="1684950" y="399075"/>
            <a:ext cx="3458400" cy="8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 name="Rectángulo 1">
            <a:extLst>
              <a:ext uri="{FF2B5EF4-FFF2-40B4-BE49-F238E27FC236}">
                <a16:creationId xmlns:a16="http://schemas.microsoft.com/office/drawing/2014/main" id="{6D130B7B-ECC0-4FAF-AEBE-2322F938F3F9}"/>
              </a:ext>
            </a:extLst>
          </p:cNvPr>
          <p:cNvSpPr/>
          <p:nvPr/>
        </p:nvSpPr>
        <p:spPr>
          <a:xfrm>
            <a:off x="779093" y="3884867"/>
            <a:ext cx="1811714" cy="1077218"/>
          </a:xfrm>
          <a:prstGeom prst="rect">
            <a:avLst/>
          </a:prstGeom>
        </p:spPr>
        <p:txBody>
          <a:bodyPr wrap="none">
            <a:spAutoFit/>
          </a:bodyPr>
          <a:lstStyle/>
          <a:p>
            <a:pPr lvl="0"/>
            <a:r>
              <a:rPr lang="es-US" sz="1600" dirty="0">
                <a:solidFill>
                  <a:schemeClr val="bg1">
                    <a:lumMod val="95000"/>
                  </a:schemeClr>
                </a:solidFill>
              </a:rPr>
              <a:t>Alejandro Galindo</a:t>
            </a:r>
          </a:p>
          <a:p>
            <a:pPr lvl="0"/>
            <a:r>
              <a:rPr lang="es-US" sz="1600" dirty="0">
                <a:solidFill>
                  <a:schemeClr val="bg1">
                    <a:lumMod val="95000"/>
                  </a:schemeClr>
                </a:solidFill>
              </a:rPr>
              <a:t>Joan Morales</a:t>
            </a:r>
          </a:p>
          <a:p>
            <a:pPr lvl="0"/>
            <a:r>
              <a:rPr lang="es-US" sz="1600" dirty="0">
                <a:solidFill>
                  <a:schemeClr val="bg1">
                    <a:lumMod val="95000"/>
                  </a:schemeClr>
                </a:solidFill>
              </a:rPr>
              <a:t>Jorge Villareal</a:t>
            </a:r>
          </a:p>
          <a:p>
            <a:pPr lvl="0"/>
            <a:r>
              <a:rPr lang="es-US" sz="1600" dirty="0">
                <a:solidFill>
                  <a:schemeClr val="bg1">
                    <a:lumMod val="95000"/>
                  </a:schemeClr>
                </a:solidFill>
              </a:rPr>
              <a:t>Felipe Núñez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D135110-049A-4F47-B0F0-841457E3DCDA}"/>
              </a:ext>
            </a:extLst>
          </p:cNvPr>
          <p:cNvSpPr/>
          <p:nvPr/>
        </p:nvSpPr>
        <p:spPr>
          <a:xfrm>
            <a:off x="3291828" y="0"/>
            <a:ext cx="2236510" cy="646331"/>
          </a:xfrm>
          <a:prstGeom prst="rect">
            <a:avLst/>
          </a:prstGeom>
        </p:spPr>
        <p:txBody>
          <a:bodyPr wrap="none">
            <a:spAutoFit/>
          </a:bodyPr>
          <a:lstStyle/>
          <a:p>
            <a:r>
              <a:rPr lang="es-US" sz="3600" dirty="0"/>
              <a:t>Entrevista</a:t>
            </a:r>
            <a:endParaRPr lang="es-CO" sz="3600" dirty="0"/>
          </a:p>
        </p:txBody>
      </p:sp>
      <p:pic>
        <p:nvPicPr>
          <p:cNvPr id="5" name="Imagen 4">
            <a:extLst>
              <a:ext uri="{FF2B5EF4-FFF2-40B4-BE49-F238E27FC236}">
                <a16:creationId xmlns:a16="http://schemas.microsoft.com/office/drawing/2014/main" id="{40323E40-FD2C-4DD8-8699-FA7C402FA334}"/>
              </a:ext>
            </a:extLst>
          </p:cNvPr>
          <p:cNvPicPr>
            <a:picLocks noChangeAspect="1"/>
          </p:cNvPicPr>
          <p:nvPr/>
        </p:nvPicPr>
        <p:blipFill>
          <a:blip r:embed="rId2"/>
          <a:stretch>
            <a:fillRect/>
          </a:stretch>
        </p:blipFill>
        <p:spPr>
          <a:xfrm>
            <a:off x="2083981" y="999859"/>
            <a:ext cx="4486348" cy="4143641"/>
          </a:xfrm>
          <a:prstGeom prst="rect">
            <a:avLst/>
          </a:prstGeom>
        </p:spPr>
      </p:pic>
    </p:spTree>
    <p:extLst>
      <p:ext uri="{BB962C8B-B14F-4D97-AF65-F5344CB8AC3E}">
        <p14:creationId xmlns:p14="http://schemas.microsoft.com/office/powerpoint/2010/main" val="4266089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B0DD5E4-B357-4D32-8CFC-1A8895A9CF28}"/>
              </a:ext>
            </a:extLst>
          </p:cNvPr>
          <p:cNvPicPr>
            <a:picLocks noChangeAspect="1"/>
          </p:cNvPicPr>
          <p:nvPr/>
        </p:nvPicPr>
        <p:blipFill>
          <a:blip r:embed="rId3"/>
          <a:stretch>
            <a:fillRect/>
          </a:stretch>
        </p:blipFill>
        <p:spPr>
          <a:xfrm>
            <a:off x="2935077" y="2878259"/>
            <a:ext cx="2480632" cy="1860474"/>
          </a:xfrm>
          <a:prstGeom prst="rect">
            <a:avLst/>
          </a:prstGeom>
        </p:spPr>
      </p:pic>
      <p:pic>
        <p:nvPicPr>
          <p:cNvPr id="7" name="Imagen 6">
            <a:extLst>
              <a:ext uri="{FF2B5EF4-FFF2-40B4-BE49-F238E27FC236}">
                <a16:creationId xmlns:a16="http://schemas.microsoft.com/office/drawing/2014/main" id="{C43AAE24-C390-4CBE-B189-0A1F1CED51D2}"/>
              </a:ext>
            </a:extLst>
          </p:cNvPr>
          <p:cNvPicPr>
            <a:picLocks noChangeAspect="1"/>
          </p:cNvPicPr>
          <p:nvPr/>
        </p:nvPicPr>
        <p:blipFill>
          <a:blip r:embed="rId4"/>
          <a:stretch>
            <a:fillRect/>
          </a:stretch>
        </p:blipFill>
        <p:spPr>
          <a:xfrm>
            <a:off x="214457" y="3569516"/>
            <a:ext cx="2243710" cy="1495222"/>
          </a:xfrm>
          <a:prstGeom prst="rect">
            <a:avLst/>
          </a:prstGeom>
        </p:spPr>
      </p:pic>
      <p:pic>
        <p:nvPicPr>
          <p:cNvPr id="9" name="Imagen 8">
            <a:extLst>
              <a:ext uri="{FF2B5EF4-FFF2-40B4-BE49-F238E27FC236}">
                <a16:creationId xmlns:a16="http://schemas.microsoft.com/office/drawing/2014/main" id="{95A383DB-93A6-4CD8-8B4B-E83334E9711B}"/>
              </a:ext>
            </a:extLst>
          </p:cNvPr>
          <p:cNvPicPr>
            <a:picLocks noChangeAspect="1"/>
          </p:cNvPicPr>
          <p:nvPr/>
        </p:nvPicPr>
        <p:blipFill>
          <a:blip r:embed="rId5"/>
          <a:stretch>
            <a:fillRect/>
          </a:stretch>
        </p:blipFill>
        <p:spPr>
          <a:xfrm>
            <a:off x="3506605" y="823039"/>
            <a:ext cx="2791804" cy="1860475"/>
          </a:xfrm>
          <a:prstGeom prst="rect">
            <a:avLst/>
          </a:prstGeom>
        </p:spPr>
      </p:pic>
      <p:pic>
        <p:nvPicPr>
          <p:cNvPr id="11" name="Imagen 10">
            <a:extLst>
              <a:ext uri="{FF2B5EF4-FFF2-40B4-BE49-F238E27FC236}">
                <a16:creationId xmlns:a16="http://schemas.microsoft.com/office/drawing/2014/main" id="{DC890504-92DA-4D4D-8FB4-837567ADEDDB}"/>
              </a:ext>
            </a:extLst>
          </p:cNvPr>
          <p:cNvPicPr>
            <a:picLocks noChangeAspect="1"/>
          </p:cNvPicPr>
          <p:nvPr/>
        </p:nvPicPr>
        <p:blipFill>
          <a:blip r:embed="rId6"/>
          <a:stretch>
            <a:fillRect/>
          </a:stretch>
        </p:blipFill>
        <p:spPr>
          <a:xfrm>
            <a:off x="431177" y="525953"/>
            <a:ext cx="2026990" cy="2702654"/>
          </a:xfrm>
          <a:prstGeom prst="rect">
            <a:avLst/>
          </a:prstGeom>
        </p:spPr>
      </p:pic>
      <p:sp>
        <p:nvSpPr>
          <p:cNvPr id="12" name="Rectángulo 11">
            <a:extLst>
              <a:ext uri="{FF2B5EF4-FFF2-40B4-BE49-F238E27FC236}">
                <a16:creationId xmlns:a16="http://schemas.microsoft.com/office/drawing/2014/main" id="{B503A38D-3443-4210-9B9A-15DF92A43376}"/>
              </a:ext>
            </a:extLst>
          </p:cNvPr>
          <p:cNvSpPr/>
          <p:nvPr/>
        </p:nvSpPr>
        <p:spPr>
          <a:xfrm>
            <a:off x="2458167" y="78762"/>
            <a:ext cx="2733441" cy="584775"/>
          </a:xfrm>
          <a:prstGeom prst="rect">
            <a:avLst/>
          </a:prstGeom>
        </p:spPr>
        <p:txBody>
          <a:bodyPr wrap="none">
            <a:spAutoFit/>
          </a:bodyPr>
          <a:lstStyle/>
          <a:p>
            <a:r>
              <a:rPr lang="es-US" sz="3200" dirty="0">
                <a:latin typeface="Comic Sans MS" panose="030F0702030302020204" pitchFamily="66" charset="0"/>
              </a:rPr>
              <a:t>Instalaciones</a:t>
            </a:r>
            <a:endParaRPr lang="es-CO" sz="3200" dirty="0">
              <a:latin typeface="Comic Sans MS" panose="030F0702030302020204" pitchFamily="66" charset="0"/>
            </a:endParaRPr>
          </a:p>
        </p:txBody>
      </p:sp>
    </p:spTree>
    <p:extLst>
      <p:ext uri="{BB962C8B-B14F-4D97-AF65-F5344CB8AC3E}">
        <p14:creationId xmlns:p14="http://schemas.microsoft.com/office/powerpoint/2010/main" val="1456880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76076841-3B80-41B1-BEE8-34365C2D1598}"/>
              </a:ext>
            </a:extLst>
          </p:cNvPr>
          <p:cNvGraphicFramePr>
            <a:graphicFrameLocks noGrp="1"/>
          </p:cNvGraphicFramePr>
          <p:nvPr>
            <p:extLst>
              <p:ext uri="{D42A27DB-BD31-4B8C-83A1-F6EECF244321}">
                <p14:modId xmlns:p14="http://schemas.microsoft.com/office/powerpoint/2010/main" val="1723804179"/>
              </p:ext>
            </p:extLst>
          </p:nvPr>
        </p:nvGraphicFramePr>
        <p:xfrm>
          <a:off x="-110168" y="1052197"/>
          <a:ext cx="8923662" cy="3257386"/>
        </p:xfrm>
        <a:graphic>
          <a:graphicData uri="http://schemas.openxmlformats.org/drawingml/2006/table">
            <a:tbl>
              <a:tblPr firstRow="1" bandRow="1">
                <a:tableStyleId>{5940675A-B579-460E-94D1-54222C63F5DA}</a:tableStyleId>
              </a:tblPr>
              <a:tblGrid>
                <a:gridCol w="1696597">
                  <a:extLst>
                    <a:ext uri="{9D8B030D-6E8A-4147-A177-3AD203B41FA5}">
                      <a16:colId xmlns:a16="http://schemas.microsoft.com/office/drawing/2014/main" val="707467891"/>
                    </a:ext>
                  </a:extLst>
                </a:gridCol>
                <a:gridCol w="7227065">
                  <a:extLst>
                    <a:ext uri="{9D8B030D-6E8A-4147-A177-3AD203B41FA5}">
                      <a16:colId xmlns:a16="http://schemas.microsoft.com/office/drawing/2014/main" val="4268264903"/>
                    </a:ext>
                  </a:extLst>
                </a:gridCol>
              </a:tblGrid>
              <a:tr h="202466">
                <a:tc gridSpan="2">
                  <a:txBody>
                    <a:bodyPr/>
                    <a:lstStyle/>
                    <a:p>
                      <a:pPr algn="ctr"/>
                      <a:r>
                        <a:rPr lang="es-US" sz="1200" dirty="0"/>
                        <a:t>Requerimientos funcionales</a:t>
                      </a:r>
                      <a:endParaRPr lang="es-CO" sz="1200" dirty="0"/>
                    </a:p>
                  </a:txBody>
                  <a:tcPr/>
                </a:tc>
                <a:tc hMerge="1">
                  <a:txBody>
                    <a:bodyPr/>
                    <a:lstStyle/>
                    <a:p>
                      <a:endParaRPr lang="es-CO" dirty="0"/>
                    </a:p>
                  </a:txBody>
                  <a:tcPr/>
                </a:tc>
                <a:extLst>
                  <a:ext uri="{0D108BD9-81ED-4DB2-BD59-A6C34878D82A}">
                    <a16:rowId xmlns:a16="http://schemas.microsoft.com/office/drawing/2014/main" val="2452698320"/>
                  </a:ext>
                </a:extLst>
              </a:tr>
              <a:tr h="505868">
                <a:tc>
                  <a:txBody>
                    <a:bodyPr/>
                    <a:lstStyle/>
                    <a:p>
                      <a:r>
                        <a:rPr lang="es-ES_tradnl" sz="1200" dirty="0"/>
                        <a:t>RF001</a:t>
                      </a:r>
                      <a:endParaRPr lang="es-CO"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dirty="0"/>
                        <a:t>el sistema permitirá la autentificación de usuario mediante nombre se usuario y contraseña.</a:t>
                      </a:r>
                      <a:endParaRPr lang="es-CO" sz="1200" dirty="0"/>
                    </a:p>
                    <a:p>
                      <a:endParaRPr lang="es-CO" sz="1200" dirty="0"/>
                    </a:p>
                  </a:txBody>
                  <a:tcPr/>
                </a:tc>
                <a:extLst>
                  <a:ext uri="{0D108BD9-81ED-4DB2-BD59-A6C34878D82A}">
                    <a16:rowId xmlns:a16="http://schemas.microsoft.com/office/drawing/2014/main" val="370239830"/>
                  </a:ext>
                </a:extLst>
              </a:tr>
              <a:tr h="474006">
                <a:tc>
                  <a:txBody>
                    <a:bodyPr/>
                    <a:lstStyle/>
                    <a:p>
                      <a:r>
                        <a:rPr lang="es-US" sz="1200" dirty="0"/>
                        <a:t>RF002</a:t>
                      </a:r>
                      <a:endParaRPr lang="es-CO" sz="1200" dirty="0"/>
                    </a:p>
                  </a:txBody>
                  <a:tcPr/>
                </a:tc>
                <a:tc>
                  <a:txBody>
                    <a:bodyPr/>
                    <a:lstStyle/>
                    <a:p>
                      <a:r>
                        <a:rPr lang="es-ES_tradnl" sz="1200" dirty="0"/>
                        <a:t> El sistema gestionara las solicitudes del cliente cuando quiere apartar cualquier tipo de evento.</a:t>
                      </a:r>
                      <a:endParaRPr lang="es-CO" sz="1200" dirty="0"/>
                    </a:p>
                  </a:txBody>
                  <a:tcPr/>
                </a:tc>
                <a:extLst>
                  <a:ext uri="{0D108BD9-81ED-4DB2-BD59-A6C34878D82A}">
                    <a16:rowId xmlns:a16="http://schemas.microsoft.com/office/drawing/2014/main" val="2515863344"/>
                  </a:ext>
                </a:extLst>
              </a:tr>
              <a:tr h="246982">
                <a:tc>
                  <a:txBody>
                    <a:bodyPr/>
                    <a:lstStyle/>
                    <a:p>
                      <a:r>
                        <a:rPr lang="es-US" sz="1200" dirty="0"/>
                        <a:t>RF003</a:t>
                      </a:r>
                      <a:endParaRPr lang="es-CO" sz="1200" dirty="0"/>
                    </a:p>
                  </a:txBody>
                  <a:tcPr/>
                </a:tc>
                <a:tc>
                  <a:txBody>
                    <a:bodyPr/>
                    <a:lstStyle/>
                    <a:p>
                      <a:r>
                        <a:rPr lang="es-ES_tradnl" sz="1200" dirty="0"/>
                        <a:t>El sistema permitirá hacer un contrato.</a:t>
                      </a:r>
                      <a:endParaRPr lang="es-CO" sz="1200" dirty="0"/>
                    </a:p>
                  </a:txBody>
                  <a:tcPr/>
                </a:tc>
                <a:extLst>
                  <a:ext uri="{0D108BD9-81ED-4DB2-BD59-A6C34878D82A}">
                    <a16:rowId xmlns:a16="http://schemas.microsoft.com/office/drawing/2014/main" val="2842679119"/>
                  </a:ext>
                </a:extLst>
              </a:tr>
              <a:tr h="432218">
                <a:tc>
                  <a:txBody>
                    <a:bodyPr/>
                    <a:lstStyle/>
                    <a:p>
                      <a:r>
                        <a:rPr lang="es-US" sz="1200" dirty="0"/>
                        <a:t>RF004</a:t>
                      </a:r>
                      <a:endParaRPr lang="es-CO" sz="1200" dirty="0"/>
                    </a:p>
                  </a:txBody>
                  <a:tcPr/>
                </a:tc>
                <a:tc>
                  <a:txBody>
                    <a:bodyPr/>
                    <a:lstStyle/>
                    <a:p>
                      <a:r>
                        <a:rPr lang="es-ES_tradnl" sz="1200" dirty="0"/>
                        <a:t>el sistema permitirá hacer el pago en línea del cliente.</a:t>
                      </a:r>
                      <a:endParaRPr lang="es-CO" sz="1200" dirty="0"/>
                    </a:p>
                  </a:txBody>
                  <a:tcPr/>
                </a:tc>
                <a:extLst>
                  <a:ext uri="{0D108BD9-81ED-4DB2-BD59-A6C34878D82A}">
                    <a16:rowId xmlns:a16="http://schemas.microsoft.com/office/drawing/2014/main" val="2238617081"/>
                  </a:ext>
                </a:extLst>
              </a:tr>
              <a:tr h="432218">
                <a:tc>
                  <a:txBody>
                    <a:bodyPr/>
                    <a:lstStyle/>
                    <a:p>
                      <a:r>
                        <a:rPr lang="es-US" sz="1200" dirty="0"/>
                        <a:t>RF005</a:t>
                      </a:r>
                      <a:endParaRPr lang="es-CO" sz="1200" dirty="0"/>
                    </a:p>
                  </a:txBody>
                  <a:tcPr/>
                </a:tc>
                <a:tc>
                  <a:txBody>
                    <a:bodyPr/>
                    <a:lstStyle/>
                    <a:p>
                      <a:r>
                        <a:rPr lang="es-ES_tradnl" sz="1200" dirty="0"/>
                        <a:t>El sistema permitirá asociar las personas y elementos requeridos dentro del evento.</a:t>
                      </a:r>
                      <a:endParaRPr lang="es-CO" sz="1200" dirty="0"/>
                    </a:p>
                  </a:txBody>
                  <a:tcPr/>
                </a:tc>
                <a:extLst>
                  <a:ext uri="{0D108BD9-81ED-4DB2-BD59-A6C34878D82A}">
                    <a16:rowId xmlns:a16="http://schemas.microsoft.com/office/drawing/2014/main" val="2088643416"/>
                  </a:ext>
                </a:extLst>
              </a:tr>
              <a:tr h="432218">
                <a:tc>
                  <a:txBody>
                    <a:bodyPr/>
                    <a:lstStyle/>
                    <a:p>
                      <a:r>
                        <a:rPr lang="es-US" sz="1200" dirty="0"/>
                        <a:t>RF006</a:t>
                      </a:r>
                      <a:endParaRPr lang="es-CO" sz="1200" dirty="0"/>
                    </a:p>
                  </a:txBody>
                  <a:tcPr/>
                </a:tc>
                <a:tc>
                  <a:txBody>
                    <a:bodyPr/>
                    <a:lstStyle/>
                    <a:p>
                      <a:r>
                        <a:rPr lang="es-ES_tradnl" sz="1200" dirty="0"/>
                        <a:t>El sistema permitirá al cliente crear los PQR de los eventos. realizados.</a:t>
                      </a:r>
                      <a:endParaRPr lang="es-CO" sz="1200" dirty="0"/>
                    </a:p>
                  </a:txBody>
                  <a:tcPr/>
                </a:tc>
                <a:extLst>
                  <a:ext uri="{0D108BD9-81ED-4DB2-BD59-A6C34878D82A}">
                    <a16:rowId xmlns:a16="http://schemas.microsoft.com/office/drawing/2014/main" val="1622627092"/>
                  </a:ext>
                </a:extLst>
              </a:tr>
              <a:tr h="432218">
                <a:tc>
                  <a:txBody>
                    <a:bodyPr/>
                    <a:lstStyle/>
                    <a:p>
                      <a:r>
                        <a:rPr lang="es-US" sz="1200" dirty="0"/>
                        <a:t>RF007</a:t>
                      </a:r>
                      <a:endParaRPr lang="es-CO" sz="1200" dirty="0"/>
                    </a:p>
                  </a:txBody>
                  <a:tcPr/>
                </a:tc>
                <a:tc>
                  <a:txBody>
                    <a:bodyPr/>
                    <a:lstStyle/>
                    <a:p>
                      <a:r>
                        <a:rPr lang="es-ES_tradnl" sz="1200" dirty="0"/>
                        <a:t>El sistema permitirá hacer una cotización final .</a:t>
                      </a:r>
                      <a:endParaRPr lang="es-CO" sz="1200" dirty="0"/>
                    </a:p>
                  </a:txBody>
                  <a:tcPr/>
                </a:tc>
                <a:extLst>
                  <a:ext uri="{0D108BD9-81ED-4DB2-BD59-A6C34878D82A}">
                    <a16:rowId xmlns:a16="http://schemas.microsoft.com/office/drawing/2014/main" val="1051369986"/>
                  </a:ext>
                </a:extLst>
              </a:tr>
            </a:tbl>
          </a:graphicData>
        </a:graphic>
      </p:graphicFrame>
    </p:spTree>
    <p:extLst>
      <p:ext uri="{BB962C8B-B14F-4D97-AF65-F5344CB8AC3E}">
        <p14:creationId xmlns:p14="http://schemas.microsoft.com/office/powerpoint/2010/main" val="1085725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CF19EE2F-E63F-42A8-8CF0-DDA07AF9E80A}"/>
              </a:ext>
            </a:extLst>
          </p:cNvPr>
          <p:cNvGraphicFramePr>
            <a:graphicFrameLocks noGrp="1"/>
          </p:cNvGraphicFramePr>
          <p:nvPr>
            <p:extLst>
              <p:ext uri="{D42A27DB-BD31-4B8C-83A1-F6EECF244321}">
                <p14:modId xmlns:p14="http://schemas.microsoft.com/office/powerpoint/2010/main" val="444411126"/>
              </p:ext>
            </p:extLst>
          </p:nvPr>
        </p:nvGraphicFramePr>
        <p:xfrm>
          <a:off x="276154" y="1303561"/>
          <a:ext cx="8415422" cy="2714681"/>
        </p:xfrm>
        <a:graphic>
          <a:graphicData uri="http://schemas.openxmlformats.org/drawingml/2006/table">
            <a:tbl>
              <a:tblPr firstRow="1" bandRow="1">
                <a:tableStyleId>{5C22544A-7EE6-4342-B048-85BDC9FD1C3A}</a:tableStyleId>
              </a:tblPr>
              <a:tblGrid>
                <a:gridCol w="2037388">
                  <a:extLst>
                    <a:ext uri="{9D8B030D-6E8A-4147-A177-3AD203B41FA5}">
                      <a16:colId xmlns:a16="http://schemas.microsoft.com/office/drawing/2014/main" val="3778043434"/>
                    </a:ext>
                  </a:extLst>
                </a:gridCol>
                <a:gridCol w="6378034">
                  <a:extLst>
                    <a:ext uri="{9D8B030D-6E8A-4147-A177-3AD203B41FA5}">
                      <a16:colId xmlns:a16="http://schemas.microsoft.com/office/drawing/2014/main" val="3588589223"/>
                    </a:ext>
                  </a:extLst>
                </a:gridCol>
              </a:tblGrid>
              <a:tr h="370840">
                <a:tc gridSpan="2">
                  <a:txBody>
                    <a:bodyPr/>
                    <a:lstStyle/>
                    <a:p>
                      <a:pPr algn="ctr"/>
                      <a:r>
                        <a:rPr lang="es-US" dirty="0"/>
                        <a:t>Requisitos no funcionales</a:t>
                      </a:r>
                      <a:endParaRPr lang="es-CO" dirty="0"/>
                    </a:p>
                  </a:txBody>
                  <a:tcPr anchor="ctr"/>
                </a:tc>
                <a:tc hMerge="1">
                  <a:txBody>
                    <a:bodyPr/>
                    <a:lstStyle/>
                    <a:p>
                      <a:endParaRPr lang="es-CO" dirty="0"/>
                    </a:p>
                  </a:txBody>
                  <a:tcPr/>
                </a:tc>
                <a:extLst>
                  <a:ext uri="{0D108BD9-81ED-4DB2-BD59-A6C34878D82A}">
                    <a16:rowId xmlns:a16="http://schemas.microsoft.com/office/drawing/2014/main" val="1387898031"/>
                  </a:ext>
                </a:extLst>
              </a:tr>
              <a:tr h="370840">
                <a:tc>
                  <a:txBody>
                    <a:bodyPr/>
                    <a:lstStyle/>
                    <a:p>
                      <a:r>
                        <a:rPr lang="es-US" dirty="0"/>
                        <a:t>RNF001</a:t>
                      </a:r>
                      <a:endParaRPr lang="es-CO" dirty="0"/>
                    </a:p>
                  </a:txBody>
                  <a:tcPr/>
                </a:tc>
                <a:tc>
                  <a:txBody>
                    <a:bodyPr/>
                    <a:lstStyle/>
                    <a:p>
                      <a:r>
                        <a:rPr lang="es-US" dirty="0"/>
                        <a:t>El sistema permitirá hacer uso de correos electrónicos para hacer algún tipo de notificación .</a:t>
                      </a:r>
                      <a:endParaRPr lang="es-CO" dirty="0"/>
                    </a:p>
                  </a:txBody>
                  <a:tcPr/>
                </a:tc>
                <a:extLst>
                  <a:ext uri="{0D108BD9-81ED-4DB2-BD59-A6C34878D82A}">
                    <a16:rowId xmlns:a16="http://schemas.microsoft.com/office/drawing/2014/main" val="2366413579"/>
                  </a:ext>
                </a:extLst>
              </a:tr>
              <a:tr h="304167">
                <a:tc>
                  <a:txBody>
                    <a:bodyPr/>
                    <a:lstStyle/>
                    <a:p>
                      <a:r>
                        <a:rPr lang="es-US" dirty="0"/>
                        <a:t>RNF002</a:t>
                      </a:r>
                      <a:endParaRPr lang="es-CO" dirty="0"/>
                    </a:p>
                  </a:txBody>
                  <a:tcPr/>
                </a:tc>
                <a:tc>
                  <a:txBody>
                    <a:bodyPr/>
                    <a:lstStyle/>
                    <a:p>
                      <a:r>
                        <a:rPr lang="es-US" dirty="0">
                          <a:solidFill>
                            <a:schemeClr val="tx1"/>
                          </a:solidFill>
                        </a:rPr>
                        <a:t>El sistema deberá interactuar con una pasarela de pagos</a:t>
                      </a:r>
                      <a:endParaRPr lang="es-CO" dirty="0">
                        <a:solidFill>
                          <a:schemeClr val="tx1"/>
                        </a:solidFill>
                      </a:endParaRPr>
                    </a:p>
                  </a:txBody>
                  <a:tcPr/>
                </a:tc>
                <a:extLst>
                  <a:ext uri="{0D108BD9-81ED-4DB2-BD59-A6C34878D82A}">
                    <a16:rowId xmlns:a16="http://schemas.microsoft.com/office/drawing/2014/main" val="2725215457"/>
                  </a:ext>
                </a:extLst>
              </a:tr>
              <a:tr h="418521">
                <a:tc>
                  <a:txBody>
                    <a:bodyPr/>
                    <a:lstStyle/>
                    <a:p>
                      <a:r>
                        <a:rPr lang="es-US" dirty="0"/>
                        <a:t>RNF003</a:t>
                      </a:r>
                      <a:endParaRPr lang="es-CO" dirty="0"/>
                    </a:p>
                  </a:txBody>
                  <a:tcPr/>
                </a:tc>
                <a:tc>
                  <a:txBody>
                    <a:bodyPr/>
                    <a:lstStyle/>
                    <a:p>
                      <a:r>
                        <a:rPr lang="es-US" dirty="0">
                          <a:solidFill>
                            <a:schemeClr val="tx1"/>
                          </a:solidFill>
                        </a:rPr>
                        <a:t>El diseño debe ser lo mas sencillo posible y lo mejor entendible.</a:t>
                      </a:r>
                      <a:endParaRPr lang="es-CO" dirty="0">
                        <a:solidFill>
                          <a:schemeClr val="tx1"/>
                        </a:solidFill>
                      </a:endParaRPr>
                    </a:p>
                  </a:txBody>
                  <a:tcPr/>
                </a:tc>
                <a:extLst>
                  <a:ext uri="{0D108BD9-81ED-4DB2-BD59-A6C34878D82A}">
                    <a16:rowId xmlns:a16="http://schemas.microsoft.com/office/drawing/2014/main" val="453405729"/>
                  </a:ext>
                </a:extLst>
              </a:tr>
              <a:tr h="370840">
                <a:tc>
                  <a:txBody>
                    <a:bodyPr/>
                    <a:lstStyle/>
                    <a:p>
                      <a:r>
                        <a:rPr lang="es-US" dirty="0"/>
                        <a:t>RNF004</a:t>
                      </a:r>
                      <a:endParaRPr lang="es-CO" dirty="0"/>
                    </a:p>
                  </a:txBody>
                  <a:tcPr/>
                </a:tc>
                <a:tc>
                  <a:txBody>
                    <a:bodyPr/>
                    <a:lstStyle/>
                    <a:p>
                      <a:r>
                        <a:rPr lang="es-US" dirty="0"/>
                        <a:t>El sistema contará con </a:t>
                      </a:r>
                      <a:r>
                        <a:rPr lang="es-US" dirty="0">
                          <a:solidFill>
                            <a:schemeClr val="tx1"/>
                          </a:solidFill>
                        </a:rPr>
                        <a:t>seguridad para los datos </a:t>
                      </a:r>
                    </a:p>
                  </a:txBody>
                  <a:tcPr/>
                </a:tc>
                <a:extLst>
                  <a:ext uri="{0D108BD9-81ED-4DB2-BD59-A6C34878D82A}">
                    <a16:rowId xmlns:a16="http://schemas.microsoft.com/office/drawing/2014/main" val="3139469938"/>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US" dirty="0"/>
                        <a:t>RNF005</a:t>
                      </a:r>
                      <a:endParaRPr lang="es-CO" dirty="0"/>
                    </a:p>
                    <a:p>
                      <a:endParaRPr lang="es-CO"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US" dirty="0"/>
                        <a:t>Se establecerá un formato de contrato de forma predeterminada dependiendo de los requerimientos del clientes.</a:t>
                      </a:r>
                    </a:p>
                    <a:p>
                      <a:endParaRPr lang="es-US" dirty="0"/>
                    </a:p>
                  </a:txBody>
                  <a:tcPr/>
                </a:tc>
                <a:extLst>
                  <a:ext uri="{0D108BD9-81ED-4DB2-BD59-A6C34878D82A}">
                    <a16:rowId xmlns:a16="http://schemas.microsoft.com/office/drawing/2014/main" val="3256966199"/>
                  </a:ext>
                </a:extLst>
              </a:tr>
            </a:tbl>
          </a:graphicData>
        </a:graphic>
      </p:graphicFrame>
    </p:spTree>
    <p:extLst>
      <p:ext uri="{BB962C8B-B14F-4D97-AF65-F5344CB8AC3E}">
        <p14:creationId xmlns:p14="http://schemas.microsoft.com/office/powerpoint/2010/main" val="4132416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A27A765-82E1-4785-AE1F-74C59460B2AD}"/>
              </a:ext>
            </a:extLst>
          </p:cNvPr>
          <p:cNvSpPr/>
          <p:nvPr/>
        </p:nvSpPr>
        <p:spPr>
          <a:xfrm>
            <a:off x="266989" y="1439795"/>
            <a:ext cx="3712684" cy="2246769"/>
          </a:xfrm>
          <a:prstGeom prst="rect">
            <a:avLst/>
          </a:prstGeom>
        </p:spPr>
        <p:txBody>
          <a:bodyPr wrap="square">
            <a:spAutoFit/>
          </a:bodyPr>
          <a:lstStyle/>
          <a:p>
            <a:r>
              <a:rPr lang="es-US" b="1" dirty="0"/>
              <a:t>RF001</a:t>
            </a:r>
            <a:r>
              <a:rPr lang="es-US" dirty="0"/>
              <a:t>: </a:t>
            </a:r>
            <a:r>
              <a:rPr lang="es-ES_tradnl" dirty="0"/>
              <a:t>El sistema permitirá la autentificación de usuario mediante nombre de usuario y contraseña</a:t>
            </a:r>
            <a:endParaRPr lang="es-CO" dirty="0"/>
          </a:p>
          <a:p>
            <a:endParaRPr lang="es-US" dirty="0"/>
          </a:p>
          <a:p>
            <a:r>
              <a:rPr lang="es-US" dirty="0"/>
              <a:t>CU001: iniciar sesión.</a:t>
            </a:r>
          </a:p>
          <a:p>
            <a:r>
              <a:rPr lang="es-US" dirty="0"/>
              <a:t>CU002: registrar el usuario.</a:t>
            </a:r>
          </a:p>
          <a:p>
            <a:r>
              <a:rPr lang="es-US" dirty="0"/>
              <a:t>CU003: registrar al cliente</a:t>
            </a:r>
          </a:p>
          <a:p>
            <a:r>
              <a:rPr lang="es-US" dirty="0"/>
              <a:t>CU003: Restaurar contraseña.</a:t>
            </a:r>
          </a:p>
          <a:p>
            <a:r>
              <a:rPr lang="es-US" dirty="0"/>
              <a:t>CU004: cambiar contraseña. </a:t>
            </a:r>
          </a:p>
          <a:p>
            <a:r>
              <a:rPr lang="es-US" dirty="0"/>
              <a:t>CU005: cerrar sesión. </a:t>
            </a:r>
          </a:p>
        </p:txBody>
      </p:sp>
      <p:sp>
        <p:nvSpPr>
          <p:cNvPr id="3" name="Rectángulo 2">
            <a:extLst>
              <a:ext uri="{FF2B5EF4-FFF2-40B4-BE49-F238E27FC236}">
                <a16:creationId xmlns:a16="http://schemas.microsoft.com/office/drawing/2014/main" id="{9767BFCE-27DD-4DFE-AAE5-AD6864BDCFA7}"/>
              </a:ext>
            </a:extLst>
          </p:cNvPr>
          <p:cNvSpPr/>
          <p:nvPr/>
        </p:nvSpPr>
        <p:spPr>
          <a:xfrm>
            <a:off x="2863751" y="244005"/>
            <a:ext cx="3416498" cy="584775"/>
          </a:xfrm>
          <a:prstGeom prst="rect">
            <a:avLst/>
          </a:prstGeom>
        </p:spPr>
        <p:txBody>
          <a:bodyPr wrap="square">
            <a:spAutoFit/>
          </a:bodyPr>
          <a:lstStyle/>
          <a:p>
            <a:r>
              <a:rPr lang="es-US" sz="3200" dirty="0"/>
              <a:t>CASOS DE USO</a:t>
            </a:r>
          </a:p>
        </p:txBody>
      </p:sp>
      <p:sp>
        <p:nvSpPr>
          <p:cNvPr id="4" name="Rectángulo 3">
            <a:extLst>
              <a:ext uri="{FF2B5EF4-FFF2-40B4-BE49-F238E27FC236}">
                <a16:creationId xmlns:a16="http://schemas.microsoft.com/office/drawing/2014/main" id="{92E11EDF-08A2-43DB-B022-25FF325EE596}"/>
              </a:ext>
            </a:extLst>
          </p:cNvPr>
          <p:cNvSpPr/>
          <p:nvPr/>
        </p:nvSpPr>
        <p:spPr>
          <a:xfrm>
            <a:off x="4395732" y="1439795"/>
            <a:ext cx="4580431" cy="1815882"/>
          </a:xfrm>
          <a:prstGeom prst="rect">
            <a:avLst/>
          </a:prstGeom>
        </p:spPr>
        <p:txBody>
          <a:bodyPr wrap="square">
            <a:spAutoFit/>
          </a:bodyPr>
          <a:lstStyle/>
          <a:p>
            <a:r>
              <a:rPr lang="es-US" b="1" dirty="0"/>
              <a:t>RF002</a:t>
            </a:r>
            <a:r>
              <a:rPr lang="es-CO" b="1" dirty="0"/>
              <a:t>:</a:t>
            </a:r>
            <a:r>
              <a:rPr lang="es-ES_tradnl" dirty="0"/>
              <a:t>El sistema gestionara las solicitudes del cliente cuando quiere apartar cualquier tipo de evento</a:t>
            </a:r>
          </a:p>
          <a:p>
            <a:endParaRPr lang="es-ES_tradnl" dirty="0"/>
          </a:p>
          <a:p>
            <a:r>
              <a:rPr lang="es-CO" dirty="0"/>
              <a:t>CU006: Registrar solicitud de evento.</a:t>
            </a:r>
          </a:p>
          <a:p>
            <a:r>
              <a:rPr lang="es-CO" dirty="0"/>
              <a:t>CU007: Notificar confirmación de evento.</a:t>
            </a:r>
            <a:endParaRPr lang="es-US" dirty="0"/>
          </a:p>
          <a:p>
            <a:r>
              <a:rPr lang="es-US" dirty="0"/>
              <a:t>CU008: Consultar presupuesto.</a:t>
            </a:r>
          </a:p>
          <a:p>
            <a:r>
              <a:rPr lang="es-US" dirty="0"/>
              <a:t>CU009: Cancelar evento</a:t>
            </a:r>
          </a:p>
          <a:p>
            <a:endParaRPr lang="es-US" dirty="0"/>
          </a:p>
        </p:txBody>
      </p:sp>
    </p:spTree>
    <p:extLst>
      <p:ext uri="{BB962C8B-B14F-4D97-AF65-F5344CB8AC3E}">
        <p14:creationId xmlns:p14="http://schemas.microsoft.com/office/powerpoint/2010/main" val="3848581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D1A9E88-234B-4E1F-9F93-855C3CADCBF8}"/>
              </a:ext>
            </a:extLst>
          </p:cNvPr>
          <p:cNvSpPr/>
          <p:nvPr/>
        </p:nvSpPr>
        <p:spPr>
          <a:xfrm>
            <a:off x="50257" y="1433703"/>
            <a:ext cx="3794629" cy="1815882"/>
          </a:xfrm>
          <a:prstGeom prst="rect">
            <a:avLst/>
          </a:prstGeom>
        </p:spPr>
        <p:txBody>
          <a:bodyPr wrap="none">
            <a:spAutoFit/>
          </a:bodyPr>
          <a:lstStyle/>
          <a:p>
            <a:r>
              <a:rPr lang="es-ES_tradnl" b="1" dirty="0"/>
              <a:t>RF004:</a:t>
            </a:r>
            <a:r>
              <a:rPr lang="es-ES_tradnl" dirty="0"/>
              <a:t>El sistema permitirá hacer un contrato</a:t>
            </a:r>
          </a:p>
          <a:p>
            <a:endParaRPr lang="es-ES_tradnl" dirty="0"/>
          </a:p>
          <a:p>
            <a:r>
              <a:rPr lang="es-ES_tradnl" dirty="0"/>
              <a:t>CU010: Registrar datos del contrato</a:t>
            </a:r>
          </a:p>
          <a:p>
            <a:r>
              <a:rPr lang="es-ES_tradnl" dirty="0"/>
              <a:t>CU011: Consultar contrato</a:t>
            </a:r>
          </a:p>
          <a:p>
            <a:r>
              <a:rPr lang="es-ES_tradnl" dirty="0"/>
              <a:t>CU012: Actualizar contrato.</a:t>
            </a:r>
          </a:p>
          <a:p>
            <a:r>
              <a:rPr lang="es-ES_tradnl" dirty="0"/>
              <a:t>CU013: Asignar cierre de contrato.</a:t>
            </a:r>
          </a:p>
          <a:p>
            <a:endParaRPr lang="es-ES_tradnl" dirty="0"/>
          </a:p>
          <a:p>
            <a:endParaRPr lang="es-ES_tradnl" dirty="0"/>
          </a:p>
        </p:txBody>
      </p:sp>
      <p:sp>
        <p:nvSpPr>
          <p:cNvPr id="5" name="Rectángulo 4">
            <a:extLst>
              <a:ext uri="{FF2B5EF4-FFF2-40B4-BE49-F238E27FC236}">
                <a16:creationId xmlns:a16="http://schemas.microsoft.com/office/drawing/2014/main" id="{E11C1E11-53ED-4CEA-9B95-B6521B95B564}"/>
              </a:ext>
            </a:extLst>
          </p:cNvPr>
          <p:cNvSpPr/>
          <p:nvPr/>
        </p:nvSpPr>
        <p:spPr>
          <a:xfrm>
            <a:off x="4064802" y="1433703"/>
            <a:ext cx="5028941" cy="1384995"/>
          </a:xfrm>
          <a:prstGeom prst="rect">
            <a:avLst/>
          </a:prstGeom>
        </p:spPr>
        <p:txBody>
          <a:bodyPr wrap="none">
            <a:spAutoFit/>
          </a:bodyPr>
          <a:lstStyle/>
          <a:p>
            <a:r>
              <a:rPr lang="es-ES_tradnl" b="1" dirty="0">
                <a:solidFill>
                  <a:schemeClr val="tx1"/>
                </a:solidFill>
              </a:rPr>
              <a:t>RF005:</a:t>
            </a:r>
            <a:r>
              <a:rPr lang="es-ES_tradnl" dirty="0"/>
              <a:t>El sistema permitirá hacer el pago en línea del cliente</a:t>
            </a:r>
            <a:endParaRPr lang="es-CO" dirty="0"/>
          </a:p>
          <a:p>
            <a:endParaRPr lang="es-ES_tradnl" dirty="0"/>
          </a:p>
          <a:p>
            <a:r>
              <a:rPr lang="es-ES_tradnl" dirty="0"/>
              <a:t>CU014: consultar factura.</a:t>
            </a:r>
          </a:p>
          <a:p>
            <a:r>
              <a:rPr lang="es-ES_tradnl" dirty="0"/>
              <a:t>CU015: consultar pagos</a:t>
            </a:r>
          </a:p>
          <a:p>
            <a:r>
              <a:rPr lang="es-ES_tradnl" dirty="0"/>
              <a:t>CU016: Generar soporte de pago</a:t>
            </a:r>
          </a:p>
          <a:p>
            <a:endParaRPr lang="es-ES_tradnl" dirty="0"/>
          </a:p>
        </p:txBody>
      </p:sp>
      <p:sp>
        <p:nvSpPr>
          <p:cNvPr id="6" name="Rectángulo 5">
            <a:extLst>
              <a:ext uri="{FF2B5EF4-FFF2-40B4-BE49-F238E27FC236}">
                <a16:creationId xmlns:a16="http://schemas.microsoft.com/office/drawing/2014/main" id="{EFF131DE-3F6C-4532-BABB-09A6A2C53DD6}"/>
              </a:ext>
            </a:extLst>
          </p:cNvPr>
          <p:cNvSpPr/>
          <p:nvPr/>
        </p:nvSpPr>
        <p:spPr>
          <a:xfrm>
            <a:off x="2286000" y="3163384"/>
            <a:ext cx="4572000" cy="1815882"/>
          </a:xfrm>
          <a:prstGeom prst="rect">
            <a:avLst/>
          </a:prstGeom>
        </p:spPr>
        <p:txBody>
          <a:bodyPr>
            <a:spAutoFit/>
          </a:bodyPr>
          <a:lstStyle/>
          <a:p>
            <a:r>
              <a:rPr lang="es-ES_tradnl" b="1" dirty="0"/>
              <a:t>RF006</a:t>
            </a:r>
            <a:r>
              <a:rPr lang="es-ES_tradnl" dirty="0"/>
              <a:t>:El sistema permitirá asociar las personas y elementos requeridos para el evento.</a:t>
            </a:r>
          </a:p>
          <a:p>
            <a:endParaRPr lang="es-ES_tradnl" dirty="0"/>
          </a:p>
          <a:p>
            <a:r>
              <a:rPr lang="es-ES_tradnl" dirty="0"/>
              <a:t>CU017: registrar personal de logística. </a:t>
            </a:r>
          </a:p>
          <a:p>
            <a:r>
              <a:rPr lang="es-ES_tradnl" dirty="0"/>
              <a:t>CU018: Registrar proveedores.</a:t>
            </a:r>
          </a:p>
          <a:p>
            <a:r>
              <a:rPr lang="es-ES_tradnl" dirty="0"/>
              <a:t>CU019: Consultar personal disponible</a:t>
            </a:r>
          </a:p>
          <a:p>
            <a:r>
              <a:rPr lang="es-ES_tradnl" dirty="0"/>
              <a:t>CU020: Registrar Elementos requeridos</a:t>
            </a:r>
          </a:p>
          <a:p>
            <a:r>
              <a:rPr lang="es-ES_tradnl" dirty="0"/>
              <a:t>CU021: </a:t>
            </a:r>
            <a:r>
              <a:rPr lang="es-CO" dirty="0"/>
              <a:t>Asociar personal a evento.</a:t>
            </a:r>
          </a:p>
        </p:txBody>
      </p:sp>
    </p:spTree>
    <p:extLst>
      <p:ext uri="{BB962C8B-B14F-4D97-AF65-F5344CB8AC3E}">
        <p14:creationId xmlns:p14="http://schemas.microsoft.com/office/powerpoint/2010/main" val="1060763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503F3C22-4152-40E0-997E-ED0DF8F1B138}"/>
              </a:ext>
            </a:extLst>
          </p:cNvPr>
          <p:cNvSpPr/>
          <p:nvPr/>
        </p:nvSpPr>
        <p:spPr>
          <a:xfrm>
            <a:off x="4461831" y="1841104"/>
            <a:ext cx="4572000" cy="1600438"/>
          </a:xfrm>
          <a:prstGeom prst="rect">
            <a:avLst/>
          </a:prstGeom>
        </p:spPr>
        <p:txBody>
          <a:bodyPr>
            <a:spAutoFit/>
          </a:bodyPr>
          <a:lstStyle/>
          <a:p>
            <a:r>
              <a:rPr lang="es-ES_tradnl" b="1" dirty="0"/>
              <a:t>RF007:</a:t>
            </a:r>
            <a:r>
              <a:rPr lang="es-ES_tradnl" dirty="0"/>
              <a:t>El sistema permitirá al cliente crear los PQR de los eventos realizados.</a:t>
            </a:r>
          </a:p>
          <a:p>
            <a:r>
              <a:rPr lang="es-ES_tradnl" dirty="0"/>
              <a:t>.</a:t>
            </a:r>
          </a:p>
          <a:p>
            <a:r>
              <a:rPr lang="es-ES_tradnl" dirty="0"/>
              <a:t>CU024: Registrar el PQR .</a:t>
            </a:r>
          </a:p>
          <a:p>
            <a:r>
              <a:rPr lang="es-ES_tradnl" dirty="0"/>
              <a:t>CU025: Ingresar recomendaciones.</a:t>
            </a:r>
          </a:p>
          <a:p>
            <a:r>
              <a:rPr lang="es-ES_tradnl" dirty="0"/>
              <a:t>CU026: consultar sugerencia</a:t>
            </a:r>
          </a:p>
          <a:p>
            <a:r>
              <a:rPr lang="es-ES_tradnl" dirty="0"/>
              <a:t>CU027: Notificar sugerencias del cliente</a:t>
            </a:r>
            <a:endParaRPr lang="es-CO" dirty="0"/>
          </a:p>
        </p:txBody>
      </p:sp>
      <p:sp>
        <p:nvSpPr>
          <p:cNvPr id="5" name="Rectángulo 4">
            <a:extLst>
              <a:ext uri="{FF2B5EF4-FFF2-40B4-BE49-F238E27FC236}">
                <a16:creationId xmlns:a16="http://schemas.microsoft.com/office/drawing/2014/main" id="{1E186B74-784C-4A18-BF69-C66BD639ED34}"/>
              </a:ext>
            </a:extLst>
          </p:cNvPr>
          <p:cNvSpPr/>
          <p:nvPr/>
        </p:nvSpPr>
        <p:spPr>
          <a:xfrm>
            <a:off x="110169" y="1841104"/>
            <a:ext cx="4044697" cy="1384995"/>
          </a:xfrm>
          <a:prstGeom prst="rect">
            <a:avLst/>
          </a:prstGeom>
        </p:spPr>
        <p:txBody>
          <a:bodyPr wrap="none">
            <a:spAutoFit/>
          </a:bodyPr>
          <a:lstStyle/>
          <a:p>
            <a:r>
              <a:rPr lang="es-ES_tradnl" b="1" dirty="0"/>
              <a:t>RF008</a:t>
            </a:r>
            <a:r>
              <a:rPr lang="es-ES_tradnl" dirty="0"/>
              <a:t>: El sistema permitirá hacer una </a:t>
            </a:r>
          </a:p>
          <a:p>
            <a:r>
              <a:rPr lang="es-ES_tradnl" dirty="0"/>
              <a:t>cotización final.</a:t>
            </a:r>
          </a:p>
          <a:p>
            <a:endParaRPr lang="es-ES_tradnl" dirty="0"/>
          </a:p>
          <a:p>
            <a:r>
              <a:rPr lang="es-ES_tradnl" dirty="0"/>
              <a:t>CU022: Registrar el presupuesto final del evento</a:t>
            </a:r>
          </a:p>
          <a:p>
            <a:r>
              <a:rPr lang="es-ES_tradnl" dirty="0"/>
              <a:t>CU023: Consultar tipo de evento.</a:t>
            </a:r>
          </a:p>
          <a:p>
            <a:r>
              <a:rPr lang="es-ES_tradnl" dirty="0"/>
              <a:t> </a:t>
            </a:r>
            <a:endParaRPr lang="es-CO" dirty="0"/>
          </a:p>
        </p:txBody>
      </p:sp>
      <p:sp>
        <p:nvSpPr>
          <p:cNvPr id="6" name="Rectángulo 5">
            <a:extLst>
              <a:ext uri="{FF2B5EF4-FFF2-40B4-BE49-F238E27FC236}">
                <a16:creationId xmlns:a16="http://schemas.microsoft.com/office/drawing/2014/main" id="{BDA72CBB-F57F-4EB8-B6F6-26BAA321D409}"/>
              </a:ext>
            </a:extLst>
          </p:cNvPr>
          <p:cNvSpPr/>
          <p:nvPr/>
        </p:nvSpPr>
        <p:spPr>
          <a:xfrm>
            <a:off x="5339567" y="3196310"/>
            <a:ext cx="4572000" cy="738664"/>
          </a:xfrm>
          <a:prstGeom prst="rect">
            <a:avLst/>
          </a:prstGeom>
        </p:spPr>
        <p:txBody>
          <a:bodyPr>
            <a:spAutoFit/>
          </a:bodyPr>
          <a:lstStyle/>
          <a:p>
            <a:endParaRPr lang="es-US" dirty="0"/>
          </a:p>
          <a:p>
            <a:endParaRPr lang="es-US" dirty="0"/>
          </a:p>
          <a:p>
            <a:endParaRPr lang="es-US" dirty="0"/>
          </a:p>
        </p:txBody>
      </p:sp>
    </p:spTree>
    <p:extLst>
      <p:ext uri="{BB962C8B-B14F-4D97-AF65-F5344CB8AC3E}">
        <p14:creationId xmlns:p14="http://schemas.microsoft.com/office/powerpoint/2010/main" val="3333996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13" name="Rectángulo 12">
            <a:extLst>
              <a:ext uri="{FF2B5EF4-FFF2-40B4-BE49-F238E27FC236}">
                <a16:creationId xmlns:a16="http://schemas.microsoft.com/office/drawing/2014/main" id="{278196C7-7C9C-4721-A38D-C45508ACC5C3}"/>
              </a:ext>
            </a:extLst>
          </p:cNvPr>
          <p:cNvSpPr/>
          <p:nvPr/>
        </p:nvSpPr>
        <p:spPr>
          <a:xfrm>
            <a:off x="138223" y="1902804"/>
            <a:ext cx="5422605" cy="2092881"/>
          </a:xfrm>
          <a:prstGeom prst="rect">
            <a:avLst/>
          </a:prstGeom>
        </p:spPr>
        <p:txBody>
          <a:bodyPr wrap="square">
            <a:spAutoFit/>
          </a:bodyPr>
          <a:lstStyle/>
          <a:p>
            <a:pPr algn="ctr"/>
            <a:r>
              <a:rPr lang="es-US" sz="1300" dirty="0">
                <a:latin typeface="Times New Roman" panose="02020603050405020304" pitchFamily="18" charset="0"/>
                <a:cs typeface="Times New Roman" panose="02020603050405020304" pitchFamily="18" charset="0"/>
              </a:rPr>
              <a:t>La casa de eventos </a:t>
            </a:r>
            <a:r>
              <a:rPr lang="es-US" sz="1300" dirty="0" err="1">
                <a:latin typeface="Times New Roman" panose="02020603050405020304" pitchFamily="18" charset="0"/>
                <a:cs typeface="Times New Roman" panose="02020603050405020304" pitchFamily="18" charset="0"/>
              </a:rPr>
              <a:t>EuroBodas</a:t>
            </a:r>
            <a:r>
              <a:rPr lang="es-US" sz="1300" dirty="0">
                <a:latin typeface="Times New Roman" panose="02020603050405020304" pitchFamily="18" charset="0"/>
                <a:cs typeface="Times New Roman" panose="02020603050405020304" pitchFamily="18" charset="0"/>
              </a:rPr>
              <a:t> es una organización, la cual se encarga de hacer cualquier tipo de evento social o empresarial según la petición del cliente. </a:t>
            </a:r>
          </a:p>
          <a:p>
            <a:r>
              <a:rPr lang="es-US" sz="1300" dirty="0">
                <a:latin typeface="Times New Roman" panose="02020603050405020304" pitchFamily="18" charset="0"/>
                <a:cs typeface="Times New Roman" panose="02020603050405020304" pitchFamily="18" charset="0"/>
              </a:rPr>
              <a:t>Al hacer un levantamiento de información sobre la empresa como resultado </a:t>
            </a:r>
            <a:r>
              <a:rPr lang="es-US" sz="1300" dirty="0">
                <a:solidFill>
                  <a:schemeClr val="tx1"/>
                </a:solidFill>
                <a:latin typeface="Times New Roman" panose="02020603050405020304" pitchFamily="18" charset="0"/>
                <a:cs typeface="Times New Roman" panose="02020603050405020304" pitchFamily="18" charset="0"/>
              </a:rPr>
              <a:t>salió</a:t>
            </a:r>
            <a:r>
              <a:rPr lang="es-US" sz="1300" dirty="0">
                <a:latin typeface="Times New Roman" panose="02020603050405020304" pitchFamily="18" charset="0"/>
                <a:cs typeface="Times New Roman" panose="02020603050405020304" pitchFamily="18" charset="0"/>
              </a:rPr>
              <a:t> que no cuentan con  algún tipo de método para poder mostrar de los servicios que prestan a los clientes y la falta de información oportuna a los clientes sobre el estado de la disponibilidad de los servicios prestados, además la logística también presenta algún tipo de falencia ya que no se presenta le mejor organización. </a:t>
            </a:r>
            <a:br>
              <a:rPr lang="es-US" sz="1300" dirty="0">
                <a:latin typeface="Times New Roman" panose="02020603050405020304" pitchFamily="18" charset="0"/>
                <a:cs typeface="Times New Roman" panose="02020603050405020304" pitchFamily="18" charset="0"/>
              </a:rPr>
            </a:br>
            <a:br>
              <a:rPr lang="es-US" sz="1300" dirty="0">
                <a:latin typeface="Times New Roman" panose="02020603050405020304" pitchFamily="18" charset="0"/>
                <a:cs typeface="Times New Roman" panose="02020603050405020304" pitchFamily="18" charset="0"/>
              </a:rPr>
            </a:br>
            <a:endParaRPr lang="es-CO" sz="1300" dirty="0"/>
          </a:p>
        </p:txBody>
      </p:sp>
      <p:sp>
        <p:nvSpPr>
          <p:cNvPr id="14" name="Rectángulo 13">
            <a:extLst>
              <a:ext uri="{FF2B5EF4-FFF2-40B4-BE49-F238E27FC236}">
                <a16:creationId xmlns:a16="http://schemas.microsoft.com/office/drawing/2014/main" id="{EF8AC4DD-830E-40BE-AF3E-CE2321F7D108}"/>
              </a:ext>
            </a:extLst>
          </p:cNvPr>
          <p:cNvSpPr/>
          <p:nvPr/>
        </p:nvSpPr>
        <p:spPr>
          <a:xfrm>
            <a:off x="1164347" y="563040"/>
            <a:ext cx="5413661" cy="584775"/>
          </a:xfrm>
          <a:prstGeom prst="rect">
            <a:avLst/>
          </a:prstGeom>
        </p:spPr>
        <p:txBody>
          <a:bodyPr wrap="none">
            <a:spAutoFit/>
          </a:bodyPr>
          <a:lstStyle/>
          <a:p>
            <a:r>
              <a:rPr lang="es-US" sz="3200" dirty="0">
                <a:latin typeface="Comic Sans MS" panose="030F0702030302020204" pitchFamily="66" charset="0"/>
              </a:rPr>
              <a:t>Planteamiento del problema</a:t>
            </a:r>
            <a:endParaRPr lang="es-CO" sz="3200" dirty="0">
              <a:latin typeface="Comic Sans MS" panose="030F0702030302020204" pitchFamily="66"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2233CE27-3F06-4121-A392-55D6E98BD850}"/>
              </a:ext>
            </a:extLst>
          </p:cNvPr>
          <p:cNvSpPr/>
          <p:nvPr/>
        </p:nvSpPr>
        <p:spPr>
          <a:xfrm>
            <a:off x="212651" y="1402199"/>
            <a:ext cx="4572000" cy="1169551"/>
          </a:xfrm>
          <a:prstGeom prst="rect">
            <a:avLst/>
          </a:prstGeom>
        </p:spPr>
        <p:txBody>
          <a:bodyPr>
            <a:spAutoFit/>
          </a:bodyPr>
          <a:lstStyle/>
          <a:p>
            <a:r>
              <a:rPr lang="es-US" dirty="0">
                <a:latin typeface="Times New Roman" panose="02020603050405020304" pitchFamily="18" charset="0"/>
                <a:cs typeface="Times New Roman" panose="02020603050405020304" pitchFamily="18" charset="0"/>
              </a:rPr>
              <a:t>Cuando un cliente hace una solicitud de un evento la empresa ya tiene unos paquetes fijos lo que se hará es que el cliente pueda modificar el paquete según sus gustos, también no llevan un control eficiente en la facturación de los ingresos ya que hacen uso de una plataforma sencilla .</a:t>
            </a:r>
            <a:endParaRPr lang="es-CO" dirty="0"/>
          </a:p>
        </p:txBody>
      </p:sp>
      <p:sp>
        <p:nvSpPr>
          <p:cNvPr id="3" name="Rectángulo 2">
            <a:extLst>
              <a:ext uri="{FF2B5EF4-FFF2-40B4-BE49-F238E27FC236}">
                <a16:creationId xmlns:a16="http://schemas.microsoft.com/office/drawing/2014/main" id="{72D455B7-4F5B-47B0-9E10-6858BCAD86FB}"/>
              </a:ext>
            </a:extLst>
          </p:cNvPr>
          <p:cNvSpPr/>
          <p:nvPr/>
        </p:nvSpPr>
        <p:spPr>
          <a:xfrm>
            <a:off x="871870" y="2808473"/>
            <a:ext cx="4572000" cy="523220"/>
          </a:xfrm>
          <a:prstGeom prst="rect">
            <a:avLst/>
          </a:prstGeom>
        </p:spPr>
        <p:txBody>
          <a:bodyPr>
            <a:spAutoFit/>
          </a:bodyPr>
          <a:lstStyle/>
          <a:p>
            <a:r>
              <a:rPr lang="es-US" dirty="0">
                <a:latin typeface="Times New Roman" panose="02020603050405020304" pitchFamily="18" charset="0"/>
                <a:cs typeface="Times New Roman" panose="02020603050405020304" pitchFamily="18" charset="0"/>
              </a:rPr>
              <a:t>¿Cómo un aplicativo web hará mas eficiente la logística de un evento y apartar un evento de la manera mas sencilla? </a:t>
            </a:r>
            <a:endParaRPr lang="es-CO" dirty="0"/>
          </a:p>
        </p:txBody>
      </p:sp>
    </p:spTree>
    <p:extLst>
      <p:ext uri="{BB962C8B-B14F-4D97-AF65-F5344CB8AC3E}">
        <p14:creationId xmlns:p14="http://schemas.microsoft.com/office/powerpoint/2010/main" val="1310303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14" name="Título 1">
            <a:extLst>
              <a:ext uri="{FF2B5EF4-FFF2-40B4-BE49-F238E27FC236}">
                <a16:creationId xmlns:a16="http://schemas.microsoft.com/office/drawing/2014/main" id="{1F917705-1544-4090-AFB7-F43A4D394FF8}"/>
              </a:ext>
            </a:extLst>
          </p:cNvPr>
          <p:cNvSpPr txBox="1">
            <a:spLocks/>
          </p:cNvSpPr>
          <p:nvPr/>
        </p:nvSpPr>
        <p:spPr>
          <a:xfrm>
            <a:off x="112595" y="1595312"/>
            <a:ext cx="5643435" cy="976438"/>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US" dirty="0">
                <a:latin typeface="Times New Roman" panose="02020603050405020304" pitchFamily="18" charset="0"/>
                <a:cs typeface="Times New Roman" panose="02020603050405020304" pitchFamily="18" charset="0"/>
              </a:rPr>
              <a:t>Al analizar la situación de la casa de eventos, en la relación del cronograma de cada evento se es necesario </a:t>
            </a:r>
            <a:r>
              <a:rPr lang="es-US" dirty="0">
                <a:solidFill>
                  <a:schemeClr val="tx1"/>
                </a:solidFill>
                <a:latin typeface="Times New Roman" panose="02020603050405020304" pitchFamily="18" charset="0"/>
                <a:cs typeface="Times New Roman" panose="02020603050405020304" pitchFamily="18" charset="0"/>
              </a:rPr>
              <a:t>hacer una aplicativo para tener una mejor organización cuando se este planeando y ejecutando un evento también permitirá tener un mejor rendimiento; es decir, se hará mas fácil la logística y la separación de un evento; Entonces es necesario hacer un aplicativo para que se pueda atender a los clientes de una mejor manera y que ellos se sientan seguros y satisfechos cuando hagan la solicitud de un evento y hagan uso de los servicios de la casa de eventos </a:t>
            </a:r>
          </a:p>
        </p:txBody>
      </p:sp>
      <p:sp>
        <p:nvSpPr>
          <p:cNvPr id="15" name="Rectángulo 14">
            <a:extLst>
              <a:ext uri="{FF2B5EF4-FFF2-40B4-BE49-F238E27FC236}">
                <a16:creationId xmlns:a16="http://schemas.microsoft.com/office/drawing/2014/main" id="{D75D26A7-FE08-4CF8-B49C-15309B54DB34}"/>
              </a:ext>
            </a:extLst>
          </p:cNvPr>
          <p:cNvSpPr/>
          <p:nvPr/>
        </p:nvSpPr>
        <p:spPr>
          <a:xfrm>
            <a:off x="2336283" y="513662"/>
            <a:ext cx="2950092" cy="461665"/>
          </a:xfrm>
          <a:prstGeom prst="rect">
            <a:avLst/>
          </a:prstGeom>
        </p:spPr>
        <p:txBody>
          <a:bodyPr wrap="square">
            <a:spAutoFit/>
          </a:bodyPr>
          <a:lstStyle/>
          <a:p>
            <a:r>
              <a:rPr lang="es-US" sz="2400" b="1" dirty="0">
                <a:latin typeface="Comic Sans MS" panose="030F0702030302020204" pitchFamily="66" charset="0"/>
              </a:rPr>
              <a:t>JUSTIFICACION</a:t>
            </a:r>
            <a:endParaRPr lang="es-CO" sz="2000" b="1" dirty="0">
              <a:latin typeface="Comic Sans MS" panose="030F0702030302020204" pitchFamily="66" charset="0"/>
            </a:endParaRPr>
          </a:p>
        </p:txBody>
      </p:sp>
    </p:spTree>
    <p:extLst>
      <p:ext uri="{BB962C8B-B14F-4D97-AF65-F5344CB8AC3E}">
        <p14:creationId xmlns:p14="http://schemas.microsoft.com/office/powerpoint/2010/main" val="1757799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0A1AC5B-3B7D-4765-83C3-7174DE841DF6}"/>
              </a:ext>
            </a:extLst>
          </p:cNvPr>
          <p:cNvSpPr/>
          <p:nvPr/>
        </p:nvSpPr>
        <p:spPr>
          <a:xfrm>
            <a:off x="222739" y="1424920"/>
            <a:ext cx="5732584" cy="2677656"/>
          </a:xfrm>
          <a:prstGeom prst="rect">
            <a:avLst/>
          </a:prstGeom>
        </p:spPr>
        <p:txBody>
          <a:bodyPr wrap="square">
            <a:spAutoFit/>
          </a:bodyPr>
          <a:lstStyle/>
          <a:p>
            <a:r>
              <a:rPr lang="es-US" dirty="0">
                <a:latin typeface="Times New Roman" panose="02020603050405020304" pitchFamily="18" charset="0"/>
                <a:cs typeface="Times New Roman" panose="02020603050405020304" pitchFamily="18" charset="0"/>
              </a:rPr>
              <a:t>Con el poco conocimiento de las personas que hacen uso de estos tipos de servicios, para que las personas puedan conocer a cerca de lo que se basa la empresa y puedan solicitar uno de los servicios </a:t>
            </a:r>
            <a:r>
              <a:rPr lang="es-US" dirty="0">
                <a:solidFill>
                  <a:schemeClr val="tx1"/>
                </a:solidFill>
                <a:latin typeface="Times New Roman" panose="02020603050405020304" pitchFamily="18" charset="0"/>
                <a:cs typeface="Times New Roman" panose="02020603050405020304" pitchFamily="18" charset="0"/>
              </a:rPr>
              <a:t>necesarios</a:t>
            </a:r>
            <a:r>
              <a:rPr lang="es-US" dirty="0">
                <a:latin typeface="Times New Roman" panose="02020603050405020304" pitchFamily="18" charset="0"/>
                <a:cs typeface="Times New Roman" panose="02020603050405020304" pitchFamily="18" charset="0"/>
              </a:rPr>
              <a:t> y ya cuando hayan tomado la decisión los clientes podrán modificar que es lo que desean para su evento, las actividades de apartar las fechas y lo que se va utilizar en un evento y los procesos que allí se realizan, que son escoger la fecha y el tipo de evento y un abono de dinero que se va realizar; el aplicativo colaborara a la empresa en la logística ya que el administrador podrá coordinar desde allí y el administrador delegara los roles que cada persona tiene para que los clientes puedan estar informados del personal y puede tener conocimiento de quienes van a estar en el evento.</a:t>
            </a:r>
            <a:br>
              <a:rPr lang="es-US" dirty="0">
                <a:latin typeface="Times New Roman" panose="02020603050405020304" pitchFamily="18" charset="0"/>
                <a:cs typeface="Times New Roman" panose="02020603050405020304" pitchFamily="18" charset="0"/>
              </a:rPr>
            </a:br>
            <a:endParaRPr lang="es-C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1836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2" name="Título 1">
            <a:extLst>
              <a:ext uri="{FF2B5EF4-FFF2-40B4-BE49-F238E27FC236}">
                <a16:creationId xmlns:a16="http://schemas.microsoft.com/office/drawing/2014/main" id="{54B14DA2-FF3D-48B4-9F96-D03A2896EA94}"/>
              </a:ext>
            </a:extLst>
          </p:cNvPr>
          <p:cNvSpPr txBox="1">
            <a:spLocks/>
          </p:cNvSpPr>
          <p:nvPr/>
        </p:nvSpPr>
        <p:spPr>
          <a:xfrm>
            <a:off x="1603745" y="365125"/>
            <a:ext cx="6197475" cy="13255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US" sz="3600" b="1" dirty="0">
                <a:latin typeface="Comic Sans MS" panose="030F0702030302020204" pitchFamily="66" charset="0"/>
              </a:rPr>
              <a:t>Objetivo General</a:t>
            </a:r>
            <a:endParaRPr lang="es-CO" sz="3600" b="1" dirty="0">
              <a:latin typeface="Comic Sans MS" panose="030F0702030302020204" pitchFamily="66" charset="0"/>
            </a:endParaRPr>
          </a:p>
        </p:txBody>
      </p:sp>
      <p:sp>
        <p:nvSpPr>
          <p:cNvPr id="3" name="Marcador de contenido 2">
            <a:extLst>
              <a:ext uri="{FF2B5EF4-FFF2-40B4-BE49-F238E27FC236}">
                <a16:creationId xmlns:a16="http://schemas.microsoft.com/office/drawing/2014/main" id="{C40D0659-8EB4-4C0E-9A8A-0E6DDB29083F}"/>
              </a:ext>
            </a:extLst>
          </p:cNvPr>
          <p:cNvSpPr txBox="1">
            <a:spLocks/>
          </p:cNvSpPr>
          <p:nvPr/>
        </p:nvSpPr>
        <p:spPr>
          <a:xfrm>
            <a:off x="266504" y="2309018"/>
            <a:ext cx="6197475" cy="13255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US" sz="1800" dirty="0">
                <a:latin typeface="Times New Roman" panose="02020603050405020304" pitchFamily="18" charset="0"/>
                <a:cs typeface="Times New Roman" panose="02020603050405020304" pitchFamily="18" charset="0"/>
              </a:rPr>
              <a:t>Implementar un sistema que apoye la gestión de logística de eventos en la empresa Euro Bodas </a:t>
            </a:r>
          </a:p>
          <a:p>
            <a:endParaRPr lang="es-US" sz="1800" dirty="0">
              <a:latin typeface="Times New Roman" panose="02020603050405020304" pitchFamily="18" charset="0"/>
              <a:cs typeface="Times New Roman" panose="02020603050405020304" pitchFamily="18" charset="0"/>
            </a:endParaRPr>
          </a:p>
          <a:p>
            <a:endParaRPr lang="es-US" sz="1800" dirty="0">
              <a:latin typeface="Times New Roman" panose="02020603050405020304" pitchFamily="18" charset="0"/>
              <a:cs typeface="Times New Roman" panose="02020603050405020304" pitchFamily="18" charset="0"/>
            </a:endParaRPr>
          </a:p>
          <a:p>
            <a:endParaRPr lang="es-US" sz="1800" dirty="0">
              <a:latin typeface="Times New Roman" panose="02020603050405020304" pitchFamily="18" charset="0"/>
              <a:cs typeface="Times New Roman" panose="02020603050405020304" pitchFamily="18" charset="0"/>
            </a:endParaRPr>
          </a:p>
          <a:p>
            <a:endParaRPr lang="es-US" sz="1800" dirty="0">
              <a:latin typeface="Times New Roman" panose="02020603050405020304" pitchFamily="18" charset="0"/>
              <a:cs typeface="Times New Roman" panose="02020603050405020304" pitchFamily="18" charset="0"/>
            </a:endParaRPr>
          </a:p>
          <a:p>
            <a:endParaRPr lang="es-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2" name="Título 1">
            <a:extLst>
              <a:ext uri="{FF2B5EF4-FFF2-40B4-BE49-F238E27FC236}">
                <a16:creationId xmlns:a16="http://schemas.microsoft.com/office/drawing/2014/main" id="{54B14DA2-FF3D-48B4-9F96-D03A2896EA94}"/>
              </a:ext>
            </a:extLst>
          </p:cNvPr>
          <p:cNvSpPr txBox="1">
            <a:spLocks/>
          </p:cNvSpPr>
          <p:nvPr/>
        </p:nvSpPr>
        <p:spPr>
          <a:xfrm>
            <a:off x="1707191" y="365125"/>
            <a:ext cx="6197475" cy="13255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US" sz="3200" b="1" dirty="0">
                <a:latin typeface="Comic Sans MS" panose="030F0702030302020204" pitchFamily="66" charset="0"/>
              </a:rPr>
              <a:t>Objetivos Específicos</a:t>
            </a:r>
            <a:endParaRPr lang="es-CO" sz="3200" b="1" dirty="0">
              <a:latin typeface="Comic Sans MS" panose="030F0702030302020204" pitchFamily="66" charset="0"/>
            </a:endParaRPr>
          </a:p>
        </p:txBody>
      </p:sp>
      <p:sp>
        <p:nvSpPr>
          <p:cNvPr id="5" name="Marcador de contenido 2">
            <a:extLst>
              <a:ext uri="{FF2B5EF4-FFF2-40B4-BE49-F238E27FC236}">
                <a16:creationId xmlns:a16="http://schemas.microsoft.com/office/drawing/2014/main" id="{07568169-F213-4DC0-ADF7-53ABE086170F}"/>
              </a:ext>
            </a:extLst>
          </p:cNvPr>
          <p:cNvSpPr txBox="1">
            <a:spLocks/>
          </p:cNvSpPr>
          <p:nvPr/>
        </p:nvSpPr>
        <p:spPr>
          <a:xfrm>
            <a:off x="162591" y="2032042"/>
            <a:ext cx="8401492" cy="1845595"/>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s-US" sz="1600" dirty="0"/>
              <a:t>Gestionar el proceso de separación de un evento</a:t>
            </a:r>
          </a:p>
          <a:p>
            <a:pPr marL="285750" indent="-285750">
              <a:buFont typeface="Arial" panose="020B0604020202020204" pitchFamily="34" charset="0"/>
              <a:buChar char="•"/>
            </a:pPr>
            <a:r>
              <a:rPr lang="es-US" sz="1600" dirty="0"/>
              <a:t>Gestionar la personalización de los  paquetes preestablecido según su gusto</a:t>
            </a:r>
          </a:p>
          <a:p>
            <a:pPr marL="285750" indent="-285750">
              <a:buFont typeface="Arial" panose="020B0604020202020204" pitchFamily="34" charset="0"/>
              <a:buChar char="•"/>
            </a:pPr>
            <a:r>
              <a:rPr lang="es-US" sz="1600" dirty="0"/>
              <a:t>Registrar personal de logística</a:t>
            </a:r>
          </a:p>
          <a:p>
            <a:pPr marL="285750" indent="-285750">
              <a:buFont typeface="Arial" panose="020B0604020202020204" pitchFamily="34" charset="0"/>
              <a:buChar char="•"/>
            </a:pPr>
            <a:r>
              <a:rPr lang="es-US" sz="1600" dirty="0"/>
              <a:t>Registrar proveedores asociados con el evento</a:t>
            </a:r>
          </a:p>
          <a:p>
            <a:pPr marL="285750" indent="-285750">
              <a:buFont typeface="Arial" panose="020B0604020202020204" pitchFamily="34" charset="0"/>
              <a:buChar char="•"/>
            </a:pPr>
            <a:endParaRPr lang="es-US" sz="1600" dirty="0"/>
          </a:p>
          <a:p>
            <a:pPr marL="285750" indent="-285750">
              <a:buFont typeface="Arial" panose="020B0604020202020204" pitchFamily="34" charset="0"/>
              <a:buChar char="•"/>
            </a:pPr>
            <a:endParaRPr lang="es-CO" sz="1600" dirty="0"/>
          </a:p>
        </p:txBody>
      </p:sp>
    </p:spTree>
    <p:extLst>
      <p:ext uri="{BB962C8B-B14F-4D97-AF65-F5344CB8AC3E}">
        <p14:creationId xmlns:p14="http://schemas.microsoft.com/office/powerpoint/2010/main" val="729743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59D3FB31-9C55-4E2C-9732-39FC4B2B75C7}"/>
              </a:ext>
            </a:extLst>
          </p:cNvPr>
          <p:cNvSpPr/>
          <p:nvPr/>
        </p:nvSpPr>
        <p:spPr>
          <a:xfrm>
            <a:off x="1608173" y="379740"/>
            <a:ext cx="4171335" cy="523220"/>
          </a:xfrm>
          <a:prstGeom prst="rect">
            <a:avLst/>
          </a:prstGeom>
        </p:spPr>
        <p:txBody>
          <a:bodyPr wrap="none">
            <a:spAutoFit/>
          </a:bodyPr>
          <a:lstStyle/>
          <a:p>
            <a:r>
              <a:rPr lang="es-US" sz="2800" b="1" dirty="0">
                <a:ln w="22225">
                  <a:solidFill>
                    <a:schemeClr val="accent2"/>
                  </a:solidFill>
                  <a:prstDash val="solid"/>
                </a:ln>
                <a:solidFill>
                  <a:schemeClr val="accent2">
                    <a:lumMod val="40000"/>
                    <a:lumOff val="60000"/>
                  </a:schemeClr>
                </a:solidFill>
                <a:latin typeface="Comic Sans MS" panose="030F0702030302020204" pitchFamily="66" charset="0"/>
              </a:rPr>
              <a:t>Delimitación y alcance </a:t>
            </a:r>
            <a:endParaRPr lang="es-CO" sz="2800" b="1" dirty="0">
              <a:ln w="22225">
                <a:solidFill>
                  <a:schemeClr val="accent2"/>
                </a:solidFill>
                <a:prstDash val="solid"/>
              </a:ln>
              <a:solidFill>
                <a:schemeClr val="accent2">
                  <a:lumMod val="40000"/>
                  <a:lumOff val="60000"/>
                </a:schemeClr>
              </a:solidFill>
              <a:latin typeface="Comic Sans MS" panose="030F0702030302020204" pitchFamily="66" charset="0"/>
            </a:endParaRPr>
          </a:p>
        </p:txBody>
      </p:sp>
      <p:sp>
        <p:nvSpPr>
          <p:cNvPr id="3" name="CuadroTexto 2">
            <a:extLst>
              <a:ext uri="{FF2B5EF4-FFF2-40B4-BE49-F238E27FC236}">
                <a16:creationId xmlns:a16="http://schemas.microsoft.com/office/drawing/2014/main" id="{C87673B9-C8F3-4201-8DC1-28155682D9D5}"/>
              </a:ext>
            </a:extLst>
          </p:cNvPr>
          <p:cNvSpPr txBox="1"/>
          <p:nvPr/>
        </p:nvSpPr>
        <p:spPr>
          <a:xfrm>
            <a:off x="114077" y="1530424"/>
            <a:ext cx="6010497" cy="2308324"/>
          </a:xfrm>
          <a:prstGeom prst="rect">
            <a:avLst/>
          </a:prstGeom>
          <a:noFill/>
        </p:spPr>
        <p:txBody>
          <a:bodyPr wrap="square" rtlCol="0">
            <a:spAutoFit/>
          </a:bodyPr>
          <a:lstStyle/>
          <a:p>
            <a:r>
              <a:rPr lang="es-US" sz="1200" dirty="0"/>
              <a:t>Se hará un sistema de información para la casa de eventos EURO BODAS, </a:t>
            </a:r>
            <a:r>
              <a:rPr lang="es-US" sz="1200" dirty="0">
                <a:solidFill>
                  <a:schemeClr val="tx1"/>
                </a:solidFill>
              </a:rPr>
              <a:t>para colaborar algunas de las falencias que se presenta en la empresa y que apoye a que los clientes queden satisfechos por que pudieron hacer la solicitud de un evento de manera fácil y sencilla </a:t>
            </a:r>
            <a:r>
              <a:rPr lang="es-US" sz="1200" dirty="0"/>
              <a:t>y esto se lograra aproximadamente en un tiempo de un año. Las áreas que se verán beneficiadas serán la del coordinador general, dirección que es el área que se encarga en la planificación, comité de apoyo o servicios generales y el comité de administrador El sistema permitirá escoger o personalizar los paquetes para los  eventos, permitir que haya un mejor rendimiento de logista y  permitirá tener una mejor organización en el evento también permita ver el personal de trabajo que esta asociado al evento y también gestionara el cierre exitoso de un contrato. </a:t>
            </a:r>
            <a:br>
              <a:rPr lang="es-US" sz="1200" dirty="0"/>
            </a:br>
            <a:endParaRPr lang="es-CO" sz="1200" dirty="0"/>
          </a:p>
          <a:p>
            <a:endParaRPr lang="es-CO" sz="1200" dirty="0"/>
          </a:p>
        </p:txBody>
      </p:sp>
    </p:spTree>
    <p:extLst>
      <p:ext uri="{BB962C8B-B14F-4D97-AF65-F5344CB8AC3E}">
        <p14:creationId xmlns:p14="http://schemas.microsoft.com/office/powerpoint/2010/main" val="432247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92B2832-19A2-443B-86D9-1697E5B3DEE1}"/>
              </a:ext>
            </a:extLst>
          </p:cNvPr>
          <p:cNvSpPr/>
          <p:nvPr/>
        </p:nvSpPr>
        <p:spPr>
          <a:xfrm>
            <a:off x="1057939" y="2279362"/>
            <a:ext cx="7028121" cy="584775"/>
          </a:xfrm>
          <a:prstGeom prst="rect">
            <a:avLst/>
          </a:prstGeom>
        </p:spPr>
        <p:txBody>
          <a:bodyPr wrap="square">
            <a:spAutoFit/>
          </a:bodyPr>
          <a:lstStyle/>
          <a:p>
            <a:pPr algn="ctr"/>
            <a:r>
              <a:rPr lang="es-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Instrumentos de recolección </a:t>
            </a:r>
            <a:endParaRPr lang="es-CO"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665826620"/>
      </p:ext>
    </p:extLst>
  </p:cSld>
  <p:clrMapOvr>
    <a:masterClrMapping/>
  </p:clrMapOvr>
</p:sld>
</file>

<file path=ppt/theme/theme1.xml><?xml version="1.0" encoding="utf-8"?>
<a:theme xmlns:a="http://schemas.openxmlformats.org/drawingml/2006/main" name="Presentación SENA-GC-F-004-V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1408</TotalTime>
  <Words>1076</Words>
  <Application>Microsoft Office PowerPoint</Application>
  <PresentationFormat>Presentación en pantalla (16:9)</PresentationFormat>
  <Paragraphs>116</Paragraphs>
  <Slides>17</Slides>
  <Notes>10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Calibri</vt:lpstr>
      <vt:lpstr>Comic Sans MS</vt:lpstr>
      <vt:lpstr>Times New Roman</vt:lpstr>
      <vt:lpstr>Presentación SENA-GC-F-004-V1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APRENDIZ</cp:lastModifiedBy>
  <cp:revision>76</cp:revision>
  <dcterms:modified xsi:type="dcterms:W3CDTF">2019-06-28T16:31:17Z</dcterms:modified>
</cp:coreProperties>
</file>