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3"/>
  </p:notesMasterIdLst>
  <p:sldIdLst>
    <p:sldId id="256" r:id="rId2"/>
    <p:sldId id="257" r:id="rId3"/>
    <p:sldId id="273" r:id="rId4"/>
    <p:sldId id="260" r:id="rId5"/>
    <p:sldId id="274" r:id="rId6"/>
    <p:sldId id="258" r:id="rId7"/>
    <p:sldId id="261" r:id="rId8"/>
    <p:sldId id="265" r:id="rId9"/>
    <p:sldId id="267" r:id="rId10"/>
    <p:sldId id="269" r:id="rId11"/>
    <p:sldId id="275" r:id="rId12"/>
    <p:sldId id="276" r:id="rId13"/>
    <p:sldId id="262" r:id="rId14"/>
    <p:sldId id="263" r:id="rId15"/>
    <p:sldId id="264" r:id="rId16"/>
    <p:sldId id="280" r:id="rId17"/>
    <p:sldId id="281" r:id="rId18"/>
    <p:sldId id="282" r:id="rId19"/>
    <p:sldId id="283" r:id="rId20"/>
    <p:sldId id="284" r:id="rId21"/>
    <p:sldId id="286" r:id="rId22"/>
    <p:sldId id="285" r:id="rId23"/>
    <p:sldId id="287" r:id="rId24"/>
    <p:sldId id="288" r:id="rId25"/>
    <p:sldId id="289" r:id="rId26"/>
    <p:sldId id="290" r:id="rId27"/>
    <p:sldId id="291" r:id="rId28"/>
    <p:sldId id="277" r:id="rId29"/>
    <p:sldId id="278" r:id="rId30"/>
    <p:sldId id="279" r:id="rId31"/>
    <p:sldId id="259"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3083" autoAdjust="0"/>
  </p:normalViewPr>
  <p:slideViewPr>
    <p:cSldViewPr snapToGrid="0">
      <p:cViewPr varScale="1">
        <p:scale>
          <a:sx n="89" d="100"/>
          <a:sy n="89" d="100"/>
        </p:scale>
        <p:origin x="744" y="84"/>
      </p:cViewPr>
      <p:guideLst/>
    </p:cSldViewPr>
  </p:slideViewPr>
  <p:outlineViewPr>
    <p:cViewPr>
      <p:scale>
        <a:sx n="33" d="100"/>
        <a:sy n="33" d="100"/>
      </p:scale>
      <p:origin x="0" y="-10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28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188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70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12</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0538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endParaRPr lang="es-ES" sz="2800" b="1" dirty="0">
              <a:ln w="22225">
                <a:solidFill>
                  <a:schemeClr val="accent2"/>
                </a:solidFill>
                <a:prstDash val="solid"/>
              </a:ln>
              <a:solidFill>
                <a:schemeClr val="accent2">
                  <a:lumMod val="40000"/>
                  <a:lumOff val="60000"/>
                </a:schemeClr>
              </a:solidFill>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6255968" y="3761042"/>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dirty="0">
                <a:solidFill>
                  <a:schemeClr val="bg1">
                    <a:lumMod val="95000"/>
                  </a:schemeClr>
                </a:solidFill>
              </a:rPr>
              <a:t>Staling Marín</a:t>
            </a: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15C976-9681-4E9B-B142-5BE54744E117}"/>
              </a:ext>
            </a:extLst>
          </p:cNvPr>
          <p:cNvSpPr/>
          <p:nvPr/>
        </p:nvSpPr>
        <p:spPr>
          <a:xfrm>
            <a:off x="3247764" y="343736"/>
            <a:ext cx="2239716" cy="400110"/>
          </a:xfrm>
          <a:prstGeom prst="rect">
            <a:avLst/>
          </a:prstGeom>
        </p:spPr>
        <p:txBody>
          <a:bodyPr wrap="none">
            <a:spAutoFit/>
          </a:bodyPr>
          <a:lstStyle/>
          <a:p>
            <a:r>
              <a:rPr lang="es-ES" sz="2000" dirty="0"/>
              <a:t>CONCLUSIONES</a:t>
            </a:r>
            <a:endParaRPr lang="es-CO" sz="2000" dirty="0"/>
          </a:p>
        </p:txBody>
      </p:sp>
      <p:sp>
        <p:nvSpPr>
          <p:cNvPr id="3" name="Rectángulo 2">
            <a:extLst>
              <a:ext uri="{FF2B5EF4-FFF2-40B4-BE49-F238E27FC236}">
                <a16:creationId xmlns:a16="http://schemas.microsoft.com/office/drawing/2014/main" id="{66E38B6A-87D5-4326-85E5-2C65585E9518}"/>
              </a:ext>
            </a:extLst>
          </p:cNvPr>
          <p:cNvSpPr/>
          <p:nvPr/>
        </p:nvSpPr>
        <p:spPr>
          <a:xfrm>
            <a:off x="0" y="999060"/>
            <a:ext cx="4572000" cy="2822952"/>
          </a:xfrm>
          <a:prstGeom prst="rect">
            <a:avLst/>
          </a:prstGeom>
        </p:spPr>
        <p:txBody>
          <a:bodyPr>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¿Cuál o cuáles son las problemáticas que se presentan frecuentemente en la empresa?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Uno de los principales inconvenientes es la falta de información acerca de las temporadas de venta, ya que estas varían, no es una línea constante.</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pueden presentar conflictos en la planeación y ejecución de un evento.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fue la pregunta que nos permitió conocer las falencias que están en la empresa, y basar en aplicativo Web en un modelo de solución de estas</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EA2C8DF3-F1E5-48C1-8902-8DEF570971C4}"/>
              </a:ext>
            </a:extLst>
          </p:cNvPr>
          <p:cNvSpPr/>
          <p:nvPr/>
        </p:nvSpPr>
        <p:spPr>
          <a:xfrm>
            <a:off x="5487480" y="999060"/>
            <a:ext cx="3512634" cy="3745000"/>
          </a:xfrm>
          <a:prstGeom prst="rect">
            <a:avLst/>
          </a:prstGeom>
        </p:spPr>
        <p:txBody>
          <a:bodyPr wrap="square">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¿Qué Procesos se deben hacer para apartar un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debe tener la fecha del evento identificada, y se aparta con el 10% o más del costo de lo que se haya pactado en el contrato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tiene diferentes medios de pago, tales como transferencia, con tarjeta débito o crédito, o en efectivo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pregunta no permitió saber que para el cliente se le puede hacer mas fácil y sencillo apartar un evento por medio de un aplicativo Web, este generara al administrador y al cliente seguridad de lo que hace</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1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8E72CA-95DD-4FCF-B2E7-DA416C6A9FF3}"/>
              </a:ext>
            </a:extLst>
          </p:cNvPr>
          <p:cNvSpPr/>
          <p:nvPr/>
        </p:nvSpPr>
        <p:spPr>
          <a:xfrm>
            <a:off x="0" y="1021123"/>
            <a:ext cx="4572000" cy="3770328"/>
          </a:xfrm>
          <a:prstGeom prst="rect">
            <a:avLst/>
          </a:prstGeom>
        </p:spPr>
        <p:txBody>
          <a:bodyPr>
            <a:spAutoFit/>
          </a:bodyPr>
          <a:lstStyle/>
          <a:p>
            <a:pPr marL="342900" lvl="0" indent="-342900">
              <a:lnSpc>
                <a:spcPct val="107000"/>
              </a:lnSpc>
              <a:buFont typeface="+mj-lt"/>
              <a:buAutoNum type="arabicPeriod"/>
            </a:pPr>
            <a:r>
              <a:rPr lang="es-CO" dirty="0">
                <a:latin typeface="Calibri" panose="020F0502020204030204" pitchFamily="34" charset="0"/>
                <a:ea typeface="Calibri" panose="020F0502020204030204" pitchFamily="34" charset="0"/>
                <a:cs typeface="Times New Roman" panose="02020603050405020304" pitchFamily="18" charset="0"/>
              </a:rPr>
              <a:t>¿Con cuántos empleados puede contar, y que desempeña cada uno?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apartado de los eventos, depende del número de personas del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este se encuentra la parte de alimentos: el chef, con su equipo de trabajo, son cerca de 4 personas. Y a parte el convenio con la pastelería.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montaje del salón dos personas generalmente.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trasporte dos personas, el conductor y el ayudante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del bar, usualmente 3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Los meseros, dependiendo del número de invitados</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encargadas del aseo, 2</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 persona coordinadora del evento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El dj con su ayudante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Fotógrafo </a:t>
            </a:r>
          </a:p>
        </p:txBody>
      </p:sp>
      <p:sp>
        <p:nvSpPr>
          <p:cNvPr id="3" name="Rectángulo 2">
            <a:extLst>
              <a:ext uri="{FF2B5EF4-FFF2-40B4-BE49-F238E27FC236}">
                <a16:creationId xmlns:a16="http://schemas.microsoft.com/office/drawing/2014/main" id="{397975EB-D04C-40A3-A59E-069DA18E46F7}"/>
              </a:ext>
            </a:extLst>
          </p:cNvPr>
          <p:cNvSpPr/>
          <p:nvPr/>
        </p:nvSpPr>
        <p:spPr>
          <a:xfrm>
            <a:off x="4713522" y="1740307"/>
            <a:ext cx="3716800" cy="1169551"/>
          </a:xfrm>
          <a:prstGeom prst="rect">
            <a:avLst/>
          </a:prstGeom>
        </p:spPr>
        <p:txBody>
          <a:bodyPr wrap="square">
            <a:spAutoFit/>
          </a:bodyPr>
          <a:lstStyle/>
          <a:p>
            <a:r>
              <a:rPr lang="es-ES" dirty="0"/>
              <a:t>Esta pregunta nos permitió identificar los tipos de usuarios y  las personas que podrán hacer uso del aplicativo Web aparte de los clientes y que implementos estarán disponibles a la vista en el aplicativo Web.</a:t>
            </a:r>
            <a:endParaRPr lang="es-CO" dirty="0"/>
          </a:p>
        </p:txBody>
      </p:sp>
    </p:spTree>
    <p:extLst>
      <p:ext uri="{BB962C8B-B14F-4D97-AF65-F5344CB8AC3E}">
        <p14:creationId xmlns:p14="http://schemas.microsoft.com/office/powerpoint/2010/main" val="68747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3055064808"/>
              </p:ext>
            </p:extLst>
          </p:nvPr>
        </p:nvGraphicFramePr>
        <p:xfrm>
          <a:off x="0" y="1678499"/>
          <a:ext cx="8923662" cy="282143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310190">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354461">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txBody>
                  <a:tcPr/>
                </a:tc>
                <a:extLst>
                  <a:ext uri="{0D108BD9-81ED-4DB2-BD59-A6C34878D82A}">
                    <a16:rowId xmlns:a16="http://schemas.microsoft.com/office/drawing/2014/main" val="370239830"/>
                  </a:ext>
                </a:extLst>
              </a:tr>
              <a:tr h="352425">
                <a:tc>
                  <a:txBody>
                    <a:bodyPr/>
                    <a:lstStyle/>
                    <a:p>
                      <a:r>
                        <a:rPr lang="es-US" sz="1200" dirty="0"/>
                        <a:t>RF002</a:t>
                      </a:r>
                      <a:endParaRPr lang="es-CO" sz="1200" dirty="0"/>
                    </a:p>
                  </a:txBody>
                  <a:tcPr/>
                </a:tc>
                <a:tc>
                  <a:txBody>
                    <a:bodyPr/>
                    <a:lstStyle/>
                    <a:p>
                      <a:r>
                        <a:rPr lang="es-ES_tradnl" sz="1200" dirty="0"/>
                        <a:t>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333375">
                <a:tc>
                  <a:txBody>
                    <a:bodyPr/>
                    <a:lstStyle/>
                    <a:p>
                      <a:r>
                        <a:rPr lang="es-US" sz="1200" dirty="0"/>
                        <a:t>RF003</a:t>
                      </a:r>
                      <a:endParaRPr lang="es-CO" sz="1200" dirty="0"/>
                    </a:p>
                  </a:txBody>
                  <a:tcPr/>
                </a:tc>
                <a:tc>
                  <a:txBody>
                    <a:bodyPr/>
                    <a:lstStyle/>
                    <a:p>
                      <a:r>
                        <a:rPr lang="es-ES_tradnl" sz="1200" dirty="0"/>
                        <a:t>El sistema permitirá hacer un contrato.</a:t>
                      </a:r>
                      <a:endParaRPr lang="es-CO" sz="1200" dirty="0"/>
                    </a:p>
                  </a:txBody>
                  <a:tcPr/>
                </a:tc>
                <a:extLst>
                  <a:ext uri="{0D108BD9-81ED-4DB2-BD59-A6C34878D82A}">
                    <a16:rowId xmlns:a16="http://schemas.microsoft.com/office/drawing/2014/main" val="2842679119"/>
                  </a:ext>
                </a:extLst>
              </a:tr>
              <a:tr h="356560">
                <a:tc>
                  <a:txBody>
                    <a:bodyPr/>
                    <a:lstStyle/>
                    <a:p>
                      <a:r>
                        <a:rPr lang="es-US" sz="1200" dirty="0"/>
                        <a:t>RF004</a:t>
                      </a:r>
                      <a:endParaRPr lang="es-CO" sz="1200" dirty="0"/>
                    </a:p>
                  </a:txBody>
                  <a:tcPr/>
                </a:tc>
                <a:tc>
                  <a:txBody>
                    <a:bodyPr/>
                    <a:lstStyle/>
                    <a:p>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238617081"/>
                  </a:ext>
                </a:extLst>
              </a:tr>
              <a:tr h="371475">
                <a:tc>
                  <a:txBody>
                    <a:bodyPr/>
                    <a:lstStyle/>
                    <a:p>
                      <a:r>
                        <a:rPr lang="es-CO" sz="1200" dirty="0"/>
                        <a:t>RF005</a:t>
                      </a:r>
                    </a:p>
                  </a:txBody>
                  <a:tcPr/>
                </a:tc>
                <a:tc>
                  <a:txBody>
                    <a:bodyPr/>
                    <a:lstStyle/>
                    <a:p>
                      <a:r>
                        <a:rPr lang="es-ES_tradnl" sz="1200" dirty="0"/>
                        <a:t>El sistema permitirá consultar información del evento.</a:t>
                      </a:r>
                      <a:endParaRPr lang="es-CO" sz="1200" dirty="0"/>
                    </a:p>
                  </a:txBody>
                  <a:tcPr/>
                </a:tc>
                <a:extLst>
                  <a:ext uri="{0D108BD9-81ED-4DB2-BD59-A6C34878D82A}">
                    <a16:rowId xmlns:a16="http://schemas.microsoft.com/office/drawing/2014/main" val="2088643416"/>
                  </a:ext>
                </a:extLst>
              </a:tr>
              <a:tr h="371475">
                <a:tc>
                  <a:txBody>
                    <a:bodyPr/>
                    <a:lstStyle/>
                    <a:p>
                      <a:r>
                        <a:rPr lang="es-US" sz="1200" dirty="0"/>
                        <a:t>RF006</a:t>
                      </a:r>
                      <a:endParaRPr lang="es-CO" sz="1200" dirty="0"/>
                    </a:p>
                  </a:txBody>
                  <a:tcPr/>
                </a:tc>
                <a:tc>
                  <a:txBody>
                    <a:bodyPr/>
                    <a:lstStyle/>
                    <a:p>
                      <a:r>
                        <a:rPr lang="es-ES_tradnl" sz="1200" dirty="0"/>
                        <a:t>El sistema permitirá al cliente crear los PQR de los eventos. realizados.</a:t>
                      </a:r>
                      <a:endParaRPr lang="es-CO" sz="1200" dirty="0"/>
                    </a:p>
                  </a:txBody>
                  <a:tcPr/>
                </a:tc>
                <a:extLst>
                  <a:ext uri="{0D108BD9-81ED-4DB2-BD59-A6C34878D82A}">
                    <a16:rowId xmlns:a16="http://schemas.microsoft.com/office/drawing/2014/main" val="1622627092"/>
                  </a:ext>
                </a:extLst>
              </a:tr>
              <a:tr h="371475">
                <a:tc>
                  <a:txBody>
                    <a:bodyPr/>
                    <a:lstStyle/>
                    <a:p>
                      <a:r>
                        <a:rPr lang="es-US" sz="1200" dirty="0"/>
                        <a:t>RF007</a:t>
                      </a:r>
                      <a:endParaRPr lang="es-CO" sz="1200" dirty="0"/>
                    </a:p>
                  </a:txBody>
                  <a:tcPr/>
                </a:tc>
                <a:tc>
                  <a:txBody>
                    <a:bodyPr/>
                    <a:lstStyle/>
                    <a:p>
                      <a:r>
                        <a:rPr lang="es-ES_tradnl" sz="1200" dirty="0"/>
                        <a:t>El sistema permitirá hacer una cotización final .</a:t>
                      </a:r>
                      <a:endParaRPr lang="es-CO" sz="1200" dirty="0"/>
                    </a:p>
                  </a:txBody>
                  <a:tcPr/>
                </a:tc>
                <a:extLst>
                  <a:ext uri="{0D108BD9-81ED-4DB2-BD59-A6C34878D82A}">
                    <a16:rowId xmlns:a16="http://schemas.microsoft.com/office/drawing/2014/main" val="2079129574"/>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EE0CF98C-04F1-40E0-BE0F-E700FBD15235}"/>
              </a:ext>
            </a:extLst>
          </p:cNvPr>
          <p:cNvGraphicFramePr>
            <a:graphicFrameLocks noGrp="1"/>
          </p:cNvGraphicFramePr>
          <p:nvPr>
            <p:extLst>
              <p:ext uri="{D42A27DB-BD31-4B8C-83A1-F6EECF244321}">
                <p14:modId xmlns:p14="http://schemas.microsoft.com/office/powerpoint/2010/main" val="1257136032"/>
              </p:ext>
            </p:extLst>
          </p:nvPr>
        </p:nvGraphicFramePr>
        <p:xfrm>
          <a:off x="832206" y="1259871"/>
          <a:ext cx="7479587" cy="2988038"/>
        </p:xfrm>
        <a:graphic>
          <a:graphicData uri="http://schemas.openxmlformats.org/drawingml/2006/table">
            <a:tbl>
              <a:tblPr firstRow="1" bandRow="1">
                <a:tableStyleId>{5C22544A-7EE6-4342-B048-85BDC9FD1C3A}</a:tableStyleId>
              </a:tblPr>
              <a:tblGrid>
                <a:gridCol w="1344645">
                  <a:extLst>
                    <a:ext uri="{9D8B030D-6E8A-4147-A177-3AD203B41FA5}">
                      <a16:colId xmlns:a16="http://schemas.microsoft.com/office/drawing/2014/main" val="458998031"/>
                    </a:ext>
                  </a:extLst>
                </a:gridCol>
                <a:gridCol w="6134942">
                  <a:extLst>
                    <a:ext uri="{9D8B030D-6E8A-4147-A177-3AD203B41FA5}">
                      <a16:colId xmlns:a16="http://schemas.microsoft.com/office/drawing/2014/main" val="3549696264"/>
                    </a:ext>
                  </a:extLst>
                </a:gridCol>
              </a:tblGrid>
              <a:tr h="423774">
                <a:tc>
                  <a:txBody>
                    <a:bodyPr/>
                    <a:lstStyle/>
                    <a:p>
                      <a:r>
                        <a:rPr lang="es-US" dirty="0"/>
                        <a:t>Referencia</a:t>
                      </a:r>
                      <a:endParaRPr lang="es-CO" dirty="0"/>
                    </a:p>
                  </a:txBody>
                  <a:tcPr/>
                </a:tc>
                <a:tc>
                  <a:txBody>
                    <a:bodyPr/>
                    <a:lstStyle/>
                    <a:p>
                      <a:r>
                        <a:rPr lang="es-US" dirty="0"/>
                        <a:t>Requisitos No Funcionales</a:t>
                      </a:r>
                      <a:endParaRPr lang="es-CO" dirty="0"/>
                    </a:p>
                  </a:txBody>
                  <a:tcPr/>
                </a:tc>
                <a:extLst>
                  <a:ext uri="{0D108BD9-81ED-4DB2-BD59-A6C34878D82A}">
                    <a16:rowId xmlns:a16="http://schemas.microsoft.com/office/drawing/2014/main" val="3636870491"/>
                  </a:ext>
                </a:extLst>
              </a:tr>
              <a:tr h="478530">
                <a:tc>
                  <a:txBody>
                    <a:bodyPr/>
                    <a:lstStyle/>
                    <a:p>
                      <a:r>
                        <a:rPr lang="es-US" dirty="0"/>
                        <a:t>RNF001</a:t>
                      </a:r>
                      <a:endParaRPr lang="es-CO" dirty="0"/>
                    </a:p>
                  </a:txBody>
                  <a:tcPr/>
                </a:tc>
                <a:tc>
                  <a:txBody>
                    <a:bodyPr/>
                    <a:lstStyle/>
                    <a:p>
                      <a:r>
                        <a:rPr lang="es-US" dirty="0"/>
                        <a:t>El sistema hará uso de correos electrónicos para algún tipo de notificación. </a:t>
                      </a:r>
                      <a:endParaRPr lang="es-CO" dirty="0"/>
                    </a:p>
                  </a:txBody>
                  <a:tcPr/>
                </a:tc>
                <a:extLst>
                  <a:ext uri="{0D108BD9-81ED-4DB2-BD59-A6C34878D82A}">
                    <a16:rowId xmlns:a16="http://schemas.microsoft.com/office/drawing/2014/main" val="1414446427"/>
                  </a:ext>
                </a:extLst>
              </a:tr>
              <a:tr h="485775">
                <a:tc>
                  <a:txBody>
                    <a:bodyPr/>
                    <a:lstStyle/>
                    <a:p>
                      <a:r>
                        <a:rPr lang="es-US" dirty="0"/>
                        <a:t>R</a:t>
                      </a:r>
                      <a:r>
                        <a:rPr lang="es-CO" dirty="0"/>
                        <a:t>NF002</a:t>
                      </a:r>
                      <a:endParaRPr lang="es-US" dirty="0"/>
                    </a:p>
                  </a:txBody>
                  <a:tcPr/>
                </a:tc>
                <a:tc>
                  <a:txBody>
                    <a:bodyPr/>
                    <a:lstStyle/>
                    <a:p>
                      <a:r>
                        <a:rPr lang="es-US" dirty="0"/>
                        <a:t>El diseño del sistema debe ser lo mas sencillo posible y lo mejor entendible. </a:t>
                      </a:r>
                      <a:endParaRPr lang="es-CO" dirty="0"/>
                    </a:p>
                  </a:txBody>
                  <a:tcPr/>
                </a:tc>
                <a:extLst>
                  <a:ext uri="{0D108BD9-81ED-4DB2-BD59-A6C34878D82A}">
                    <a16:rowId xmlns:a16="http://schemas.microsoft.com/office/drawing/2014/main" val="609930751"/>
                  </a:ext>
                </a:extLst>
              </a:tr>
              <a:tr h="423774">
                <a:tc>
                  <a:txBody>
                    <a:bodyPr/>
                    <a:lstStyle/>
                    <a:p>
                      <a:r>
                        <a:rPr lang="es-US" dirty="0"/>
                        <a:t>RNF003</a:t>
                      </a:r>
                      <a:endParaRPr lang="es-CO" dirty="0"/>
                    </a:p>
                  </a:txBody>
                  <a:tcPr/>
                </a:tc>
                <a:tc>
                  <a:txBody>
                    <a:bodyPr/>
                    <a:lstStyle/>
                    <a:p>
                      <a:r>
                        <a:rPr lang="es-US" dirty="0"/>
                        <a:t>El sistema contara con seguridad para los datos.</a:t>
                      </a:r>
                      <a:endParaRPr lang="es-CO" dirty="0"/>
                    </a:p>
                  </a:txBody>
                  <a:tcPr/>
                </a:tc>
                <a:extLst>
                  <a:ext uri="{0D108BD9-81ED-4DB2-BD59-A6C34878D82A}">
                    <a16:rowId xmlns:a16="http://schemas.microsoft.com/office/drawing/2014/main" val="2152449131"/>
                  </a:ext>
                </a:extLst>
              </a:tr>
              <a:tr h="592123">
                <a:tc>
                  <a:txBody>
                    <a:bodyPr/>
                    <a:lstStyle/>
                    <a:p>
                      <a:r>
                        <a:rPr lang="es-US" dirty="0"/>
                        <a:t>RNF004</a:t>
                      </a:r>
                      <a:endParaRPr lang="es-CO" dirty="0"/>
                    </a:p>
                  </a:txBody>
                  <a:tcPr/>
                </a:tc>
                <a:tc>
                  <a:txBody>
                    <a:bodyPr/>
                    <a:lstStyle/>
                    <a:p>
                      <a:r>
                        <a:rPr lang="es-US" dirty="0"/>
                        <a:t>El administrador establecerá controles administrativos de acceso al sistema y de regulaciones.</a:t>
                      </a:r>
                      <a:endParaRPr lang="es-CO" dirty="0"/>
                    </a:p>
                  </a:txBody>
                  <a:tcPr/>
                </a:tc>
                <a:extLst>
                  <a:ext uri="{0D108BD9-81ED-4DB2-BD59-A6C34878D82A}">
                    <a16:rowId xmlns:a16="http://schemas.microsoft.com/office/drawing/2014/main" val="1724620315"/>
                  </a:ext>
                </a:extLst>
              </a:tr>
              <a:tr h="551677">
                <a:tc>
                  <a:txBody>
                    <a:bodyPr/>
                    <a:lstStyle/>
                    <a:p>
                      <a:r>
                        <a:rPr lang="es-US" dirty="0"/>
                        <a:t>RNF005</a:t>
                      </a:r>
                      <a:endParaRPr lang="es-CO" dirty="0"/>
                    </a:p>
                  </a:txBody>
                  <a:tcPr/>
                </a:tc>
                <a:tc>
                  <a:txBody>
                    <a:bodyPr/>
                    <a:lstStyle/>
                    <a:p>
                      <a:r>
                        <a:rPr lang="es-US" dirty="0"/>
                        <a:t>Se establecerá un formato de contrato de forma predeterminada dependiendo de los requerimientos del cliente.</a:t>
                      </a:r>
                      <a:endParaRPr lang="es-CO" dirty="0"/>
                    </a:p>
                  </a:txBody>
                  <a:tcPr/>
                </a:tc>
                <a:extLst>
                  <a:ext uri="{0D108BD9-81ED-4DB2-BD59-A6C34878D82A}">
                    <a16:rowId xmlns:a16="http://schemas.microsoft.com/office/drawing/2014/main" val="232008734"/>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996598007"/>
              </p:ext>
            </p:extLst>
          </p:nvPr>
        </p:nvGraphicFramePr>
        <p:xfrm>
          <a:off x="1343145" y="1278963"/>
          <a:ext cx="6096000" cy="317500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32528520"/>
                    </a:ext>
                  </a:extLst>
                </a:gridCol>
                <a:gridCol w="4533900">
                  <a:extLst>
                    <a:ext uri="{9D8B030D-6E8A-4147-A177-3AD203B41FA5}">
                      <a16:colId xmlns:a16="http://schemas.microsoft.com/office/drawing/2014/main" val="2071908709"/>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8958565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la autentificación de usuario mediante nombre se usuario y contraseña.</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697148"/>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Ingresar datos,</a:t>
                      </a:r>
                      <a:r>
                        <a:rPr lang="es-CO" baseline="0" dirty="0"/>
                        <a:t> Registrar datos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0984547"/>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Guardar</a:t>
                      </a:r>
                      <a:r>
                        <a:rPr lang="es-CO" baseline="0" dirty="0"/>
                        <a:t> en la base de datos los diferentes datos que un usuario ingresa.</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766410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 ingresar tendrá la opción de registrar en primer lugar, si</a:t>
                      </a:r>
                      <a:r>
                        <a:rPr lang="es-CO" baseline="0" dirty="0"/>
                        <a:t> ya se ha registrado, en la parte inferior esta la opción iniciar sesión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826357"/>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97045898"/>
                  </a:ext>
                </a:extLst>
              </a:tr>
            </a:tbl>
          </a:graphicData>
        </a:graphic>
      </p:graphicFrame>
      <p:sp>
        <p:nvSpPr>
          <p:cNvPr id="3" name="CuadroTexto 2"/>
          <p:cNvSpPr txBox="1"/>
          <p:nvPr/>
        </p:nvSpPr>
        <p:spPr>
          <a:xfrm>
            <a:off x="1181100" y="263927"/>
            <a:ext cx="6600825" cy="523220"/>
          </a:xfrm>
          <a:prstGeom prst="rect">
            <a:avLst/>
          </a:prstGeom>
          <a:noFill/>
        </p:spPr>
        <p:txBody>
          <a:bodyPr wrap="square" rtlCol="0">
            <a:spAutoFit/>
          </a:bodyPr>
          <a:lstStyle/>
          <a:p>
            <a:r>
              <a:rPr lang="es-CO" sz="2800" dirty="0"/>
              <a:t>IEEE-830 Requerimiento Funcionales</a:t>
            </a:r>
          </a:p>
        </p:txBody>
      </p:sp>
    </p:spTree>
    <p:extLst>
      <p:ext uri="{BB962C8B-B14F-4D97-AF65-F5344CB8AC3E}">
        <p14:creationId xmlns:p14="http://schemas.microsoft.com/office/powerpoint/2010/main" val="225251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119889131"/>
              </p:ext>
            </p:extLst>
          </p:nvPr>
        </p:nvGraphicFramePr>
        <p:xfrm>
          <a:off x="1405118" y="1211102"/>
          <a:ext cx="6096000" cy="36017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gestionara las solicitudes del cliente cuando quiere apartar cualquier tipo de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y apartar las fechas escogidas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a:t>
                      </a:r>
                      <a:r>
                        <a:rPr lang="es-CO" baseline="0" dirty="0"/>
                        <a:t> el paquete que ha solicitado y verificara si la fecha escogida esta libre, si lo esta guardara el paquete escogido y personalizado, para apartar el evento y tener acceso a la solicitud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Se mostrara la notificación de</a:t>
                      </a:r>
                      <a:r>
                        <a:rPr lang="es-CO" baseline="0" dirty="0"/>
                        <a:t> fecha aceptada o negada según la disponibilidad, y se mostrará la opción modificar o guardar</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36100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8897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123067264"/>
              </p:ext>
            </p:extLst>
          </p:nvPr>
        </p:nvGraphicFramePr>
        <p:xfrm>
          <a:off x="1336996" y="1241003"/>
          <a:ext cx="6096000" cy="33223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hacer un contrato.</a:t>
                      </a:r>
                      <a:endParaRPr lang="es-CO" sz="1400" dirty="0"/>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Análisis del contrato y de</a:t>
                      </a:r>
                      <a:r>
                        <a:rPr lang="es-CO" baseline="0" dirty="0"/>
                        <a:t> sus Indicaciones para elegir el correcto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Buscara el documento que cumpla con el tipo de evento y mostrar el contrato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En la</a:t>
                      </a:r>
                      <a:r>
                        <a:rPr lang="es-CO" baseline="0" dirty="0"/>
                        <a:t> interfaz del sistema se mostrara la opción mostrar contrato y se podrá analizar sus términos y condiciones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9647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207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43238242"/>
              </p:ext>
            </p:extLst>
          </p:nvPr>
        </p:nvGraphicFramePr>
        <p:xfrm>
          <a:off x="1225348" y="1215342"/>
          <a:ext cx="6096000" cy="3749502"/>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518622">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asociar las personas y elementos requeridos dentro del evento.</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 cuales</a:t>
                      </a:r>
                      <a:r>
                        <a:rPr lang="es-CO" baseline="0" dirty="0"/>
                        <a:t> serán las personas de logística que  serán asignadas para dicho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Analizar</a:t>
                      </a:r>
                      <a:r>
                        <a:rPr lang="es-CO" baseline="0" dirty="0"/>
                        <a:t> que personas serán asignadas a un evento, si de manera predeterminada serán asignadas, o si el cliente quiere modificar o buscar uno por cuenta propia y guardarlo en la base de datos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a:t>
                      </a:r>
                      <a:r>
                        <a:rPr lang="es-CO" baseline="0" dirty="0"/>
                        <a:t> en las opciones del evento el tipo de personal que desea, mostrar las personas disponibles y la opción agregar personal</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3423136"/>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095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954655"/>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La casa de eventos EuroBodas es una empresa, la cual se encarga de hacer cualquier tipo de evento social o empresarial según la petición del cliente. </a:t>
            </a:r>
          </a:p>
          <a:p>
            <a:r>
              <a:rPr lang="es-US" sz="1600" dirty="0">
                <a:latin typeface="Times New Roman" panose="02020603050405020304" pitchFamily="18" charset="0"/>
                <a:cs typeface="Times New Roman" panose="02020603050405020304" pitchFamily="18" charset="0"/>
              </a:rPr>
              <a:t>Al hacer un levantamiento de información sobre la empresa como resultado </a:t>
            </a:r>
            <a:r>
              <a:rPr lang="es-US" sz="1600" dirty="0">
                <a:solidFill>
                  <a:schemeClr val="tx1"/>
                </a:solidFill>
                <a:latin typeface="Times New Roman" panose="02020603050405020304" pitchFamily="18" charset="0"/>
                <a:cs typeface="Times New Roman" panose="02020603050405020304" pitchFamily="18" charset="0"/>
              </a:rPr>
              <a:t>salió</a:t>
            </a:r>
            <a:r>
              <a:rPr lang="es-US" sz="1600" dirty="0">
                <a:latin typeface="Times New Roman" panose="02020603050405020304" pitchFamily="18" charset="0"/>
                <a:cs typeface="Times New Roman" panose="02020603050405020304" pitchFamily="18" charset="0"/>
              </a:rPr>
              <a:t> que no cuentan con  algún tipo de método para poder mostrar los servicios que prestan a los clientes y la falta de información oportuna, sobre el estado de la disponibilidad de los servicios prestados, además la logística también presenta algún tipo de falencia ya que no se presenta le mejor organización. </a:t>
            </a:r>
            <a:br>
              <a:rPr lang="es-US" sz="16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707147" y="62019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668271343"/>
              </p:ext>
            </p:extLst>
          </p:nvPr>
        </p:nvGraphicFramePr>
        <p:xfrm>
          <a:off x="1202803" y="1286523"/>
          <a:ext cx="6096000" cy="33223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ES_tradnl" sz="1400" dirty="0"/>
                        <a:t>El sistema permitirá consultar información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 todos</a:t>
                      </a:r>
                      <a:r>
                        <a:rPr lang="es-CO" baseline="0" dirty="0"/>
                        <a:t> los datos que se han guardado en el evento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Identificar</a:t>
                      </a:r>
                      <a:r>
                        <a:rPr lang="es-CO" baseline="0" dirty="0"/>
                        <a:t> cada dato, información, etc. del evento y mostrar cada dato que se tiene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 el resumen, o</a:t>
                      </a:r>
                      <a:r>
                        <a:rPr lang="es-CO" baseline="0" dirty="0"/>
                        <a:t> el informe del evento y se podrá descargar o modificar según el usuario desee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7044000"/>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Media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1726678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824205468"/>
              </p:ext>
            </p:extLst>
          </p:nvPr>
        </p:nvGraphicFramePr>
        <p:xfrm>
          <a:off x="1311677" y="1157208"/>
          <a:ext cx="6096000" cy="374904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hacer una cotización final .</a:t>
                      </a:r>
                      <a:endParaRPr lang="es-CO" sz="1400" dirty="0"/>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Buscar los diferentes datos</a:t>
                      </a:r>
                      <a:r>
                        <a:rPr lang="es-CO" baseline="0" dirty="0"/>
                        <a:t> de</a:t>
                      </a:r>
                      <a:r>
                        <a:rPr lang="es-CO" dirty="0"/>
                        <a:t> la información del</a:t>
                      </a:r>
                      <a:r>
                        <a:rPr lang="es-CO" baseline="0" dirty="0"/>
                        <a:t> paquete y la personalización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 al administrador y al cliente</a:t>
                      </a:r>
                      <a:r>
                        <a:rPr lang="es-CO" baseline="0" dirty="0"/>
                        <a:t> llevar una cuenta de todos los datos del paquete, y buscar en el sistema los costos con cada uno de los proveedores, el sistema tiene que mostrar el total de los costos y dar un informe de este</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Después</a:t>
                      </a:r>
                      <a:r>
                        <a:rPr lang="es-CO" baseline="0" dirty="0"/>
                        <a:t> de haber identificado cada dato costo, el sistema mostrara la opción de consultar cotización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942758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a:t>Alta</a:t>
                      </a:r>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256385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514865129"/>
              </p:ext>
            </p:extLst>
          </p:nvPr>
        </p:nvGraphicFramePr>
        <p:xfrm>
          <a:off x="1292627" y="1313828"/>
          <a:ext cx="6096000" cy="35356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2027040618"/>
                    </a:ext>
                  </a:extLst>
                </a:gridCol>
                <a:gridCol w="4533900">
                  <a:extLst>
                    <a:ext uri="{9D8B030D-6E8A-4147-A177-3AD203B41FA5}">
                      <a16:colId xmlns:a16="http://schemas.microsoft.com/office/drawing/2014/main" val="189429780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RF007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620483635"/>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_tradnl" sz="1400" dirty="0"/>
                        <a:t>El sistema permitirá al cliente crear los PQR de los eventos. Realizados.</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334432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opinar sobre la realización del evento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4825668"/>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Permitir</a:t>
                      </a:r>
                      <a:r>
                        <a:rPr lang="es-CO" baseline="0" dirty="0"/>
                        <a:t> al usuario dar a conocer su opinión, si tiene alguna queja, o en otro caso un reclamo por cualquier suceso durante el evento o contrato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06497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Requerimientos no Funcionales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Mostrar en la interfaz</a:t>
                      </a:r>
                      <a:r>
                        <a:rPr lang="es-CO" baseline="0" dirty="0"/>
                        <a:t> del sistema la opción comentarios y permitir al usuario la publicación de dicho mensaje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434372"/>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Baja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55100911"/>
                  </a:ext>
                </a:extLst>
              </a:tr>
            </a:tbl>
          </a:graphicData>
        </a:graphic>
      </p:graphicFrame>
    </p:spTree>
    <p:extLst>
      <p:ext uri="{BB962C8B-B14F-4D97-AF65-F5344CB8AC3E}">
        <p14:creationId xmlns:p14="http://schemas.microsoft.com/office/powerpoint/2010/main" val="4140009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292574090"/>
              </p:ext>
            </p:extLst>
          </p:nvPr>
        </p:nvGraphicFramePr>
        <p:xfrm>
          <a:off x="1161085" y="169410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1018729332"/>
                    </a:ext>
                  </a:extLst>
                </a:gridCol>
                <a:gridCol w="4533900">
                  <a:extLst>
                    <a:ext uri="{9D8B030D-6E8A-4147-A177-3AD203B41FA5}">
                      <a16:colId xmlns:a16="http://schemas.microsoft.com/office/drawing/2014/main" val="976159681"/>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950354880"/>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hará uso de correos electrónicos para algún tipo de notificación.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307016"/>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Informara</a:t>
                      </a:r>
                      <a:r>
                        <a:rPr lang="es-CO" baseline="0" dirty="0"/>
                        <a:t> de cada tipo de procedimiento en el sistema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66539"/>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Notificar al usuario sobre un</a:t>
                      </a:r>
                      <a:r>
                        <a:rPr lang="es-CO" baseline="0" dirty="0"/>
                        <a:t> cambio en el sistema, una nueva solicitud de evento,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680163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416500743"/>
                  </a:ext>
                </a:extLst>
              </a:tr>
            </a:tbl>
          </a:graphicData>
        </a:graphic>
      </p:graphicFrame>
      <p:sp>
        <p:nvSpPr>
          <p:cNvPr id="3" name="CuadroTexto 2"/>
          <p:cNvSpPr txBox="1"/>
          <p:nvPr/>
        </p:nvSpPr>
        <p:spPr>
          <a:xfrm>
            <a:off x="995423" y="254643"/>
            <a:ext cx="6967960" cy="523220"/>
          </a:xfrm>
          <a:prstGeom prst="rect">
            <a:avLst/>
          </a:prstGeom>
          <a:noFill/>
        </p:spPr>
        <p:txBody>
          <a:bodyPr wrap="square" rtlCol="0">
            <a:spAutoFit/>
          </a:bodyPr>
          <a:lstStyle/>
          <a:p>
            <a:r>
              <a:rPr lang="es-CO" sz="2800" dirty="0"/>
              <a:t>IEEE-830 Requerimientos no Funcionales</a:t>
            </a:r>
          </a:p>
        </p:txBody>
      </p:sp>
    </p:spTree>
    <p:extLst>
      <p:ext uri="{BB962C8B-B14F-4D97-AF65-F5344CB8AC3E}">
        <p14:creationId xmlns:p14="http://schemas.microsoft.com/office/powerpoint/2010/main" val="258055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74138926"/>
              </p:ext>
            </p:extLst>
          </p:nvPr>
        </p:nvGraphicFramePr>
        <p:xfrm>
          <a:off x="1161085" y="1682529"/>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diseño del sistema debe ser lo mas sencillo posible y lo mejor entendible. </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Interfaz limpia, rápida y minimalista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Tendrá</a:t>
                      </a:r>
                      <a:r>
                        <a:rPr lang="es-CO" baseline="0" dirty="0"/>
                        <a:t> un diseño con animaciones suaves, sencillas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Alta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07825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281833654"/>
              </p:ext>
            </p:extLst>
          </p:nvPr>
        </p:nvGraphicFramePr>
        <p:xfrm>
          <a:off x="1161086" y="1670955"/>
          <a:ext cx="6096000" cy="244348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sistema contara con seguridad para los datos.</a:t>
                      </a:r>
                      <a:endParaRPr lang="es-CO"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baseline="0" dirty="0"/>
                        <a:t>Habrá verificación de datos y encriptación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El sistema encriptara los datos ingresados en el para garantizar la</a:t>
                      </a:r>
                      <a:r>
                        <a:rPr lang="es-CO" baseline="0" dirty="0"/>
                        <a:t> seguridad de los datos de los usuarios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68830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45277960"/>
              </p:ext>
            </p:extLst>
          </p:nvPr>
        </p:nvGraphicFramePr>
        <p:xfrm>
          <a:off x="1161086" y="1659380"/>
          <a:ext cx="6096000" cy="2525254"/>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El administrador establecerá controles administrativos de acceso al sistema y de regulaciones.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452614">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 Interfaces dedicadas basadas</a:t>
                      </a:r>
                      <a:r>
                        <a:rPr lang="es-CO" baseline="0" dirty="0"/>
                        <a:t> en el tipo de usuario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Basado</a:t>
                      </a:r>
                      <a:r>
                        <a:rPr lang="es-CO" baseline="0" dirty="0"/>
                        <a:t> en el tipo de usuario el sistema mostrara una interfaz adecuada con funciones especificas</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236245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087469974"/>
              </p:ext>
            </p:extLst>
          </p:nvPr>
        </p:nvGraphicFramePr>
        <p:xfrm>
          <a:off x="1161085" y="1682529"/>
          <a:ext cx="6096000" cy="3017520"/>
        </p:xfrm>
        <a:graphic>
          <a:graphicData uri="http://schemas.openxmlformats.org/drawingml/2006/table">
            <a:tbl>
              <a:tblPr bandRow="1">
                <a:tableStyleId>{7E9639D4-E3E2-4D34-9284-5A2195B3D0D7}</a:tableStyleId>
              </a:tblPr>
              <a:tblGrid>
                <a:gridCol w="1562100">
                  <a:extLst>
                    <a:ext uri="{9D8B030D-6E8A-4147-A177-3AD203B41FA5}">
                      <a16:colId xmlns:a16="http://schemas.microsoft.com/office/drawing/2014/main" val="3045308003"/>
                    </a:ext>
                  </a:extLst>
                </a:gridCol>
                <a:gridCol w="4533900">
                  <a:extLst>
                    <a:ext uri="{9D8B030D-6E8A-4147-A177-3AD203B41FA5}">
                      <a16:colId xmlns:a16="http://schemas.microsoft.com/office/drawing/2014/main" val="1305091947"/>
                    </a:ext>
                  </a:extLst>
                </a:gridCol>
              </a:tblGrid>
              <a:tr h="370840">
                <a:tc>
                  <a:txBody>
                    <a:bodyPr/>
                    <a:lstStyle/>
                    <a:p>
                      <a:r>
                        <a:rPr lang="es-CO" dirty="0"/>
                        <a:t>Identificación del</a:t>
                      </a:r>
                      <a:r>
                        <a:rPr lang="es-CO" baseline="0" dirty="0"/>
                        <a:t> Requerimiento</a:t>
                      </a:r>
                      <a:endParaRPr lang="es-CO"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RNF005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27890786"/>
                  </a:ext>
                </a:extLst>
              </a:tr>
              <a:tr h="370840">
                <a:tc>
                  <a:txBody>
                    <a:bodyPr/>
                    <a:lstStyle/>
                    <a:p>
                      <a:r>
                        <a:rPr lang="es-CO" dirty="0"/>
                        <a:t>Nombre del</a:t>
                      </a:r>
                      <a:r>
                        <a:rPr lang="es-CO" baseline="0" dirty="0"/>
                        <a:t> Requerimiento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Se establecerá un formato de contrato de forma predeterminada dependiendo de los requerimientos del cliente.</a:t>
                      </a:r>
                      <a:endParaRPr lang="es-CO"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12"/>
                  </a:ext>
                </a:extLst>
              </a:tr>
              <a:tr h="370840">
                <a:tc>
                  <a:txBody>
                    <a:bodyPr/>
                    <a:lstStyle/>
                    <a:p>
                      <a:r>
                        <a:rPr lang="es-CO" dirty="0"/>
                        <a:t>Características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r>
                        <a:rPr lang="es-CO" dirty="0"/>
                        <a:t>Lectura de datos, edición de documentos, generación de documentos.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04680"/>
                  </a:ext>
                </a:extLst>
              </a:tr>
              <a:tr h="370840">
                <a:tc>
                  <a:txBody>
                    <a:bodyPr/>
                    <a:lstStyle/>
                    <a:p>
                      <a:r>
                        <a:rPr lang="es-CO" dirty="0"/>
                        <a:t>Descripción del requerimiento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t>Generación de contratos</a:t>
                      </a:r>
                      <a:r>
                        <a:rPr lang="es-CO" baseline="0" dirty="0"/>
                        <a:t> con especificaciones dadas con anterioridad por el cliente</a:t>
                      </a:r>
                      <a:endParaRPr lang="es-CO" dirty="0"/>
                    </a:p>
                    <a:p>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1965928"/>
                  </a:ext>
                </a:extLst>
              </a:tr>
              <a:tr h="370840">
                <a:tc>
                  <a:txBody>
                    <a:bodyPr/>
                    <a:lstStyle/>
                    <a:p>
                      <a:r>
                        <a:rPr lang="es-CO" dirty="0"/>
                        <a:t>Prioridad del Requerimiento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endParaRPr lang="es-C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698341438"/>
                  </a:ext>
                </a:extLst>
              </a:tr>
            </a:tbl>
          </a:graphicData>
        </a:graphic>
      </p:graphicFrame>
    </p:spTree>
    <p:extLst>
      <p:ext uri="{BB962C8B-B14F-4D97-AF65-F5344CB8AC3E}">
        <p14:creationId xmlns:p14="http://schemas.microsoft.com/office/powerpoint/2010/main" val="159328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CU004: Restaurar contraseña.</a:t>
            </a:r>
          </a:p>
          <a:p>
            <a:r>
              <a:rPr lang="es-US" dirty="0"/>
              <a:t>CU005: Cambiar contraseña. </a:t>
            </a:r>
          </a:p>
          <a:p>
            <a:r>
              <a:rPr lang="es-US" dirty="0"/>
              <a:t>CU006: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031325"/>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CU007: Registrar solicitud de evento.</a:t>
            </a:r>
          </a:p>
          <a:p>
            <a:r>
              <a:rPr lang="es-CO" dirty="0"/>
              <a:t>CU008: Notificar confirmación de evento.</a:t>
            </a:r>
            <a:endParaRPr lang="es-US" dirty="0"/>
          </a:p>
          <a:p>
            <a:r>
              <a:rPr lang="es-US" dirty="0"/>
              <a:t>CU009: Consultar presupuesto.</a:t>
            </a:r>
          </a:p>
          <a:p>
            <a:r>
              <a:rPr lang="es-US" dirty="0"/>
              <a:t>CU010: Personalizar paquete</a:t>
            </a:r>
          </a:p>
          <a:p>
            <a:r>
              <a:rPr lang="es-US" dirty="0"/>
              <a:t>CU011: Cancelar evento.</a:t>
            </a:r>
          </a:p>
          <a:p>
            <a:endParaRPr lang="es-US" dirty="0"/>
          </a:p>
        </p:txBody>
      </p:sp>
    </p:spTree>
    <p:extLst>
      <p:ext uri="{BB962C8B-B14F-4D97-AF65-F5344CB8AC3E}">
        <p14:creationId xmlns:p14="http://schemas.microsoft.com/office/powerpoint/2010/main" val="153178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1A9E88-234B-4E1F-9F93-855C3CADCBF8}"/>
              </a:ext>
            </a:extLst>
          </p:cNvPr>
          <p:cNvSpPr/>
          <p:nvPr/>
        </p:nvSpPr>
        <p:spPr>
          <a:xfrm>
            <a:off x="50257" y="1433703"/>
            <a:ext cx="3794629" cy="1815882"/>
          </a:xfrm>
          <a:prstGeom prst="rect">
            <a:avLst/>
          </a:prstGeom>
        </p:spPr>
        <p:txBody>
          <a:bodyPr wrap="none">
            <a:spAutoFit/>
          </a:bodyPr>
          <a:lstStyle/>
          <a:p>
            <a:r>
              <a:rPr lang="es-ES_tradnl" b="1" dirty="0"/>
              <a:t>RF003:</a:t>
            </a:r>
            <a:r>
              <a:rPr lang="es-ES_tradnl" dirty="0"/>
              <a:t>El sistema permitirá hacer un contrato</a:t>
            </a:r>
          </a:p>
          <a:p>
            <a:endParaRPr lang="es-ES_tradnl" dirty="0"/>
          </a:p>
          <a:p>
            <a:r>
              <a:rPr lang="es-ES_tradnl" dirty="0"/>
              <a:t>CU012: Registrar datos del contrato.</a:t>
            </a:r>
          </a:p>
          <a:p>
            <a:r>
              <a:rPr lang="es-ES_tradnl" dirty="0"/>
              <a:t>CU013: Consultar contrato.</a:t>
            </a:r>
          </a:p>
          <a:p>
            <a:r>
              <a:rPr lang="es-ES_tradnl" dirty="0"/>
              <a:t>CU014: Actualizar contrato.</a:t>
            </a:r>
          </a:p>
          <a:p>
            <a:r>
              <a:rPr lang="es-ES_tradnl" dirty="0"/>
              <a:t>CU015: Asignar cierre de contrato.</a:t>
            </a:r>
          </a:p>
          <a:p>
            <a:endParaRPr lang="es-ES_tradnl" dirty="0"/>
          </a:p>
          <a:p>
            <a:endParaRPr lang="es-ES_tradnl" dirty="0"/>
          </a:p>
        </p:txBody>
      </p:sp>
      <p:sp>
        <p:nvSpPr>
          <p:cNvPr id="5" name="Rectángulo 4">
            <a:extLst>
              <a:ext uri="{FF2B5EF4-FFF2-40B4-BE49-F238E27FC236}">
                <a16:creationId xmlns:a16="http://schemas.microsoft.com/office/drawing/2014/main" id="{E11C1E11-53ED-4CEA-9B95-B6521B95B564}"/>
              </a:ext>
            </a:extLst>
          </p:cNvPr>
          <p:cNvSpPr/>
          <p:nvPr/>
        </p:nvSpPr>
        <p:spPr>
          <a:xfrm>
            <a:off x="388540" y="3357306"/>
            <a:ext cx="5128327" cy="954107"/>
          </a:xfrm>
          <a:prstGeom prst="rect">
            <a:avLst/>
          </a:prstGeom>
        </p:spPr>
        <p:txBody>
          <a:bodyPr wrap="none">
            <a:spAutoFit/>
          </a:bodyPr>
          <a:lstStyle/>
          <a:p>
            <a:r>
              <a:rPr lang="es-ES_tradnl" b="1" dirty="0">
                <a:solidFill>
                  <a:schemeClr val="tx1"/>
                </a:solidFill>
              </a:rPr>
              <a:t>RF005: </a:t>
            </a:r>
            <a:r>
              <a:rPr lang="es-ES_tradnl" dirty="0"/>
              <a:t>:El sistema permitirá consultar información del evento </a:t>
            </a:r>
          </a:p>
          <a:p>
            <a:endParaRPr lang="es-ES_tradnl" b="1" dirty="0">
              <a:solidFill>
                <a:schemeClr val="tx1"/>
              </a:solidFill>
            </a:endParaRPr>
          </a:p>
          <a:p>
            <a:r>
              <a:rPr lang="es-CO" dirty="0"/>
              <a:t>CU021: Consultar personal del evento.</a:t>
            </a:r>
          </a:p>
          <a:p>
            <a:r>
              <a:rPr lang="es-CO" dirty="0"/>
              <a:t>CU022: Modificar personal del evento.</a:t>
            </a:r>
          </a:p>
        </p:txBody>
      </p:sp>
      <p:sp>
        <p:nvSpPr>
          <p:cNvPr id="6" name="Rectángulo 5">
            <a:extLst>
              <a:ext uri="{FF2B5EF4-FFF2-40B4-BE49-F238E27FC236}">
                <a16:creationId xmlns:a16="http://schemas.microsoft.com/office/drawing/2014/main" id="{EFF131DE-3F6C-4532-BABB-09A6A2C53DD6}"/>
              </a:ext>
            </a:extLst>
          </p:cNvPr>
          <p:cNvSpPr/>
          <p:nvPr/>
        </p:nvSpPr>
        <p:spPr>
          <a:xfrm>
            <a:off x="4086810" y="1325981"/>
            <a:ext cx="4572000" cy="1815882"/>
          </a:xfrm>
          <a:prstGeom prst="rect">
            <a:avLst/>
          </a:prstGeom>
        </p:spPr>
        <p:txBody>
          <a:bodyPr>
            <a:spAutoFit/>
          </a:bodyPr>
          <a:lstStyle/>
          <a:p>
            <a:r>
              <a:rPr lang="es-ES_tradnl" b="1" dirty="0"/>
              <a:t>RF004</a:t>
            </a:r>
            <a:r>
              <a:rPr lang="es-ES_tradnl" dirty="0"/>
              <a:t>:El sistema permitirá asociar las personas y elementos requeridos para el evento.</a:t>
            </a:r>
          </a:p>
          <a:p>
            <a:endParaRPr lang="es-ES_tradnl" dirty="0"/>
          </a:p>
          <a:p>
            <a:r>
              <a:rPr lang="es-ES_tradnl" dirty="0"/>
              <a:t>CU016: Registrar personal de logística. </a:t>
            </a:r>
          </a:p>
          <a:p>
            <a:r>
              <a:rPr lang="es-ES_tradnl" dirty="0"/>
              <a:t>CU017: Registrar proveedores.</a:t>
            </a:r>
          </a:p>
          <a:p>
            <a:r>
              <a:rPr lang="es-ES_tradnl" dirty="0"/>
              <a:t>CU018: Consultar personal disponible.</a:t>
            </a:r>
          </a:p>
          <a:p>
            <a:r>
              <a:rPr lang="es-ES_tradnl" dirty="0"/>
              <a:t>CU019: Registrar Elementos requeridos.</a:t>
            </a:r>
          </a:p>
          <a:p>
            <a:r>
              <a:rPr lang="es-ES_tradnl" dirty="0"/>
              <a:t>CU020: </a:t>
            </a:r>
            <a:r>
              <a:rPr lang="es-CO" dirty="0"/>
              <a:t>Asociar personal a evento.</a:t>
            </a:r>
          </a:p>
        </p:txBody>
      </p:sp>
    </p:spTree>
    <p:extLst>
      <p:ext uri="{BB962C8B-B14F-4D97-AF65-F5344CB8AC3E}">
        <p14:creationId xmlns:p14="http://schemas.microsoft.com/office/powerpoint/2010/main" val="227665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98376" y="1106924"/>
            <a:ext cx="4572000" cy="1323439"/>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Cuando un cliente hace una solicitud de un evento la empresa ya tiene unos paquetes fijos lo que se hace es que el cliente pueda modificar el paquete según sus gustos y cuando el cliente no se sienta satisfecho con el trabajo de la empresa podrá registrar PQR.</a:t>
            </a:r>
            <a:endParaRPr lang="es-CO" sz="1600" dirty="0"/>
          </a:p>
        </p:txBody>
      </p:sp>
      <p:sp>
        <p:nvSpPr>
          <p:cNvPr id="3" name="Rectángulo 2">
            <a:extLst>
              <a:ext uri="{FF2B5EF4-FFF2-40B4-BE49-F238E27FC236}">
                <a16:creationId xmlns:a16="http://schemas.microsoft.com/office/drawing/2014/main" id="{72D455B7-4F5B-47B0-9E10-6858BCAD86FB}"/>
              </a:ext>
            </a:extLst>
          </p:cNvPr>
          <p:cNvSpPr/>
          <p:nvPr/>
        </p:nvSpPr>
        <p:spPr>
          <a:xfrm>
            <a:off x="814720" y="3437123"/>
            <a:ext cx="4572000" cy="584775"/>
          </a:xfrm>
          <a:prstGeom prst="rect">
            <a:avLst/>
          </a:prstGeom>
        </p:spPr>
        <p:txBody>
          <a:bodyPr>
            <a:spAutoFit/>
          </a:bodyPr>
          <a:lstStyle/>
          <a:p>
            <a:r>
              <a:rPr lang="es-US" sz="1600" dirty="0">
                <a:latin typeface="Times New Roman" panose="02020603050405020304" pitchFamily="18" charset="0"/>
                <a:cs typeface="Times New Roman" panose="02020603050405020304" pitchFamily="18" charset="0"/>
              </a:rPr>
              <a:t>¿Cómo un aplicativo web hará mas eficiente la logística de una manera mas sencilla? </a:t>
            </a:r>
            <a:endParaRPr lang="es-CO" sz="1600" dirty="0"/>
          </a:p>
        </p:txBody>
      </p:sp>
    </p:spTree>
    <p:extLst>
      <p:ext uri="{BB962C8B-B14F-4D97-AF65-F5344CB8AC3E}">
        <p14:creationId xmlns:p14="http://schemas.microsoft.com/office/powerpoint/2010/main" val="131030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0" y="2304197"/>
            <a:ext cx="4016188" cy="1384995"/>
          </a:xfrm>
          <a:prstGeom prst="rect">
            <a:avLst/>
          </a:prstGeom>
        </p:spPr>
        <p:txBody>
          <a:bodyPr wrap="square">
            <a:spAutoFit/>
          </a:bodyPr>
          <a:lstStyle/>
          <a:p>
            <a:r>
              <a:rPr lang="es-ES_tradnl" b="1" dirty="0"/>
              <a:t>RF006:</a:t>
            </a:r>
            <a:r>
              <a:rPr lang="es-ES_tradnl" dirty="0"/>
              <a:t>El sistema permitirá hacer una </a:t>
            </a:r>
          </a:p>
          <a:p>
            <a:r>
              <a:rPr lang="es-ES_tradnl" dirty="0"/>
              <a:t>cotización final.</a:t>
            </a:r>
          </a:p>
          <a:p>
            <a:endParaRPr lang="es-ES_tradnl" dirty="0"/>
          </a:p>
          <a:p>
            <a:r>
              <a:rPr lang="es-ES_tradnl" dirty="0"/>
              <a:t>CU023: Registrar cotización final del evento.</a:t>
            </a:r>
          </a:p>
          <a:p>
            <a:r>
              <a:rPr lang="es-ES_tradnl" dirty="0"/>
              <a:t>CU024: Consultar cotización final.</a:t>
            </a:r>
          </a:p>
          <a:p>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4168241" y="2088754"/>
            <a:ext cx="4975759" cy="1600438"/>
          </a:xfrm>
          <a:prstGeom prst="rect">
            <a:avLst/>
          </a:prstGeom>
        </p:spPr>
        <p:txBody>
          <a:bodyPr wrap="square">
            <a:spAutoFit/>
          </a:bodyPr>
          <a:lstStyle/>
          <a:p>
            <a:r>
              <a:rPr lang="es-ES_tradnl" b="1" dirty="0"/>
              <a:t>RF007</a:t>
            </a:r>
            <a:r>
              <a:rPr lang="es-ES_tradnl" dirty="0"/>
              <a:t>:El sistema permitirá al cliente crear los PQR de los eventos realizados.</a:t>
            </a:r>
          </a:p>
          <a:p>
            <a:endParaRPr lang="es-ES_tradnl" dirty="0"/>
          </a:p>
          <a:p>
            <a:r>
              <a:rPr lang="es-ES_tradnl" dirty="0"/>
              <a:t>CU025: Registrar el PQR.</a:t>
            </a:r>
          </a:p>
          <a:p>
            <a:r>
              <a:rPr lang="es-ES_tradnl" dirty="0"/>
              <a:t>CU026: Ingresar recomendaciones.</a:t>
            </a:r>
          </a:p>
          <a:p>
            <a:r>
              <a:rPr lang="es-ES_tradnl" dirty="0"/>
              <a:t>CU027: Consultar sugerencia.</a:t>
            </a:r>
          </a:p>
          <a:p>
            <a:r>
              <a:rPr lang="es-ES_tradnl" dirty="0"/>
              <a:t>CU028: Notificar sugerencias del cliente</a:t>
            </a:r>
            <a:endParaRPr lang="es-CO" dirty="0"/>
          </a:p>
        </p:txBody>
      </p:sp>
      <p:sp>
        <p:nvSpPr>
          <p:cNvPr id="6" name="Rectángulo 5">
            <a:extLst>
              <a:ext uri="{FF2B5EF4-FFF2-40B4-BE49-F238E27FC236}">
                <a16:creationId xmlns:a16="http://schemas.microsoft.com/office/drawing/2014/main" id="{BDA72CBB-F57F-4EB8-B6F6-26BAA321D409}"/>
              </a:ext>
            </a:extLst>
          </p:cNvPr>
          <p:cNvSpPr/>
          <p:nvPr/>
        </p:nvSpPr>
        <p:spPr>
          <a:xfrm>
            <a:off x="5339567" y="3196310"/>
            <a:ext cx="4572000" cy="738664"/>
          </a:xfrm>
          <a:prstGeom prst="rect">
            <a:avLst/>
          </a:prstGeom>
        </p:spPr>
        <p:txBody>
          <a:bodyPr>
            <a:spAutoFit/>
          </a:bodyPr>
          <a:lstStyle/>
          <a:p>
            <a:endParaRPr lang="es-US" dirty="0"/>
          </a:p>
          <a:p>
            <a:endParaRPr lang="es-US" dirty="0"/>
          </a:p>
          <a:p>
            <a:endParaRPr lang="es-US" dirty="0"/>
          </a:p>
        </p:txBody>
      </p:sp>
    </p:spTree>
    <p:extLst>
      <p:ext uri="{BB962C8B-B14F-4D97-AF65-F5344CB8AC3E}">
        <p14:creationId xmlns:p14="http://schemas.microsoft.com/office/powerpoint/2010/main" val="229440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1"/>
            <a:ext cx="5643435" cy="239566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600" dirty="0">
                <a:latin typeface="Times New Roman" panose="02020603050405020304" pitchFamily="18" charset="0"/>
                <a:cs typeface="Times New Roman" panose="02020603050405020304" pitchFamily="18" charset="0"/>
              </a:rPr>
              <a:t>Al analizar la situación de la casa de eventos EuroBodas, en la relación con el cronograma de cada evento se es necesario </a:t>
            </a:r>
            <a:r>
              <a:rPr lang="es-US" sz="1600"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también permitirá tener un mejor rendimiento; es decir, se hará mas fácil la logística y la separación de un evento. También permitirá atender a los clientes de una mejor manera cuando hagan la solicitud de un evento y hagan uso de los servicios de la casa de eventos, y esto contara con un contrato legal por la empresa.</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277547"/>
          </a:xfrm>
          <a:prstGeom prst="rect">
            <a:avLst/>
          </a:prstGeom>
        </p:spPr>
        <p:txBody>
          <a:bodyPr wrap="square">
            <a:spAutoFit/>
          </a:bodyPr>
          <a:lstStyle/>
          <a:p>
            <a:r>
              <a:rPr lang="es-US" sz="1600" dirty="0">
                <a:latin typeface="Times New Roman" panose="02020603050405020304" pitchFamily="18" charset="0"/>
                <a:cs typeface="Times New Roman" panose="02020603050405020304" pitchFamily="18" charset="0"/>
              </a:rPr>
              <a:t>El cliente podrá hacer la separación de un evento con anticipación, a demás podrá registrar los PQR después que allá terminado un evento.</a:t>
            </a:r>
          </a:p>
          <a:p>
            <a:r>
              <a:rPr lang="es-US" sz="1600" dirty="0">
                <a:latin typeface="Times New Roman" panose="02020603050405020304" pitchFamily="18" charset="0"/>
                <a:cs typeface="Times New Roman" panose="02020603050405020304" pitchFamily="18" charset="0"/>
              </a:rPr>
              <a:t> </a:t>
            </a:r>
          </a:p>
          <a:p>
            <a:r>
              <a:rPr lang="es-US" sz="1600" dirty="0">
                <a:latin typeface="Times New Roman" panose="02020603050405020304" pitchFamily="18" charset="0"/>
                <a:cs typeface="Times New Roman" panose="02020603050405020304" pitchFamily="18" charset="0"/>
              </a:rPr>
              <a:t>El administrador podrá registrar desde allí los roles que cada persona tiene para que los clientes puedan estar informados del personal y puede tener conocimiento de quienes van a estar en el evento.</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r>
              <a:rPr lang="es-US" sz="1600" dirty="0"/>
              <a:t>Registrar los PQR sobre un evento.</a:t>
            </a: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862322"/>
          </a:xfrm>
          <a:prstGeom prst="rect">
            <a:avLst/>
          </a:prstGeom>
          <a:noFill/>
        </p:spPr>
        <p:txBody>
          <a:bodyPr wrap="square" rtlCol="0">
            <a:spAutoFit/>
          </a:bodyPr>
          <a:lstStyle/>
          <a:p>
            <a:r>
              <a:rPr lang="es-US" dirty="0"/>
              <a:t>Se hará un sistema de información para la casa de eventos EURO BODAS ubicada en la ciudad de Bogotá, en aproximadamente 1 año y 3 meses.</a:t>
            </a:r>
          </a:p>
          <a:p>
            <a:endParaRPr lang="es-US" dirty="0"/>
          </a:p>
          <a:p>
            <a:r>
              <a:rPr lang="es-US" dirty="0"/>
              <a:t>Las áreas que se verán beneficiadas serán la del coordinador general, dirección, que es el área encargada de la planificación, comité de apoyo y/o servicios generales y el administrador.</a:t>
            </a:r>
          </a:p>
          <a:p>
            <a:endParaRPr lang="es-US" dirty="0"/>
          </a:p>
          <a:p>
            <a:r>
              <a:rPr lang="es-US" dirty="0"/>
              <a:t>El sistema permitirá escoger y personalizar los paquetes para los eventos.</a:t>
            </a:r>
          </a:p>
          <a:p>
            <a:endParaRPr lang="es-US" dirty="0"/>
          </a:p>
          <a:p>
            <a:r>
              <a:rPr lang="es-US" dirty="0"/>
              <a:t>Tendrá la opción de poder hacer PQR de un evento.</a:t>
            </a:r>
            <a:endParaRPr lang="es-CO"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3165</TotalTime>
  <Words>2127</Words>
  <Application>Microsoft Office PowerPoint</Application>
  <PresentationFormat>Presentación en pantalla (16:9)</PresentationFormat>
  <Paragraphs>282</Paragraphs>
  <Slides>31</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Comic Sans MS</vt:lpstr>
      <vt:lpstr>Symbol</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166</cp:revision>
  <dcterms:modified xsi:type="dcterms:W3CDTF">2019-08-30T15:45:08Z</dcterms:modified>
</cp:coreProperties>
</file>