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ha\Desktop\Kurz%20Data%20Analyst\MODULE%201%20-%20EXCEL\Prework%20Excel\airbnb_recruitment_task%20-%20DONE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ha\Desktop\Kurz%20Data%20Analyst\MODULE%201%20-%20EXCEL\Prework%20Excel\airbnb_recruitment_task%20-%20DONE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ha\Desktop\Kurz%20Data%20Analyst\MODULE%201%20-%20EXCEL\Prework%20Excel\airbnb_recruitment_task%20-%20DONE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ha\Desktop\Kurz%20Data%20Analyst\MODULE%201%20-%20EXCEL\Prework%20Excel\airbnb_recruitment_task%20-%20DONE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ha\Desktop\Kurz%20Data%20Analyst\MODULE%201%20-%20EXCEL\Prework%20Excel\airbnb_recruitment_task%20-%20DONE.xl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- DONE.xlsb.xlsx]EDA_pivot_tables!PivotTable1</c:name>
    <c:fmtId val="1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141451144382595E-17"/>
                  <c:y val="-1.19038549214978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BC-4CB2-AA31-2A4BC0F09829}"/>
                </c:ext>
              </c:extLst>
            </c:dLbl>
            <c:dLbl>
              <c:idx val="1"/>
              <c:layout>
                <c:manualLayout>
                  <c:x val="-4.428290228876519E-17"/>
                  <c:y val="1.10186964786171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BC-4CB2-AA31-2A4BC0F098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EDA_pivot_tables!$D$4:$D$8</c:f>
              <c:strCache>
                <c:ptCount val="4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  <c:pt idx="3">
                  <c:v>Hotel room</c:v>
                </c:pt>
              </c:strCache>
            </c:strRef>
          </c:cat>
          <c:val>
            <c:numRef>
              <c:f>EDA_pivot_tables!$E$4:$E$8</c:f>
              <c:numCache>
                <c:formatCode>General</c:formatCode>
                <c:ptCount val="4"/>
                <c:pt idx="0">
                  <c:v>22761</c:v>
                </c:pt>
                <c:pt idx="1">
                  <c:v>16361</c:v>
                </c:pt>
                <c:pt idx="2">
                  <c:v>557</c:v>
                </c:pt>
                <c:pt idx="3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3-450E-A4A4-EE1C58F994D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274191"/>
        <c:axId val="1302226511"/>
      </c:barChart>
      <c:catAx>
        <c:axId val="6827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02226511"/>
        <c:crosses val="autoZero"/>
        <c:auto val="1"/>
        <c:lblAlgn val="ctr"/>
        <c:lblOffset val="100"/>
        <c:noMultiLvlLbl val="0"/>
      </c:catAx>
      <c:valAx>
        <c:axId val="130222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827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[airbnb_recruitment_task - DONE.xlsb.xlsx]EDA_pivot_tables!PivotTable6</c:name>
    <c:fmtId val="1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0916543040815551"/>
          <c:y val="4.1817252532439446E-2"/>
          <c:w val="0.53982007683822131"/>
          <c:h val="0.875966886507092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EDA_pivot_tables!$E$146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EDA_pivot_tables!$D$147:$D$167</c:f>
              <c:strCache>
                <c:ptCount val="20"/>
                <c:pt idx="0">
                  <c:v>Bedford-Stuyvesant</c:v>
                </c:pt>
                <c:pt idx="1">
                  <c:v>Williamsburg</c:v>
                </c:pt>
                <c:pt idx="2">
                  <c:v>Harlem</c:v>
                </c:pt>
                <c:pt idx="3">
                  <c:v>Midtown</c:v>
                </c:pt>
                <c:pt idx="4">
                  <c:v>Bushwick</c:v>
                </c:pt>
                <c:pt idx="5">
                  <c:v>Upper West Side</c:v>
                </c:pt>
                <c:pt idx="6">
                  <c:v>Hell's Kitchen</c:v>
                </c:pt>
                <c:pt idx="7">
                  <c:v>Upper East Side</c:v>
                </c:pt>
                <c:pt idx="8">
                  <c:v>Crown Heights</c:v>
                </c:pt>
                <c:pt idx="9">
                  <c:v>East Village</c:v>
                </c:pt>
                <c:pt idx="10">
                  <c:v>Chelsea</c:v>
                </c:pt>
                <c:pt idx="11">
                  <c:v>Lower East Side</c:v>
                </c:pt>
                <c:pt idx="12">
                  <c:v>East Harlem</c:v>
                </c:pt>
                <c:pt idx="13">
                  <c:v>Greenpoint</c:v>
                </c:pt>
                <c:pt idx="14">
                  <c:v>Astoria</c:v>
                </c:pt>
                <c:pt idx="15">
                  <c:v>Washington Heights</c:v>
                </c:pt>
                <c:pt idx="16">
                  <c:v>West Village</c:v>
                </c:pt>
                <c:pt idx="17">
                  <c:v>East Flatbush</c:v>
                </c:pt>
                <c:pt idx="18">
                  <c:v>Flatbush</c:v>
                </c:pt>
                <c:pt idx="19">
                  <c:v>Flushing</c:v>
                </c:pt>
              </c:strCache>
            </c:strRef>
          </c:cat>
          <c:val>
            <c:numRef>
              <c:f>EDA_pivot_tables!$E$147:$E$167</c:f>
              <c:numCache>
                <c:formatCode>General</c:formatCode>
                <c:ptCount val="20"/>
                <c:pt idx="0">
                  <c:v>2779</c:v>
                </c:pt>
                <c:pt idx="1">
                  <c:v>2456</c:v>
                </c:pt>
                <c:pt idx="2">
                  <c:v>1878</c:v>
                </c:pt>
                <c:pt idx="3">
                  <c:v>1701</c:v>
                </c:pt>
                <c:pt idx="4">
                  <c:v>1657</c:v>
                </c:pt>
                <c:pt idx="5">
                  <c:v>1630</c:v>
                </c:pt>
                <c:pt idx="6">
                  <c:v>1578</c:v>
                </c:pt>
                <c:pt idx="7">
                  <c:v>1379</c:v>
                </c:pt>
                <c:pt idx="8">
                  <c:v>1197</c:v>
                </c:pt>
                <c:pt idx="9">
                  <c:v>1057</c:v>
                </c:pt>
                <c:pt idx="10">
                  <c:v>901</c:v>
                </c:pt>
                <c:pt idx="11">
                  <c:v>797</c:v>
                </c:pt>
                <c:pt idx="12">
                  <c:v>768</c:v>
                </c:pt>
                <c:pt idx="13">
                  <c:v>708</c:v>
                </c:pt>
                <c:pt idx="14">
                  <c:v>686</c:v>
                </c:pt>
                <c:pt idx="15">
                  <c:v>587</c:v>
                </c:pt>
                <c:pt idx="16">
                  <c:v>572</c:v>
                </c:pt>
                <c:pt idx="17">
                  <c:v>530</c:v>
                </c:pt>
                <c:pt idx="18">
                  <c:v>488</c:v>
                </c:pt>
                <c:pt idx="19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F-4DFD-90BE-F3692FBF1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266347408"/>
        <c:axId val="1684741264"/>
      </c:barChart>
      <c:catAx>
        <c:axId val="26634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84741264"/>
        <c:crosses val="autoZero"/>
        <c:auto val="1"/>
        <c:lblAlgn val="ctr"/>
        <c:lblOffset val="100"/>
        <c:noMultiLvlLbl val="0"/>
      </c:catAx>
      <c:valAx>
        <c:axId val="1684741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6634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- DONE.xlsb.xlsx]EDA_pivot_tables!PivotTable3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EDA_pivot_tables!$A$4:$A$24</c:f>
              <c:strCache>
                <c:ptCount val="20"/>
                <c:pt idx="0">
                  <c:v>Prospect Park</c:v>
                </c:pt>
                <c:pt idx="1">
                  <c:v>Fort Wadsworth</c:v>
                </c:pt>
                <c:pt idx="2">
                  <c:v>Tribeca</c:v>
                </c:pt>
                <c:pt idx="3">
                  <c:v>Hollis Hills</c:v>
                </c:pt>
                <c:pt idx="4">
                  <c:v>Theater District</c:v>
                </c:pt>
                <c:pt idx="5">
                  <c:v>SoHo</c:v>
                </c:pt>
                <c:pt idx="6">
                  <c:v>Flatiron District</c:v>
                </c:pt>
                <c:pt idx="7">
                  <c:v>Briarwood</c:v>
                </c:pt>
                <c:pt idx="8">
                  <c:v>Midtown</c:v>
                </c:pt>
                <c:pt idx="9">
                  <c:v>Navy Yard</c:v>
                </c:pt>
                <c:pt idx="10">
                  <c:v>Belle Harbor</c:v>
                </c:pt>
                <c:pt idx="11">
                  <c:v>Financial District</c:v>
                </c:pt>
                <c:pt idx="12">
                  <c:v>Port Richmond</c:v>
                </c:pt>
                <c:pt idx="13">
                  <c:v>Greenwich Village</c:v>
                </c:pt>
                <c:pt idx="14">
                  <c:v>Willowbrook</c:v>
                </c:pt>
                <c:pt idx="15">
                  <c:v>West Village</c:v>
                </c:pt>
                <c:pt idx="16">
                  <c:v>Riverdale</c:v>
                </c:pt>
                <c:pt idx="17">
                  <c:v>Murray Hill</c:v>
                </c:pt>
                <c:pt idx="18">
                  <c:v>NoHo</c:v>
                </c:pt>
                <c:pt idx="19">
                  <c:v>Lower East Side</c:v>
                </c:pt>
              </c:strCache>
            </c:strRef>
          </c:cat>
          <c:val>
            <c:numRef>
              <c:f>EDA_pivot_tables!$B$4:$B$24</c:f>
              <c:numCache>
                <c:formatCode>[$$-C09]#\ ##0</c:formatCode>
                <c:ptCount val="20"/>
                <c:pt idx="0">
                  <c:v>653.14285714285711</c:v>
                </c:pt>
                <c:pt idx="1">
                  <c:v>650</c:v>
                </c:pt>
                <c:pt idx="2">
                  <c:v>533.98373983739839</c:v>
                </c:pt>
                <c:pt idx="3">
                  <c:v>497</c:v>
                </c:pt>
                <c:pt idx="4">
                  <c:v>471.72049689440996</c:v>
                </c:pt>
                <c:pt idx="5">
                  <c:v>450.56611570247935</c:v>
                </c:pt>
                <c:pt idx="6">
                  <c:v>407.53061224489795</c:v>
                </c:pt>
                <c:pt idx="7">
                  <c:v>390.86111111111109</c:v>
                </c:pt>
                <c:pt idx="8">
                  <c:v>381.69782480893593</c:v>
                </c:pt>
                <c:pt idx="9">
                  <c:v>359</c:v>
                </c:pt>
                <c:pt idx="10">
                  <c:v>354.85714285714283</c:v>
                </c:pt>
                <c:pt idx="11">
                  <c:v>347.60580912863071</c:v>
                </c:pt>
                <c:pt idx="12">
                  <c:v>342.3</c:v>
                </c:pt>
                <c:pt idx="13">
                  <c:v>338.06310679611653</c:v>
                </c:pt>
                <c:pt idx="14">
                  <c:v>329</c:v>
                </c:pt>
                <c:pt idx="15">
                  <c:v>319.79195804195803</c:v>
                </c:pt>
                <c:pt idx="16">
                  <c:v>317.11111111111109</c:v>
                </c:pt>
                <c:pt idx="17">
                  <c:v>306.65498652291103</c:v>
                </c:pt>
                <c:pt idx="18">
                  <c:v>304.95</c:v>
                </c:pt>
                <c:pt idx="19">
                  <c:v>304.57841907151817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C-4D49-88F6-05F0B9410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1669184"/>
        <c:axId val="813384688"/>
      </c:barChart>
      <c:catAx>
        <c:axId val="47166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3384688"/>
        <c:crosses val="autoZero"/>
        <c:auto val="1"/>
        <c:lblAlgn val="ctr"/>
        <c:lblOffset val="100"/>
        <c:noMultiLvlLbl val="0"/>
      </c:catAx>
      <c:valAx>
        <c:axId val="8133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\ 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7166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- DONE.xlsb.xlsx]EDA_pivot_tables!PivotTable7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EDA_pivot_tables!$Q$4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EDA_pivot_tables!$P$5:$P$8</c:f>
              <c:strCache>
                <c:ptCount val="3"/>
                <c:pt idx="0">
                  <c:v>Long term</c:v>
                </c:pt>
                <c:pt idx="1">
                  <c:v>Mid-term</c:v>
                </c:pt>
                <c:pt idx="2">
                  <c:v>Short term</c:v>
                </c:pt>
              </c:strCache>
            </c:strRef>
          </c:cat>
          <c:val>
            <c:numRef>
              <c:f>EDA_pivot_tables!$Q$5:$Q$8</c:f>
              <c:numCache>
                <c:formatCode>General</c:formatCode>
                <c:ptCount val="3"/>
                <c:pt idx="0">
                  <c:v>1890</c:v>
                </c:pt>
                <c:pt idx="1">
                  <c:v>18030</c:v>
                </c:pt>
                <c:pt idx="2">
                  <c:v>19961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6-4500-9F29-A0C19DD36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870928"/>
        <c:axId val="602639280"/>
      </c:barChart>
      <c:catAx>
        <c:axId val="48687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639280"/>
        <c:crosses val="autoZero"/>
        <c:auto val="1"/>
        <c:lblAlgn val="ctr"/>
        <c:lblOffset val="100"/>
        <c:noMultiLvlLbl val="0"/>
      </c:catAx>
      <c:valAx>
        <c:axId val="60263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687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- DONE.xlsb.xlsx]EDA_pivot_tables!PivotTable9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EDA_pivot_tables!$B$50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EDA_pivot_tables!$A$51:$A$76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20</c:v>
                </c:pt>
                <c:pt idx="14">
                  <c:v>21</c:v>
                </c:pt>
                <c:pt idx="15">
                  <c:v>25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60</c:v>
                </c:pt>
                <c:pt idx="22">
                  <c:v>90</c:v>
                </c:pt>
                <c:pt idx="23">
                  <c:v>180</c:v>
                </c:pt>
                <c:pt idx="24">
                  <c:v>365</c:v>
                </c:pt>
              </c:strCache>
            </c:strRef>
          </c:cat>
          <c:val>
            <c:numRef>
              <c:f>EDA_pivot_tables!$B$51:$B$76</c:f>
              <c:numCache>
                <c:formatCode>General</c:formatCode>
                <c:ptCount val="25"/>
                <c:pt idx="0">
                  <c:v>6518</c:v>
                </c:pt>
                <c:pt idx="1">
                  <c:v>5127</c:v>
                </c:pt>
                <c:pt idx="2">
                  <c:v>3509</c:v>
                </c:pt>
                <c:pt idx="3">
                  <c:v>1335</c:v>
                </c:pt>
                <c:pt idx="4">
                  <c:v>1456</c:v>
                </c:pt>
                <c:pt idx="5">
                  <c:v>395</c:v>
                </c:pt>
                <c:pt idx="6">
                  <c:v>926</c:v>
                </c:pt>
                <c:pt idx="7">
                  <c:v>60</c:v>
                </c:pt>
                <c:pt idx="8">
                  <c:v>56</c:v>
                </c:pt>
                <c:pt idx="9">
                  <c:v>231</c:v>
                </c:pt>
                <c:pt idx="10">
                  <c:v>285</c:v>
                </c:pt>
                <c:pt idx="11">
                  <c:v>178</c:v>
                </c:pt>
                <c:pt idx="12">
                  <c:v>37</c:v>
                </c:pt>
                <c:pt idx="13">
                  <c:v>94</c:v>
                </c:pt>
                <c:pt idx="14">
                  <c:v>70</c:v>
                </c:pt>
                <c:pt idx="15">
                  <c:v>45</c:v>
                </c:pt>
                <c:pt idx="16">
                  <c:v>84</c:v>
                </c:pt>
                <c:pt idx="17">
                  <c:v>149</c:v>
                </c:pt>
                <c:pt idx="18">
                  <c:v>96</c:v>
                </c:pt>
                <c:pt idx="19">
                  <c:v>17235</c:v>
                </c:pt>
                <c:pt idx="20">
                  <c:v>706</c:v>
                </c:pt>
                <c:pt idx="21">
                  <c:v>165</c:v>
                </c:pt>
                <c:pt idx="22">
                  <c:v>513</c:v>
                </c:pt>
                <c:pt idx="23">
                  <c:v>74</c:v>
                </c:pt>
                <c:pt idx="2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B-4369-8457-07E256EDA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510880"/>
        <c:axId val="668471504"/>
      </c:barChart>
      <c:catAx>
        <c:axId val="561510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/>
                  <a:t>Minimum</a:t>
                </a:r>
                <a:r>
                  <a:rPr lang="cs-CZ" baseline="0" dirty="0"/>
                  <a:t> </a:t>
                </a:r>
                <a:r>
                  <a:rPr lang="cs-CZ" baseline="0" dirty="0" err="1"/>
                  <a:t>nights</a:t>
                </a:r>
                <a:endParaRPr lang="cs-CZ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68471504"/>
        <c:crosses val="autoZero"/>
        <c:auto val="1"/>
        <c:lblAlgn val="ctr"/>
        <c:lblOffset val="100"/>
        <c:tickMarkSkip val="10"/>
        <c:noMultiLvlLbl val="0"/>
      </c:catAx>
      <c:valAx>
        <c:axId val="668471504"/>
        <c:scaling>
          <c:orientation val="minMax"/>
          <c:max val="18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 err="1"/>
                  <a:t>Number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baseline="0" dirty="0"/>
                  <a:t> </a:t>
                </a:r>
                <a:r>
                  <a:rPr lang="cs-CZ" baseline="0" dirty="0" err="1"/>
                  <a:t>hosts</a:t>
                </a:r>
                <a:endParaRPr lang="cs-CZ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6151088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8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08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37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8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77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5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8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362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A145-D43B-4C60-8074-84F4B3D51FF0}" type="datetimeFigureOut">
              <a:rPr lang="cs-CZ" smtClean="0"/>
              <a:t>10.11.2023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2A8A-4D23-40C0-8D7C-2C22B8DDA8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8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B5773-8D68-30BC-80A8-6B077590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cs-CZ" sz="4400"/>
              <a:t>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226ED-BEDA-7004-2924-C1C960AB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cs-CZ" sz="2000" err="1"/>
              <a:t>Prework</a:t>
            </a:r>
            <a:r>
              <a:rPr lang="cs-CZ" sz="2000"/>
              <a:t> </a:t>
            </a:r>
            <a:r>
              <a:rPr lang="cs-CZ" sz="2000" err="1"/>
              <a:t>presentation</a:t>
            </a:r>
            <a:r>
              <a:rPr lang="cs-CZ" sz="2000"/>
              <a:t> </a:t>
            </a:r>
          </a:p>
          <a:p>
            <a:pPr algn="l"/>
            <a:r>
              <a:rPr lang="cs-CZ" sz="2000"/>
              <a:t>Data </a:t>
            </a:r>
            <a:r>
              <a:rPr lang="cs-CZ" sz="2000" err="1"/>
              <a:t>analysis</a:t>
            </a:r>
            <a:endParaRPr lang="cs-CZ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895CE-9FD9-668C-3CF0-2927E9982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" r="128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5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B5D05-8992-EE4D-44AF-DA641813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offers</a:t>
            </a:r>
            <a:r>
              <a:rPr lang="cs-CZ" dirty="0"/>
              <a:t> by type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property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8229A3-D6E6-4F98-B302-A97D3CC2F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0491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54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F8B-B9A1-8879-C6DF-0DB33A5D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7" y="529048"/>
            <a:ext cx="3027459" cy="5464247"/>
          </a:xfrm>
        </p:spPr>
        <p:txBody>
          <a:bodyPr>
            <a:normAutofit/>
          </a:bodyPr>
          <a:lstStyle/>
          <a:p>
            <a:r>
              <a:rPr lang="cs-CZ" sz="2800" dirty="0" err="1"/>
              <a:t>Number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rooms</a:t>
            </a:r>
            <a:r>
              <a:rPr lang="cs-CZ" sz="2800" dirty="0"/>
              <a:t>/</a:t>
            </a:r>
            <a:r>
              <a:rPr lang="cs-CZ" sz="2800" dirty="0" err="1"/>
              <a:t>properties</a:t>
            </a:r>
            <a:r>
              <a:rPr lang="cs-CZ" sz="2800" dirty="0"/>
              <a:t> by </a:t>
            </a:r>
            <a:r>
              <a:rPr lang="cs-CZ" sz="2800" dirty="0" err="1"/>
              <a:t>district</a:t>
            </a:r>
            <a:endParaRPr lang="cs-CZ" sz="2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05BFB0-6A81-47F1-AFE4-97EADA1BE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486581"/>
              </p:ext>
            </p:extLst>
          </p:nvPr>
        </p:nvGraphicFramePr>
        <p:xfrm>
          <a:off x="-310736" y="664130"/>
          <a:ext cx="12098545" cy="604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44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74F-8837-03A8-16D5-50527A8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 20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cs-CZ" dirty="0" err="1"/>
              <a:t>expensive</a:t>
            </a:r>
            <a:r>
              <a:rPr lang="cs-CZ" dirty="0"/>
              <a:t> </a:t>
            </a:r>
            <a:r>
              <a:rPr lang="cs-CZ" dirty="0" err="1"/>
              <a:t>districts</a:t>
            </a:r>
            <a:r>
              <a:rPr lang="cs-CZ" dirty="0"/>
              <a:t> (</a:t>
            </a:r>
            <a:r>
              <a:rPr lang="cs-CZ" dirty="0" err="1"/>
              <a:t>average</a:t>
            </a:r>
            <a:r>
              <a:rPr lang="cs-CZ" dirty="0"/>
              <a:t> </a:t>
            </a:r>
            <a:r>
              <a:rPr lang="cs-CZ" dirty="0" err="1"/>
              <a:t>price</a:t>
            </a:r>
            <a:r>
              <a:rPr lang="cs-CZ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6F248-354B-442E-99AD-EE98D066B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824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DC77-784E-03DE-0214-D070D64D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by period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time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94A9CB-1FAB-4461-9EF2-E20DABA42C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66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4E73-9A92-A563-8BCA-9E9CF0D7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1"/>
            <a:ext cx="5362576" cy="811578"/>
          </a:xfrm>
        </p:spPr>
        <p:txBody>
          <a:bodyPr>
            <a:noAutofit/>
          </a:bodyPr>
          <a:lstStyle/>
          <a:p>
            <a:r>
              <a:rPr lang="cs-CZ" sz="2800" dirty="0" err="1"/>
              <a:t>Distribution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hosts</a:t>
            </a:r>
            <a:r>
              <a:rPr lang="cs-CZ" sz="2800" dirty="0"/>
              <a:t> </a:t>
            </a:r>
            <a:r>
              <a:rPr lang="cs-CZ" sz="2800" dirty="0" err="1"/>
              <a:t>according</a:t>
            </a:r>
            <a:r>
              <a:rPr lang="cs-CZ" sz="2800" dirty="0"/>
              <a:t> to minimum </a:t>
            </a:r>
            <a:r>
              <a:rPr lang="cs-CZ" sz="2800" dirty="0" err="1"/>
              <a:t>nights</a:t>
            </a:r>
            <a:r>
              <a:rPr lang="cs-CZ" sz="2800" dirty="0"/>
              <a:t> </a:t>
            </a:r>
            <a:r>
              <a:rPr lang="cs-CZ" sz="2800" dirty="0" err="1"/>
              <a:t>offers</a:t>
            </a:r>
            <a:endParaRPr lang="cs-CZ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5BA5C1-911A-4796-B0D7-3AAD07B1F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211773"/>
              </p:ext>
            </p:extLst>
          </p:nvPr>
        </p:nvGraphicFramePr>
        <p:xfrm>
          <a:off x="838200" y="1370380"/>
          <a:ext cx="10515600" cy="520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02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1496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Airbnb</vt:lpstr>
      <vt:lpstr>Property offers by type of the property</vt:lpstr>
      <vt:lpstr>Number of rooms/properties by district</vt:lpstr>
      <vt:lpstr>Top 20 list of the most expensive districts (average price)</vt:lpstr>
      <vt:lpstr>Number of the properties by period of time</vt:lpstr>
      <vt:lpstr>Distribution of the hosts according to minimum nights offers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Peter Tomcik</dc:creator>
  <cp:lastModifiedBy>Peter Tomcik</cp:lastModifiedBy>
  <cp:revision>1</cp:revision>
  <dcterms:created xsi:type="dcterms:W3CDTF">2023-11-09T23:18:07Z</dcterms:created>
  <dcterms:modified xsi:type="dcterms:W3CDTF">2023-11-11T00:15:04Z</dcterms:modified>
</cp:coreProperties>
</file>