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0"/>
    <p:restoredTop sz="94584"/>
  </p:normalViewPr>
  <p:slideViewPr>
    <p:cSldViewPr snapToGrid="0" snapToObjects="1">
      <p:cViewPr>
        <p:scale>
          <a:sx n="92" d="100"/>
          <a:sy n="92" d="100"/>
        </p:scale>
        <p:origin x="448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584F6-2AA2-0743-9DD5-DF192DB07D04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FBF17-1AE8-9340-B6BA-45199E33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9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5664-27E3-3C45-8BDF-5B4B1B37B8F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2499-1485-3E4D-B611-E29751BBB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143" y="238906"/>
            <a:ext cx="9144000" cy="1655762"/>
          </a:xfrm>
        </p:spPr>
        <p:txBody>
          <a:bodyPr/>
          <a:lstStyle/>
          <a:p>
            <a:pPr algn="l"/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HackerRank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10 Days of Statistics - Day 2 Task 1 Basic Probability</a:t>
            </a:r>
          </a:p>
          <a:p>
            <a:pPr algn="l"/>
            <a:r>
              <a:rPr lang="en-US" dirty="0">
                <a:latin typeface="Modern No. 20" charset="0"/>
                <a:ea typeface="Modern No. 20" charset="0"/>
                <a:cs typeface="Modern No. 20" charset="0"/>
              </a:rPr>
              <a:t>In a single toss of 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2</a:t>
            </a:r>
            <a:r>
              <a:rPr lang="en-US" dirty="0">
                <a:latin typeface="Modern No. 20" charset="0"/>
                <a:ea typeface="Modern No. 20" charset="0"/>
                <a:cs typeface="Modern No. 20" charset="0"/>
              </a:rPr>
              <a:t> fair (evenly-weighted) six-sided dice, find the probability that their sum will be </a:t>
            </a:r>
            <a:r>
              <a:rPr lang="en-US" i="1" dirty="0">
                <a:latin typeface="Modern No. 20" charset="0"/>
                <a:ea typeface="Modern No. 20" charset="0"/>
                <a:cs typeface="Modern No. 20" charset="0"/>
              </a:rPr>
              <a:t>at most</a:t>
            </a:r>
            <a:r>
              <a:rPr lang="en-US" dirty="0">
                <a:latin typeface="Modern No. 20" charset="0"/>
                <a:ea typeface="Modern No. 20" charset="0"/>
                <a:cs typeface="Modern No. 20" charset="0"/>
              </a:rPr>
              <a:t> 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9.</a:t>
            </a:r>
            <a:endParaRPr lang="en-US" dirty="0">
              <a:latin typeface="Modern No. 20" charset="0"/>
              <a:ea typeface="Modern No. 20" charset="0"/>
              <a:cs typeface="Modern No. 2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26898"/>
              </p:ext>
            </p:extLst>
          </p:nvPr>
        </p:nvGraphicFramePr>
        <p:xfrm>
          <a:off x="1093489" y="2070959"/>
          <a:ext cx="3881465" cy="365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95"/>
                <a:gridCol w="554495"/>
                <a:gridCol w="554495"/>
                <a:gridCol w="554495"/>
                <a:gridCol w="554495"/>
                <a:gridCol w="554495"/>
                <a:gridCol w="554495"/>
              </a:tblGrid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9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10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11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12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9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11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9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3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9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2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3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2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3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2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3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3" y="3860390"/>
            <a:ext cx="735308" cy="735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80" y="5813323"/>
            <a:ext cx="735308" cy="7353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5532000" y="2390744"/>
            <a:ext cx="5747287" cy="477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Solution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P(sum </a:t>
            </a:r>
            <a:r>
              <a:rPr lang="en-US" dirty="0" smtClean="0">
                <a:ea typeface="Modern No. 20" charset="0"/>
                <a:cs typeface="Modern No. 20" charset="0"/>
              </a:rPr>
              <a:t>&gt;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 9) </a:t>
            </a:r>
            <a:r>
              <a:rPr lang="en-US" dirty="0" smtClean="0">
                <a:ea typeface="Modern No. 20" charset="0"/>
                <a:cs typeface="Modern No. 20" charset="0"/>
              </a:rPr>
              <a:t>=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 6/36</a:t>
            </a: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Possible combinations </a:t>
            </a:r>
            <a:r>
              <a:rPr lang="mr-IN" sz="1800" dirty="0" smtClean="0">
                <a:latin typeface="Modern No. 20" charset="0"/>
                <a:ea typeface="Modern No. 20" charset="0"/>
                <a:cs typeface="Modern No. 20" charset="0"/>
              </a:rPr>
              <a:t>(4,6) (6,4) (5,5) (6,5) (5,6) (6,6)</a:t>
            </a:r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 </a:t>
            </a:r>
          </a:p>
          <a:p>
            <a:pPr algn="l"/>
            <a:endParaRPr lang="en-US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P(sum </a:t>
            </a:r>
            <a:r>
              <a:rPr lang="en-US" dirty="0" smtClean="0">
                <a:ea typeface="Modern No. 20" charset="0"/>
                <a:cs typeface="Modern No. 20" charset="0"/>
              </a:rPr>
              <a:t>&lt;=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9) </a:t>
            </a:r>
            <a:r>
              <a:rPr lang="en-US" dirty="0" smtClean="0">
                <a:ea typeface="Modern No. 20" charset="0"/>
                <a:cs typeface="Modern No. 20" charset="0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1 </a:t>
            </a:r>
            <a:r>
              <a:rPr lang="mr-IN" dirty="0" smtClean="0">
                <a:latin typeface="Modern No. 20" charset="0"/>
                <a:ea typeface="Modern No. 20" charset="0"/>
                <a:cs typeface="Modern No. 20" charset="0"/>
              </a:rPr>
              <a:t>–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P(sum </a:t>
            </a:r>
            <a:r>
              <a:rPr lang="en-US" dirty="0" smtClean="0">
                <a:ea typeface="Modern No. 20" charset="0"/>
                <a:cs typeface="Modern No. 20" charset="0"/>
              </a:rPr>
              <a:t>&gt;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 9) </a:t>
            </a:r>
            <a:r>
              <a:rPr lang="en-US" dirty="0" smtClean="0">
                <a:ea typeface="Modern No. 20" charset="0"/>
                <a:cs typeface="Modern No. 20" charset="0"/>
              </a:rPr>
              <a:t>=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 36/36 </a:t>
            </a:r>
            <a:r>
              <a:rPr lang="mr-IN" dirty="0" smtClean="0">
                <a:latin typeface="Modern No. 20" charset="0"/>
                <a:ea typeface="Modern No. 20" charset="0"/>
                <a:cs typeface="Modern No. 20" charset="0"/>
              </a:rPr>
              <a:t>–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 6/36 </a:t>
            </a:r>
            <a:r>
              <a:rPr lang="en-US" dirty="0" smtClean="0">
                <a:ea typeface="Modern No. 20" charset="0"/>
                <a:cs typeface="Modern No. 20" charset="0"/>
              </a:rPr>
              <a:t>=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 30/36 </a:t>
            </a:r>
            <a:r>
              <a:rPr lang="en-US" dirty="0" smtClean="0">
                <a:ea typeface="Modern No. 20" charset="0"/>
                <a:cs typeface="Modern No. 20" charset="0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5/6</a:t>
            </a:r>
            <a:endParaRPr lang="en-US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endParaRPr lang="en-US" dirty="0">
              <a:latin typeface="Modern No. 20" charset="0"/>
              <a:ea typeface="Modern No. 20" charset="0"/>
              <a:cs typeface="Modern No. 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143" y="331894"/>
            <a:ext cx="11665056" cy="1655762"/>
          </a:xfrm>
        </p:spPr>
        <p:txBody>
          <a:bodyPr/>
          <a:lstStyle/>
          <a:p>
            <a:pPr algn="l"/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HackerRank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10 Days of Statistics - Day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2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Task 2 More Dice</a:t>
            </a:r>
          </a:p>
          <a:p>
            <a:pPr algn="l"/>
            <a:r>
              <a:rPr lang="en-US" dirty="0">
                <a:latin typeface="Modern No. 20" charset="0"/>
                <a:ea typeface="Modern No. 20" charset="0"/>
                <a:cs typeface="Modern No. 20" charset="0"/>
              </a:rPr>
              <a:t>In a single toss of 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fair </a:t>
            </a:r>
            <a:r>
              <a:rPr lang="en-US" dirty="0">
                <a:latin typeface="Modern No. 20" charset="0"/>
                <a:ea typeface="Modern No. 20" charset="0"/>
                <a:cs typeface="Modern No. 20" charset="0"/>
              </a:rPr>
              <a:t>(evenly-weighted) six-sided dice, find the probability that the values rolled by each die will be </a:t>
            </a:r>
            <a:r>
              <a:rPr lang="en-US" i="1" dirty="0">
                <a:latin typeface="Modern No. 20" charset="0"/>
                <a:ea typeface="Modern No. 20" charset="0"/>
                <a:cs typeface="Modern No. 20" charset="0"/>
              </a:rPr>
              <a:t>different</a:t>
            </a:r>
            <a:r>
              <a:rPr lang="en-US" dirty="0">
                <a:latin typeface="Modern No. 20" charset="0"/>
                <a:ea typeface="Modern No. 20" charset="0"/>
                <a:cs typeface="Modern No. 20" charset="0"/>
              </a:rPr>
              <a:t> and the two dice have a sum of 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6.</a:t>
            </a:r>
            <a:endParaRPr lang="en-US" dirty="0">
              <a:latin typeface="Modern No. 20" charset="0"/>
              <a:ea typeface="Modern No. 20" charset="0"/>
              <a:cs typeface="Modern No. 20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31716"/>
              </p:ext>
            </p:extLst>
          </p:nvPr>
        </p:nvGraphicFramePr>
        <p:xfrm>
          <a:off x="1093489" y="2070959"/>
          <a:ext cx="3881465" cy="3659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95"/>
                <a:gridCol w="554495"/>
                <a:gridCol w="554495"/>
                <a:gridCol w="554495"/>
                <a:gridCol w="554495"/>
                <a:gridCol w="554495"/>
                <a:gridCol w="554495"/>
              </a:tblGrid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9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10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11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12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9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11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9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10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3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9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2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3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8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2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3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7</a:t>
                      </a:r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2723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1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2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3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4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5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6</a:t>
                      </a:r>
                      <a:endParaRPr lang="en-US" sz="24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3" y="3860390"/>
            <a:ext cx="735308" cy="735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80" y="5813323"/>
            <a:ext cx="735308" cy="735308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408908" y="2070960"/>
            <a:ext cx="6478291" cy="3742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Solution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Solution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A and B are not independent as they have common cases 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(5,1),(2,4),(4,2), (1,5) 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Get these directly from matrix or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following conditional probability equation</a:t>
            </a:r>
          </a:p>
          <a:p>
            <a:pPr algn="l"/>
            <a:endParaRPr lang="en-US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endParaRPr lang="en-US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A: a !</a:t>
            </a:r>
            <a:r>
              <a:rPr lang="en-US" dirty="0" smtClean="0">
                <a:ea typeface="Modern No. 20" charset="0"/>
                <a:cs typeface="Modern No. 20" charset="0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b, P(A) </a:t>
            </a:r>
            <a:r>
              <a:rPr lang="en-US" dirty="0" smtClean="0">
                <a:ea typeface="Modern No. 20" charset="0"/>
                <a:cs typeface="Modern No. 20" charset="0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30/36</a:t>
            </a:r>
            <a:endParaRPr lang="en-US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B: a </a:t>
            </a:r>
            <a:r>
              <a:rPr lang="en-US" dirty="0" smtClean="0">
                <a:ea typeface="Modern No. 20" charset="0"/>
                <a:cs typeface="Modern No. 20" charset="0"/>
              </a:rPr>
              <a:t>+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b </a:t>
            </a:r>
            <a:r>
              <a:rPr lang="en-US" dirty="0" smtClean="0">
                <a:ea typeface="Modern No. 20" charset="0"/>
                <a:cs typeface="Modern No. 20" charset="0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6, P(B) </a:t>
            </a:r>
            <a:r>
              <a:rPr lang="en-US" dirty="0" smtClean="0">
                <a:ea typeface="Modern No. 20" charset="0"/>
                <a:cs typeface="Modern No. 20" charset="0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5/36</a:t>
            </a:r>
          </a:p>
          <a:p>
            <a:pPr algn="l"/>
            <a:r>
              <a:rPr lang="hr-HR" dirty="0" smtClean="0">
                <a:latin typeface="Modern No. 20" charset="0"/>
                <a:ea typeface="Modern No. 20" charset="0"/>
                <a:cs typeface="Modern No. 20" charset="0"/>
              </a:rPr>
              <a:t>P(A | B) </a:t>
            </a:r>
            <a:r>
              <a:rPr lang="hr-HR" dirty="0" smtClean="0"/>
              <a:t>= </a:t>
            </a:r>
            <a:r>
              <a:rPr lang="hr-HR" dirty="0" smtClean="0">
                <a:latin typeface="Modern No. 20" charset="0"/>
                <a:ea typeface="Modern No. 20" charset="0"/>
                <a:cs typeface="Modern No. 20" charset="0"/>
              </a:rPr>
              <a:t>4/5 </a:t>
            </a:r>
            <a:r>
              <a:rPr lang="hr-HR" sz="1800" dirty="0" smtClean="0">
                <a:latin typeface="Modern No. 20" charset="0"/>
                <a:ea typeface="Modern No. 20" charset="0"/>
                <a:cs typeface="Modern No. 20" charset="0"/>
              </a:rPr>
              <a:t>(event A </a:t>
            </a:r>
            <a:r>
              <a:rPr lang="hr-HR" sz="1800" dirty="0" err="1" smtClean="0">
                <a:latin typeface="Modern No. 20" charset="0"/>
                <a:ea typeface="Modern No. 20" charset="0"/>
                <a:cs typeface="Modern No. 20" charset="0"/>
              </a:rPr>
              <a:t>given</a:t>
            </a:r>
            <a:r>
              <a:rPr lang="hr-HR" sz="1800" dirty="0" smtClean="0">
                <a:latin typeface="Modern No. 20" charset="0"/>
                <a:ea typeface="Modern No. 20" charset="0"/>
                <a:cs typeface="Modern No. 20" charset="0"/>
              </a:rPr>
              <a:t> event </a:t>
            </a:r>
            <a:r>
              <a:rPr lang="fi-FI" sz="1800" dirty="0" smtClean="0">
                <a:latin typeface="Modern No. 20" charset="0"/>
                <a:ea typeface="Modern No. 20" charset="0"/>
                <a:cs typeface="Modern No. 20" charset="0"/>
              </a:rPr>
              <a:t>B </a:t>
            </a:r>
            <a:r>
              <a:rPr lang="fi-FI" sz="1800" dirty="0" err="1" smtClean="0">
                <a:latin typeface="Modern No. 20" charset="0"/>
                <a:ea typeface="Modern No. 20" charset="0"/>
                <a:cs typeface="Modern No. 20" charset="0"/>
              </a:rPr>
              <a:t>has</a:t>
            </a:r>
            <a:r>
              <a:rPr lang="fi-FI" sz="1800" dirty="0" smtClean="0">
                <a:latin typeface="Modern No. 20" charset="0"/>
                <a:ea typeface="Modern No. 20" charset="0"/>
                <a:cs typeface="Modern No. 20" charset="0"/>
              </a:rPr>
              <a:t> </a:t>
            </a:r>
            <a:r>
              <a:rPr lang="fi-FI" sz="1800" dirty="0" err="1" smtClean="0">
                <a:latin typeface="Modern No. 20" charset="0"/>
                <a:ea typeface="Modern No. 20" charset="0"/>
                <a:cs typeface="Modern No. 20" charset="0"/>
              </a:rPr>
              <a:t>occured</a:t>
            </a:r>
            <a:r>
              <a:rPr lang="fi-FI" sz="1800" dirty="0" smtClean="0">
                <a:latin typeface="Modern No. 20" charset="0"/>
                <a:ea typeface="Modern No. 20" charset="0"/>
                <a:cs typeface="Modern No. 20" charset="0"/>
              </a:rPr>
              <a:t> )</a:t>
            </a:r>
            <a:endParaRPr lang="en-US" sz="1800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P(A </a:t>
            </a:r>
            <a:r>
              <a:rPr lang="en-US" dirty="0"/>
              <a:t>∩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B) </a:t>
            </a:r>
            <a:r>
              <a:rPr lang="en-US" dirty="0" smtClean="0">
                <a:ea typeface="Modern No. 20" charset="0"/>
                <a:cs typeface="Modern No. 20" charset="0"/>
              </a:rPr>
              <a:t>=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 4/5 * 5/36 </a:t>
            </a:r>
            <a:r>
              <a:rPr lang="en-US" dirty="0" smtClean="0">
                <a:ea typeface="Modern No. 20" charset="0"/>
                <a:cs typeface="Modern No. 20" charset="0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1/9 </a:t>
            </a:r>
          </a:p>
          <a:p>
            <a:pPr algn="l"/>
            <a:endParaRPr lang="en-US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fontAlgn="base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160" y="459569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odern No. 20" charset="0"/>
                <a:ea typeface="Modern No. 20" charset="0"/>
                <a:cs typeface="Modern No. 20" charset="0"/>
              </a:rPr>
              <a:t>a</a:t>
            </a:r>
            <a:endParaRPr lang="en-US" sz="2400">
              <a:latin typeface="Modern No. 20" charset="0"/>
              <a:ea typeface="Modern No. 20" charset="0"/>
              <a:cs typeface="Modern No. 2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7050" y="590959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Modern No. 20" charset="0"/>
                <a:ea typeface="Modern No. 20" charset="0"/>
                <a:cs typeface="Modern No. 20" charset="0"/>
              </a:rPr>
              <a:t>b</a:t>
            </a:r>
            <a:endParaRPr lang="en-US" sz="2400">
              <a:latin typeface="Modern No. 20" charset="0"/>
              <a:ea typeface="Modern No. 20" charset="0"/>
              <a:cs typeface="Modern No. 2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08908" y="4826529"/>
            <a:ext cx="991892" cy="341215"/>
          </a:xfrm>
          <a:prstGeom prst="ellipse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35091" y="4488873"/>
            <a:ext cx="1065709" cy="337656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64" y="3915810"/>
            <a:ext cx="3192989" cy="46275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935642" y="6487101"/>
            <a:ext cx="31999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Modern No. 20" charset="0"/>
                <a:ea typeface="Modern No. 20" charset="0"/>
                <a:cs typeface="Modern No. 20" charset="0"/>
              </a:rPr>
              <a:t>https://</a:t>
            </a:r>
            <a:r>
              <a:rPr lang="en-US" sz="1100" dirty="0" err="1" smtClean="0">
                <a:latin typeface="Modern No. 20" charset="0"/>
                <a:ea typeface="Modern No. 20" charset="0"/>
                <a:cs typeface="Modern No. 20" charset="0"/>
              </a:rPr>
              <a:t>en.wikipedia.org</a:t>
            </a:r>
            <a:r>
              <a:rPr lang="en-US" sz="1100" dirty="0" smtClean="0">
                <a:latin typeface="Modern No. 20" charset="0"/>
                <a:ea typeface="Modern No. 20" charset="0"/>
                <a:cs typeface="Modern No. 20" charset="0"/>
              </a:rPr>
              <a:t>/wiki/</a:t>
            </a:r>
            <a:r>
              <a:rPr lang="en-US" sz="1100" dirty="0" err="1" smtClean="0">
                <a:latin typeface="Modern No. 20" charset="0"/>
                <a:ea typeface="Modern No. 20" charset="0"/>
                <a:cs typeface="Modern No. 20" charset="0"/>
              </a:rPr>
              <a:t>Conditional_probability</a:t>
            </a:r>
            <a:endParaRPr lang="en-US" sz="1100" dirty="0">
              <a:latin typeface="Modern No. 20" charset="0"/>
              <a:ea typeface="Modern No. 20" charset="0"/>
              <a:cs typeface="Modern No. 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143" y="331894"/>
            <a:ext cx="11665056" cy="1655762"/>
          </a:xfrm>
        </p:spPr>
        <p:txBody>
          <a:bodyPr/>
          <a:lstStyle/>
          <a:p>
            <a:pPr algn="l"/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HackerRank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10 Days of Statistics - Day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2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Task 3 Compound Event Probability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329148" y="2709472"/>
            <a:ext cx="7573873" cy="420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Solution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P(2 red, 1 black)</a:t>
            </a:r>
          </a:p>
          <a:p>
            <a:pPr algn="l"/>
            <a:r>
              <a:rPr lang="en-US" dirty="0" smtClean="0">
                <a:ea typeface="Modern No. 20" charset="0"/>
                <a:cs typeface="Modern No. 20" charset="0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P (red, red, black) + P(red, black, red) + P(black, red, red)</a:t>
            </a:r>
          </a:p>
          <a:p>
            <a:pPr algn="l"/>
            <a:r>
              <a:rPr lang="mr-IN" dirty="0" smtClean="0"/>
              <a:t>= </a:t>
            </a:r>
            <a:r>
              <a:rPr lang="mr-IN" dirty="0">
                <a:latin typeface="Modern No. 20" charset="0"/>
                <a:ea typeface="Modern No. 20" charset="0"/>
                <a:cs typeface="Modern No. 20" charset="0"/>
              </a:rPr>
              <a:t>(4/7)(5/9)(1/2) + (4/7)(4/9)(1/2) + (3/7)(5/9)(1/2)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= </a:t>
            </a:r>
            <a:r>
              <a:rPr lang="mr-IN" dirty="0">
                <a:latin typeface="Modern No. 20" charset="0"/>
                <a:ea typeface="Modern No. 20" charset="0"/>
                <a:cs typeface="Modern No. 20" charset="0"/>
              </a:rPr>
              <a:t>20/126 + 16/126 + 15/126</a:t>
            </a:r>
            <a:r>
              <a:rPr lang="mr-IN" dirty="0"/>
              <a:t> 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= </a:t>
            </a:r>
            <a:r>
              <a:rPr lang="mr-IN" dirty="0">
                <a:latin typeface="Modern No. 20" charset="0"/>
                <a:ea typeface="Modern No. 20" charset="0"/>
                <a:cs typeface="Modern No. 20" charset="0"/>
              </a:rPr>
              <a:t>51/126 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= </a:t>
            </a:r>
            <a:r>
              <a:rPr lang="mr-IN" dirty="0">
                <a:latin typeface="Modern No. 20" charset="0"/>
                <a:ea typeface="Modern No. 20" charset="0"/>
                <a:cs typeface="Modern No. 20" charset="0"/>
              </a:rPr>
              <a:t>17/42</a:t>
            </a:r>
            <a:endParaRPr lang="en-US" dirty="0">
              <a:latin typeface="Modern No. 20" charset="0"/>
              <a:ea typeface="Modern No. 20" charset="0"/>
              <a:cs typeface="Modern No. 20" charset="0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 rot="10800000">
            <a:off x="415577" y="3423486"/>
            <a:ext cx="1069383" cy="1689315"/>
          </a:xfrm>
          <a:prstGeom prst="snip2SameRect">
            <a:avLst>
              <a:gd name="adj1" fmla="val 38406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ame Side Corner Rectangle 7"/>
          <p:cNvSpPr/>
          <p:nvPr/>
        </p:nvSpPr>
        <p:spPr>
          <a:xfrm rot="10800000">
            <a:off x="1668357" y="3423486"/>
            <a:ext cx="1069383" cy="1689315"/>
          </a:xfrm>
          <a:prstGeom prst="snip2SameRect">
            <a:avLst>
              <a:gd name="adj1" fmla="val 38406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ame Side Corner Rectangle 8"/>
          <p:cNvSpPr/>
          <p:nvPr/>
        </p:nvSpPr>
        <p:spPr>
          <a:xfrm rot="10800000">
            <a:off x="2921137" y="3423485"/>
            <a:ext cx="1069383" cy="1689315"/>
          </a:xfrm>
          <a:prstGeom prst="snip2SameRect">
            <a:avLst>
              <a:gd name="adj1" fmla="val 38406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3981" y="3769567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98541" y="4214577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04041" y="3881534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6085" y="4438512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67925" y="3657599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62485" y="4102609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67985" y="3769566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60029" y="4326544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12589" y="4618472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00605" y="3769565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91342" y="4102608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96842" y="3769565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65960" y="4497707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58482" y="4495736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05372" y="3553886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68596" y="4149752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20067" y="4417974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52529" y="4026067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44564" y="3595096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10955" y="4261719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6085" y="4062605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10363" y="4057683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97559" y="3810681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15218" y="4141080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69179" y="5325298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534680" y="5325297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909952" y="5320264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275453" y="5320263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50725" y="5314407"/>
            <a:ext cx="205273" cy="223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016226" y="5314406"/>
            <a:ext cx="205273" cy="223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8541" y="52296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50154" y="52296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319019" y="52296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03555" y="52258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44327" y="52258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85099" y="52258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5253" y="28811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X</a:t>
            </a:r>
            <a:endParaRPr lang="en-US" sz="2400" b="1"/>
          </a:p>
        </p:txBody>
      </p:sp>
      <p:sp>
        <p:nvSpPr>
          <p:cNvPr id="47" name="TextBox 46"/>
          <p:cNvSpPr txBox="1"/>
          <p:nvPr/>
        </p:nvSpPr>
        <p:spPr>
          <a:xfrm>
            <a:off x="2023505" y="287461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51757" y="286807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</a:t>
            </a:r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227625" y="684431"/>
            <a:ext cx="112375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Modern No. 20" charset="0"/>
                <a:ea typeface="Modern No. 20" charset="0"/>
                <a:cs typeface="Modern No. 20" charset="0"/>
              </a:rPr>
              <a:t>There are  urns labeled X, Y, and Z. Urn X contains 4 red balls and 3 black balls. Urn  contains 5 red balls and 4 black </a:t>
            </a:r>
            <a:r>
              <a:rPr lang="en-US" sz="2400" dirty="0" err="1" smtClean="0">
                <a:latin typeface="Modern No. 20" charset="0"/>
                <a:ea typeface="Modern No. 20" charset="0"/>
                <a:cs typeface="Modern No. 20" charset="0"/>
              </a:rPr>
              <a:t>balls.Urn</a:t>
            </a:r>
            <a:r>
              <a:rPr lang="en-US" sz="2400" dirty="0" smtClean="0">
                <a:latin typeface="Modern No. 20" charset="0"/>
                <a:ea typeface="Modern No. 20" charset="0"/>
                <a:cs typeface="Modern No. 20" charset="0"/>
              </a:rPr>
              <a:t> Z contains 4 red balls and 4 black balls. One ball is drawn from each of the 3 urns. What is the probability that, of the 3 balls drawn, 2 are red and 1 is black?</a:t>
            </a:r>
            <a:endParaRPr lang="en-US" sz="2400" dirty="0">
              <a:latin typeface="Modern No. 20" charset="0"/>
              <a:ea typeface="Modern No. 20" charset="0"/>
              <a:cs typeface="Modern No. 2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4134" y="5670061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P(red) = 4/7</a:t>
            </a:r>
          </a:p>
          <a:p>
            <a:r>
              <a:rPr lang="en-US" sz="1400" dirty="0" smtClean="0"/>
              <a:t>P(black) = 3/7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26181" y="5666923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P(red) = 5/9</a:t>
            </a:r>
          </a:p>
          <a:p>
            <a:r>
              <a:rPr lang="en-US" sz="1400" dirty="0" smtClean="0"/>
              <a:t>P(black) = 4/9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948228" y="5663785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P(red) = 4/8 = 1/2</a:t>
            </a:r>
          </a:p>
          <a:p>
            <a:r>
              <a:rPr lang="en-US" sz="1400" dirty="0" smtClean="0"/>
              <a:t>P(black) = 4/8  = 1/2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8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2143" y="238906"/>
            <a:ext cx="11734330" cy="1077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HackerRank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10 Days of Statistics - Day 3 Task 1 Conditional Probability</a:t>
            </a:r>
          </a:p>
          <a:p>
            <a:pPr marL="0" indent="0">
              <a:buNone/>
            </a:pPr>
            <a:r>
              <a:rPr lang="en-US" sz="2000" dirty="0" smtClean="0">
                <a:latin typeface="Modern No. 20" charset="0"/>
                <a:ea typeface="Modern No. 20" charset="0"/>
                <a:cs typeface="Modern No. 20" charset="0"/>
              </a:rPr>
              <a:t>Suppose </a:t>
            </a:r>
            <a:r>
              <a:rPr lang="en-US" sz="2000" dirty="0">
                <a:latin typeface="Modern No. 20" charset="0"/>
                <a:ea typeface="Modern No. 20" charset="0"/>
                <a:cs typeface="Modern No. 20" charset="0"/>
              </a:rPr>
              <a:t>a family has  children, one of which is a boy. What is the probability that both children are boys?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5911" y="1648691"/>
            <a:ext cx="7573873" cy="469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Solution</a:t>
            </a: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 Problem is known as boy girl paradox and answer depends on how the question is interpreted.</a:t>
            </a:r>
          </a:p>
          <a:p>
            <a:pPr algn="l"/>
            <a:endParaRPr lang="en-US" sz="1800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OPTION 1: Order does not matter</a:t>
            </a: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One of the children is boy, does not matter which one </a:t>
            </a:r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(BB), (BG), (GB)</a:t>
            </a: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P(second children is boy) </a:t>
            </a:r>
            <a:r>
              <a:rPr lang="en-US" sz="1800" dirty="0" smtClean="0">
                <a:ea typeface="Modern No. 20" charset="0"/>
                <a:cs typeface="Modern No. 20" charset="0"/>
              </a:rPr>
              <a:t>= </a:t>
            </a:r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P(BB) </a:t>
            </a:r>
            <a:r>
              <a:rPr lang="en-US" sz="1800" dirty="0" smtClean="0">
                <a:ea typeface="Modern No. 20" charset="0"/>
                <a:cs typeface="Modern No. 20" charset="0"/>
              </a:rPr>
              <a:t>=</a:t>
            </a:r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 1/3 (</a:t>
            </a:r>
            <a:r>
              <a:rPr lang="en-US" sz="1800" dirty="0" err="1" smtClean="0">
                <a:latin typeface="Modern No. 20" charset="0"/>
                <a:ea typeface="Modern No. 20" charset="0"/>
                <a:cs typeface="Modern No. 20" charset="0"/>
              </a:rPr>
              <a:t>HackerRank</a:t>
            </a:r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 solution)</a:t>
            </a:r>
          </a:p>
          <a:p>
            <a:pPr algn="l"/>
            <a:endParaRPr lang="en-US" sz="1800" dirty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OPTION 2: Order matters</a:t>
            </a: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First child is boy: (BB), (BG)</a:t>
            </a: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P(Second children is a boy given that first child was boy) </a:t>
            </a:r>
            <a:r>
              <a:rPr lang="en-US" sz="1800" dirty="0" smtClean="0">
                <a:ea typeface="Modern No. 20" charset="0"/>
                <a:cs typeface="Modern No. 20" charset="0"/>
              </a:rPr>
              <a:t>= </a:t>
            </a:r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P(BB) </a:t>
            </a:r>
            <a:r>
              <a:rPr lang="en-US" sz="1800" dirty="0" smtClean="0">
                <a:ea typeface="Modern No. 20" charset="0"/>
                <a:cs typeface="Modern No. 20" charset="0"/>
              </a:rPr>
              <a:t>= </a:t>
            </a:r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1/2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0605"/>
              </p:ext>
            </p:extLst>
          </p:nvPr>
        </p:nvGraphicFramePr>
        <p:xfrm>
          <a:off x="687067" y="2235595"/>
          <a:ext cx="2747820" cy="267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940"/>
                <a:gridCol w="915940"/>
                <a:gridCol w="915940"/>
              </a:tblGrid>
              <a:tr h="891111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B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G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1111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B</a:t>
                      </a:r>
                      <a:endParaRPr lang="en-US" sz="36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BB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BG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91111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G</a:t>
                      </a:r>
                      <a:endParaRPr lang="en-US" sz="3600" b="1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GB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ysClr val="windowText" lastClr="000000"/>
                          </a:solidFill>
                          <a:latin typeface="Modern No. 20" charset="0"/>
                          <a:ea typeface="Modern No. 20" charset="0"/>
                          <a:cs typeface="Modern No. 20" charset="0"/>
                        </a:rPr>
                        <a:t>GG</a:t>
                      </a:r>
                      <a:endParaRPr lang="en-US" sz="3600" dirty="0">
                        <a:solidFill>
                          <a:sysClr val="windowText" lastClr="000000"/>
                        </a:solidFill>
                        <a:latin typeface="Modern No. 20" charset="0"/>
                        <a:ea typeface="Modern No. 20" charset="0"/>
                        <a:cs typeface="Modern No. 2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2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2143" y="238906"/>
            <a:ext cx="11734330" cy="1077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HackerRank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10 Days of Statistics - Day 3 Task 2 Cards of the same suit</a:t>
            </a:r>
          </a:p>
          <a:p>
            <a:pPr marL="0" indent="0">
              <a:buNone/>
            </a:pPr>
            <a:r>
              <a:rPr lang="en-US" sz="2000" dirty="0" smtClean="0">
                <a:latin typeface="Modern No. 20" charset="0"/>
                <a:ea typeface="Modern No. 20" charset="0"/>
                <a:cs typeface="Modern No. 20" charset="0"/>
              </a:rPr>
              <a:t>You draw  cards from a standard -card deck </a:t>
            </a:r>
            <a:r>
              <a:rPr lang="en-US" sz="2000" i="1" dirty="0" smtClean="0">
                <a:latin typeface="Modern No. 20" charset="0"/>
                <a:ea typeface="Modern No. 20" charset="0"/>
                <a:cs typeface="Modern No. 20" charset="0"/>
              </a:rPr>
              <a:t>without</a:t>
            </a:r>
            <a:r>
              <a:rPr lang="en-US" sz="2000" dirty="0" smtClean="0">
                <a:latin typeface="Modern No. 20" charset="0"/>
                <a:ea typeface="Modern No. 20" charset="0"/>
                <a:cs typeface="Modern No. 20" charset="0"/>
              </a:rPr>
              <a:t> replacing them. What is the probability that both cards are of the same suit?</a:t>
            </a:r>
            <a:endParaRPr lang="en-US" sz="2000" dirty="0" smtClean="0">
              <a:latin typeface="Modern No. 20" charset="0"/>
              <a:ea typeface="Modern No. 20" charset="0"/>
              <a:cs typeface="Modern No. 20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55964" y="2050472"/>
            <a:ext cx="10545276" cy="542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Solution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Card deck contains 52 cards, 13 cards in each suit.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First suit can be whatever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  <a:sym typeface="Wingdings"/>
              </a:rPr>
              <a:t> probability </a:t>
            </a:r>
            <a:r>
              <a:rPr lang="en-US" dirty="0" smtClean="0">
                <a:ea typeface="Modern No. 20" charset="0"/>
                <a:cs typeface="Modern No. 20" charset="0"/>
                <a:sym typeface="Wingdings"/>
              </a:rPr>
              <a:t>=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  <a:sym typeface="Wingdings"/>
              </a:rPr>
              <a:t> 52/52 </a:t>
            </a:r>
            <a:r>
              <a:rPr lang="en-US" dirty="0" smtClean="0">
                <a:ea typeface="Modern No. 20" charset="0"/>
                <a:cs typeface="Modern No. 20" charset="0"/>
                <a:sym typeface="Wingdings"/>
              </a:rPr>
              <a:t>=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  <a:sym typeface="Wingdings"/>
              </a:rPr>
              <a:t>1</a:t>
            </a:r>
            <a:endParaRPr lang="en-US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Second suit has to be same than first one, now there is only 12 cards left of same suit when one is taken and total deck has 51 cards left </a:t>
            </a:r>
            <a:r>
              <a:rPr lang="en-US" dirty="0" smtClean="0">
                <a:latin typeface="Modern No. 20" charset="0"/>
                <a:ea typeface="Modern No. 20" charset="0"/>
                <a:cs typeface="Modern No. 20" charset="0"/>
                <a:sym typeface="Wingdings"/>
              </a:rPr>
              <a:t> probability </a:t>
            </a:r>
            <a:r>
              <a:rPr lang="en-US" dirty="0" smtClean="0">
                <a:ea typeface="Modern No. 20" charset="0"/>
                <a:cs typeface="Modern No. 20" charset="0"/>
                <a:sym typeface="Wingdings"/>
              </a:rPr>
              <a:t>= </a:t>
            </a:r>
            <a:r>
              <a:rPr lang="en-US" b="1" u="sng" dirty="0" smtClean="0">
                <a:latin typeface="Modern No. 20" charset="0"/>
                <a:ea typeface="Modern No. 20" charset="0"/>
                <a:cs typeface="Modern No. 20" charset="0"/>
              </a:rPr>
              <a:t>12/51</a:t>
            </a:r>
          </a:p>
        </p:txBody>
      </p:sp>
    </p:spTree>
    <p:extLst>
      <p:ext uri="{BB962C8B-B14F-4D97-AF65-F5344CB8AC3E}">
        <p14:creationId xmlns:p14="http://schemas.microsoft.com/office/powerpoint/2010/main" val="1364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222143" y="238906"/>
            <a:ext cx="11734330" cy="1077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HackerRank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dern No. 20" charset="0"/>
                <a:ea typeface="Modern No. 20" charset="0"/>
                <a:cs typeface="Modern No. 20" charset="0"/>
              </a:rPr>
              <a:t> 10 Days of Statistics - Day 3 Task 3 Drawing Marbles</a:t>
            </a:r>
          </a:p>
          <a:p>
            <a:pPr marL="0" indent="0">
              <a:buNone/>
            </a:pPr>
            <a:r>
              <a:rPr lang="en-US" sz="2000" dirty="0">
                <a:latin typeface="Modern No. 20" charset="0"/>
                <a:ea typeface="Modern No. 20" charset="0"/>
                <a:cs typeface="Modern No. 20" charset="0"/>
              </a:rPr>
              <a:t>A bag contains </a:t>
            </a:r>
            <a:r>
              <a:rPr lang="en-US" sz="2000" dirty="0" smtClean="0">
                <a:latin typeface="Modern No. 20" charset="0"/>
                <a:ea typeface="Modern No. 20" charset="0"/>
                <a:cs typeface="Modern No. 20" charset="0"/>
              </a:rPr>
              <a:t>3</a:t>
            </a:r>
            <a:r>
              <a:rPr lang="en-US" sz="2000" dirty="0">
                <a:latin typeface="Modern No. 20" charset="0"/>
                <a:ea typeface="Modern No. 20" charset="0"/>
                <a:cs typeface="Modern No. 20" charset="0"/>
              </a:rPr>
              <a:t> red marbles and </a:t>
            </a:r>
            <a:r>
              <a:rPr lang="en-US" sz="2000" dirty="0" smtClean="0">
                <a:latin typeface="Modern No. 20" charset="0"/>
                <a:ea typeface="Modern No. 20" charset="0"/>
                <a:cs typeface="Modern No. 20" charset="0"/>
              </a:rPr>
              <a:t>4</a:t>
            </a:r>
            <a:r>
              <a:rPr lang="en-US" sz="2000" dirty="0">
                <a:latin typeface="Modern No. 20" charset="0"/>
                <a:ea typeface="Modern No. 20" charset="0"/>
                <a:cs typeface="Modern No. 20" charset="0"/>
              </a:rPr>
              <a:t> blue marbles. Then, </a:t>
            </a:r>
            <a:r>
              <a:rPr lang="en-US" sz="2000" dirty="0" smtClean="0">
                <a:latin typeface="Modern No. 20" charset="0"/>
                <a:ea typeface="Modern No. 20" charset="0"/>
                <a:cs typeface="Modern No. 20" charset="0"/>
              </a:rPr>
              <a:t>2</a:t>
            </a:r>
            <a:r>
              <a:rPr lang="en-US" sz="2000" dirty="0">
                <a:latin typeface="Modern No. 20" charset="0"/>
                <a:ea typeface="Modern No. 20" charset="0"/>
                <a:cs typeface="Modern No. 20" charset="0"/>
              </a:rPr>
              <a:t> marbles are drawn from the bag, at random, without replacement. If the </a:t>
            </a:r>
            <a:r>
              <a:rPr lang="en-US" sz="2000" i="1" dirty="0">
                <a:latin typeface="Modern No. 20" charset="0"/>
                <a:ea typeface="Modern No. 20" charset="0"/>
                <a:cs typeface="Modern No. 20" charset="0"/>
              </a:rPr>
              <a:t>first</a:t>
            </a:r>
            <a:r>
              <a:rPr lang="en-US" sz="2000" dirty="0">
                <a:latin typeface="Modern No. 20" charset="0"/>
                <a:ea typeface="Modern No. 20" charset="0"/>
                <a:cs typeface="Modern No. 20" charset="0"/>
              </a:rPr>
              <a:t> marble drawn is red, what is the probability that the </a:t>
            </a:r>
            <a:r>
              <a:rPr lang="en-US" sz="2000" i="1" dirty="0">
                <a:latin typeface="Modern No. 20" charset="0"/>
                <a:ea typeface="Modern No. 20" charset="0"/>
                <a:cs typeface="Modern No. 20" charset="0"/>
              </a:rPr>
              <a:t>second</a:t>
            </a:r>
            <a:r>
              <a:rPr lang="en-US" sz="2000" dirty="0">
                <a:latin typeface="Modern No. 20" charset="0"/>
                <a:ea typeface="Modern No. 20" charset="0"/>
                <a:cs typeface="Modern No. 20" charset="0"/>
              </a:rPr>
              <a:t> marble is blue?</a:t>
            </a:r>
            <a:endParaRPr lang="en-US" sz="2000" dirty="0" smtClean="0">
              <a:latin typeface="Modern No. 20" charset="0"/>
              <a:ea typeface="Modern No. 20" charset="0"/>
              <a:cs typeface="Modern No. 20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0" y="2452253"/>
            <a:ext cx="10545276" cy="542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Solution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P(first marble is red) = 3/7</a:t>
            </a:r>
          </a:p>
          <a:p>
            <a:pPr algn="l"/>
            <a:endParaRPr lang="en-US" sz="1800" dirty="0" smtClean="0">
              <a:latin typeface="Modern No. 20" charset="0"/>
              <a:ea typeface="Modern No. 20" charset="0"/>
              <a:cs typeface="Modern No. 20" charset="0"/>
            </a:endParaRPr>
          </a:p>
          <a:p>
            <a:pPr algn="l"/>
            <a:r>
              <a:rPr lang="en-US" sz="1800" dirty="0" smtClean="0">
                <a:latin typeface="Modern No. 20" charset="0"/>
                <a:ea typeface="Modern No. 20" charset="0"/>
                <a:cs typeface="Modern No. 20" charset="0"/>
              </a:rPr>
              <a:t>After first red marble there are 2 red and four blue marbles left, total 6 marbles</a:t>
            </a:r>
          </a:p>
          <a:p>
            <a:pPr algn="l"/>
            <a:r>
              <a:rPr lang="en-US" dirty="0" smtClean="0">
                <a:latin typeface="Modern No. 20" charset="0"/>
                <a:ea typeface="Modern No. 20" charset="0"/>
                <a:cs typeface="Modern No. 20" charset="0"/>
              </a:rPr>
              <a:t>P(second marble is blue given that first was red) = 4/6 = </a:t>
            </a:r>
            <a:r>
              <a:rPr lang="en-US" b="1" u="sng" dirty="0" smtClean="0">
                <a:latin typeface="Modern No. 20" charset="0"/>
                <a:ea typeface="Modern No. 20" charset="0"/>
                <a:cs typeface="Modern No. 20" charset="0"/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6183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694</Words>
  <Application>Microsoft Macintosh PowerPoint</Application>
  <PresentationFormat>Widescreen</PresentationFormat>
  <Paragraphs>179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Mangal</vt:lpstr>
      <vt:lpstr>Modern No. 20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Nevalainen Susanna</dc:creator>
  <cp:lastModifiedBy>Nevalainen Susanna</cp:lastModifiedBy>
  <cp:revision>24</cp:revision>
  <dcterms:created xsi:type="dcterms:W3CDTF">2018-03-19T21:13:50Z</dcterms:created>
  <dcterms:modified xsi:type="dcterms:W3CDTF">2018-03-21T19:13:34Z</dcterms:modified>
</cp:coreProperties>
</file>