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sldIdLst>
    <p:sldId id="256" r:id="rId2"/>
    <p:sldId id="257" r:id="rId3"/>
    <p:sldId id="258" r:id="rId4"/>
    <p:sldId id="281" r:id="rId5"/>
    <p:sldId id="280" r:id="rId6"/>
    <p:sldId id="266" r:id="rId7"/>
    <p:sldId id="261" r:id="rId8"/>
    <p:sldId id="279" r:id="rId9"/>
    <p:sldId id="282" r:id="rId10"/>
    <p:sldId id="264" r:id="rId11"/>
    <p:sldId id="272" r:id="rId12"/>
    <p:sldId id="275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3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3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7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30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0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0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1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4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blazauskas@ktu.l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Semestro projektas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Įvadinė paskaita apie modulį ir jį vedančius dėstytojus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4184"/>
          </a:xfrm>
        </p:spPr>
        <p:txBody>
          <a:bodyPr/>
          <a:lstStyle/>
          <a:p>
            <a:r>
              <a:rPr lang="lt-LT" dirty="0" smtClean="0"/>
              <a:t>Modulio nuostatos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895088"/>
          </a:xfrm>
        </p:spPr>
        <p:txBody>
          <a:bodyPr>
            <a:normAutofit fontScale="92500" lnSpcReduction="10000"/>
          </a:bodyPr>
          <a:lstStyle/>
          <a:p>
            <a:r>
              <a:rPr lang="lt-LT" sz="2800" dirty="0" smtClean="0"/>
              <a:t>Studentai gali </a:t>
            </a:r>
            <a:r>
              <a:rPr lang="lt-LT" sz="2800" b="1" dirty="0" smtClean="0"/>
              <a:t>rinktis</a:t>
            </a:r>
            <a:r>
              <a:rPr lang="lt-LT" sz="2800" dirty="0" smtClean="0"/>
              <a:t>, kurias technologijas mokytis ir pas kurį dėstytoją lankyti praktinius </a:t>
            </a:r>
            <a:r>
              <a:rPr lang="lt-LT" sz="2800" dirty="0" err="1" smtClean="0"/>
              <a:t>užsiėmimus</a:t>
            </a:r>
            <a:r>
              <a:rPr lang="lt-LT" sz="2800" dirty="0" smtClean="0"/>
              <a:t>; </a:t>
            </a:r>
          </a:p>
          <a:p>
            <a:r>
              <a:rPr lang="lt-LT" sz="2800" dirty="0" smtClean="0"/>
              <a:t>Į įmonių vedamus </a:t>
            </a:r>
            <a:r>
              <a:rPr lang="lt-LT" sz="2800" dirty="0" err="1" smtClean="0"/>
              <a:t>užsiėmimus</a:t>
            </a:r>
            <a:r>
              <a:rPr lang="lt-LT" sz="2800" dirty="0" smtClean="0"/>
              <a:t> kviečiame rinktis </a:t>
            </a:r>
            <a:r>
              <a:rPr lang="lt-LT" sz="2800" b="1" dirty="0" smtClean="0"/>
              <a:t>motyvuotus</a:t>
            </a:r>
            <a:r>
              <a:rPr lang="lt-LT" sz="2800" dirty="0" smtClean="0"/>
              <a:t> studentus;</a:t>
            </a:r>
          </a:p>
          <a:p>
            <a:r>
              <a:rPr lang="lt-LT" sz="2800" dirty="0" smtClean="0"/>
              <a:t>Visur bus bent </a:t>
            </a:r>
            <a:r>
              <a:rPr lang="lt-LT" sz="2800" b="1" dirty="0" smtClean="0"/>
              <a:t>3</a:t>
            </a:r>
            <a:r>
              <a:rPr lang="lt-LT" sz="2800" dirty="0" smtClean="0"/>
              <a:t> tarpiniai atsiskaitymai </a:t>
            </a:r>
            <a:br>
              <a:rPr lang="lt-LT" sz="2800" dirty="0" smtClean="0"/>
            </a:br>
            <a:r>
              <a:rPr lang="lt-LT" sz="2800" dirty="0" smtClean="0"/>
              <a:t>(dokumentai, prototipai, peržiūros ar kt.);</a:t>
            </a:r>
          </a:p>
          <a:p>
            <a:r>
              <a:rPr lang="lt-LT" sz="2800" dirty="0" smtClean="0"/>
              <a:t>Pagrindinis (vertinamas) darbo produktas – veikianti programa ir jos dokumentacija;</a:t>
            </a:r>
          </a:p>
          <a:p>
            <a:r>
              <a:rPr lang="lt-LT" sz="2800" dirty="0" smtClean="0"/>
              <a:t>Be produkto vertinamas komandos darbas semestro metu (užsiėmimų lankymas, projekto terminų laikymasis ir kt.)</a:t>
            </a:r>
          </a:p>
        </p:txBody>
      </p:sp>
    </p:spTree>
    <p:extLst>
      <p:ext uri="{BB962C8B-B14F-4D97-AF65-F5344CB8AC3E}">
        <p14:creationId xmlns:p14="http://schemas.microsoft.com/office/powerpoint/2010/main" val="1422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Kontaktai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Koordinuojantis dėstytojas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6786" y="2671010"/>
            <a:ext cx="442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Tomas </a:t>
            </a:r>
            <a:r>
              <a:rPr lang="lt-LT" dirty="0" err="1" smtClean="0"/>
              <a:t>Blažauskas</a:t>
            </a:r>
            <a:endParaRPr lang="lt-LT" dirty="0" smtClean="0"/>
          </a:p>
          <a:p>
            <a:r>
              <a:rPr lang="lt-LT" dirty="0" smtClean="0"/>
              <a:t>406 kab. Elektronikos (XI) rūmai</a:t>
            </a:r>
          </a:p>
          <a:p>
            <a:r>
              <a:rPr lang="lt-LT" dirty="0" err="1" smtClean="0">
                <a:hlinkClick r:id="rId2"/>
              </a:rPr>
              <a:t>Tomas.blazauskas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ktu.lt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6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Tomas </a:t>
            </a:r>
            <a:r>
              <a:rPr lang="lt-LT" dirty="0" err="1" smtClean="0"/>
              <a:t>Blažauskas</a:t>
            </a:r>
            <a:r>
              <a:rPr lang="lt-LT" dirty="0" smtClean="0"/>
              <a:t> kuruoja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2925" y="1444752"/>
            <a:ext cx="9165908" cy="3769360"/>
          </a:xfrm>
        </p:spPr>
        <p:txBody>
          <a:bodyPr>
            <a:normAutofit/>
          </a:bodyPr>
          <a:lstStyle/>
          <a:p>
            <a:r>
              <a:rPr lang="lt-LT" sz="3200" dirty="0" smtClean="0"/>
              <a:t>Programavimas išmaniems įrenginiams;</a:t>
            </a:r>
          </a:p>
          <a:p>
            <a:r>
              <a:rPr lang="lt-LT" sz="3200" dirty="0" smtClean="0"/>
              <a:t>Virtuali realybė;</a:t>
            </a:r>
          </a:p>
          <a:p>
            <a:r>
              <a:rPr lang="lt-LT" sz="3200" dirty="0" smtClean="0"/>
              <a:t>Papildyta realybė;</a:t>
            </a:r>
          </a:p>
          <a:p>
            <a:r>
              <a:rPr lang="lt-LT" sz="3200" dirty="0" err="1" smtClean="0"/>
              <a:t>Saityno</a:t>
            </a:r>
            <a:r>
              <a:rPr lang="lt-LT" sz="3200" dirty="0" smtClean="0"/>
              <a:t> (</a:t>
            </a:r>
            <a:r>
              <a:rPr lang="lt-LT" sz="3200" dirty="0" err="1" smtClean="0"/>
              <a:t>web</a:t>
            </a:r>
            <a:r>
              <a:rPr lang="lt-LT" sz="3200" dirty="0" smtClean="0"/>
              <a:t>) sistemos;</a:t>
            </a:r>
          </a:p>
          <a:p>
            <a:r>
              <a:rPr lang="lt-LT" sz="3200" dirty="0" smtClean="0"/>
              <a:t>Žaidimai;</a:t>
            </a:r>
            <a:endParaRPr lang="lt-LT" sz="3200" dirty="0"/>
          </a:p>
          <a:p>
            <a:r>
              <a:rPr lang="lt-LT" sz="3200" dirty="0" smtClean="0"/>
              <a:t>Daiktų internetas;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Eimutis Karčiauskas kuruoja temas: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65908" cy="3769360"/>
          </a:xfrm>
        </p:spPr>
        <p:txBody>
          <a:bodyPr>
            <a:normAutofit/>
          </a:bodyPr>
          <a:lstStyle/>
          <a:p>
            <a:r>
              <a:rPr lang="lt-LT" sz="3200" dirty="0" smtClean="0"/>
              <a:t>Programavimo kalbų konverteriai;</a:t>
            </a:r>
          </a:p>
          <a:p>
            <a:r>
              <a:rPr lang="lt-LT" sz="3200" dirty="0" smtClean="0"/>
              <a:t>IDE komponentų </a:t>
            </a:r>
            <a:r>
              <a:rPr lang="lt-LT" sz="3200" dirty="0"/>
              <a:t>generatoriai, </a:t>
            </a:r>
            <a:r>
              <a:rPr lang="lt-LT" sz="3200" dirty="0" smtClean="0"/>
              <a:t>papildymai;</a:t>
            </a:r>
          </a:p>
          <a:p>
            <a:r>
              <a:rPr lang="lt-LT" sz="3200" dirty="0" smtClean="0"/>
              <a:t>Programavimo mokymo karkasai;</a:t>
            </a:r>
            <a:endParaRPr lang="lt-LT" sz="3200" dirty="0"/>
          </a:p>
          <a:p>
            <a:r>
              <a:rPr lang="lt-LT" sz="3200" dirty="0"/>
              <a:t>Sporto įvykių registratoriai ir </a:t>
            </a:r>
            <a:r>
              <a:rPr lang="lt-LT" sz="3200" dirty="0" smtClean="0"/>
              <a:t>analizatoriai;</a:t>
            </a:r>
            <a:endParaRPr lang="en-US" sz="3200" dirty="0"/>
          </a:p>
          <a:p>
            <a:r>
              <a:rPr lang="lt-LT" sz="3200" dirty="0" smtClean="0"/>
              <a:t>Vaizdų sekimo ir analizės sistemos;</a:t>
            </a:r>
          </a:p>
          <a:p>
            <a:r>
              <a:rPr lang="lt-LT" sz="3200" dirty="0" smtClean="0"/>
              <a:t>Mokomieji žaidimai.</a:t>
            </a:r>
          </a:p>
        </p:txBody>
      </p:sp>
    </p:spTree>
    <p:extLst>
      <p:ext uri="{BB962C8B-B14F-4D97-AF65-F5344CB8AC3E}">
        <p14:creationId xmlns:p14="http://schemas.microsoft.com/office/powerpoint/2010/main" val="38811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Kęstutis </a:t>
            </a:r>
            <a:r>
              <a:rPr lang="lt-LT" dirty="0" err="1" smtClean="0"/>
              <a:t>Valinčius</a:t>
            </a:r>
            <a:r>
              <a:rPr lang="lt-LT" dirty="0" smtClean="0"/>
              <a:t> kuruoja 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70" y="1639824"/>
            <a:ext cx="8349395" cy="3777622"/>
          </a:xfrm>
        </p:spPr>
        <p:txBody>
          <a:bodyPr>
            <a:normAutofit/>
          </a:bodyPr>
          <a:lstStyle/>
          <a:p>
            <a:r>
              <a:rPr lang="lt-LT" sz="3200" dirty="0" err="1" smtClean="0"/>
              <a:t>Elekromobilio</a:t>
            </a:r>
            <a:r>
              <a:rPr lang="lt-LT" sz="3200" dirty="0" smtClean="0"/>
              <a:t> įkrovimo duomenų valdymas per OBD </a:t>
            </a:r>
          </a:p>
          <a:p>
            <a:r>
              <a:rPr lang="lt-LT" sz="3200" dirty="0" smtClean="0"/>
              <a:t>Elektromobilių įkrovimo infrastruktūros informacinė sistema</a:t>
            </a:r>
          </a:p>
          <a:p>
            <a:r>
              <a:rPr lang="lt-LT" sz="3200" dirty="0" smtClean="0"/>
              <a:t>Kitos temos: </a:t>
            </a:r>
            <a:r>
              <a:rPr lang="lt-LT" sz="3200" dirty="0" err="1" smtClean="0"/>
              <a:t>web</a:t>
            </a:r>
            <a:r>
              <a:rPr lang="lt-LT" sz="3200" dirty="0" smtClean="0"/>
              <a:t> programų kūrimas, išmanių programų kūrimas</a:t>
            </a:r>
          </a:p>
        </p:txBody>
      </p:sp>
    </p:spTree>
    <p:extLst>
      <p:ext uri="{BB962C8B-B14F-4D97-AF65-F5344CB8AC3E}">
        <p14:creationId xmlns:p14="http://schemas.microsoft.com/office/powerpoint/2010/main" val="37113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Modulio tikslai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lt-LT" dirty="0" smtClean="0"/>
              <a:t>Projektinis </a:t>
            </a:r>
            <a:r>
              <a:rPr lang="lt-LT" dirty="0"/>
              <a:t>komandinis darbas sukuriant pilnai funkcionuojančią </a:t>
            </a:r>
            <a:r>
              <a:rPr lang="lt-LT" dirty="0" smtClean="0"/>
              <a:t>didesnės apimties </a:t>
            </a:r>
            <a:r>
              <a:rPr lang="lt-LT" dirty="0"/>
              <a:t>programinę įrangą. </a:t>
            </a:r>
            <a:endParaRPr lang="lt-LT" dirty="0" smtClean="0"/>
          </a:p>
          <a:p>
            <a:r>
              <a:rPr lang="lt-LT" dirty="0" smtClean="0"/>
              <a:t>Praktiškai susipažinti su programinės įrangos projekto valdymu, </a:t>
            </a:r>
            <a:br>
              <a:rPr lang="lt-LT" dirty="0" smtClean="0"/>
            </a:br>
            <a:r>
              <a:rPr lang="lt-LT" dirty="0" smtClean="0"/>
              <a:t>praktikoje naudojamais programinės įrangos kūrimo įrankiais, </a:t>
            </a:r>
            <a:br>
              <a:rPr lang="lt-LT" dirty="0" smtClean="0"/>
            </a:br>
            <a:r>
              <a:rPr lang="lt-LT" dirty="0" smtClean="0"/>
              <a:t>įvairiais programavimo karkasais, rekomenduojamais programavimo stiliais.</a:t>
            </a:r>
          </a:p>
          <a:p>
            <a:r>
              <a:rPr lang="lt-LT" dirty="0" smtClean="0"/>
              <a:t>Išmokti </a:t>
            </a:r>
            <a:r>
              <a:rPr lang="lt-LT" dirty="0"/>
              <a:t>taikyti šias žinias, sukuriant didesnės apimties programas.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5493" y="4348065"/>
            <a:ext cx="901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Tiksl</a:t>
            </a:r>
            <a:r>
              <a:rPr lang="lt-LT" dirty="0" smtClean="0"/>
              <a:t>ų padės siekti:</a:t>
            </a:r>
          </a:p>
          <a:p>
            <a:r>
              <a:rPr lang="lt-LT" dirty="0"/>
              <a:t>	</a:t>
            </a:r>
            <a:r>
              <a:rPr lang="lt-LT" dirty="0" err="1" smtClean="0"/>
              <a:t>Adeo</a:t>
            </a:r>
            <a:r>
              <a:rPr lang="lt-LT" dirty="0" smtClean="0"/>
              <a:t> </a:t>
            </a:r>
            <a:r>
              <a:rPr lang="lt-LT" dirty="0" err="1" smtClean="0"/>
              <a:t>Web</a:t>
            </a:r>
            <a:r>
              <a:rPr lang="lt-LT" dirty="0" smtClean="0"/>
              <a:t>, </a:t>
            </a:r>
            <a:r>
              <a:rPr lang="lt-LT" dirty="0" err="1" smtClean="0"/>
              <a:t>Adform</a:t>
            </a:r>
            <a:r>
              <a:rPr lang="lt-LT" dirty="0" smtClean="0"/>
              <a:t>, </a:t>
            </a:r>
            <a:r>
              <a:rPr lang="en-US" dirty="0" err="1" smtClean="0"/>
              <a:t>DataDog</a:t>
            </a:r>
            <a:r>
              <a:rPr lang="lt-LT" dirty="0" smtClean="0"/>
              <a:t>,</a:t>
            </a:r>
            <a:r>
              <a:rPr lang="en-US" dirty="0" smtClean="0"/>
              <a:t> </a:t>
            </a:r>
            <a:r>
              <a:rPr lang="lt-LT" dirty="0" err="1" smtClean="0"/>
              <a:t>DevBridge</a:t>
            </a:r>
            <a:r>
              <a:rPr lang="lt-LT" dirty="0" smtClean="0"/>
              <a:t>, </a:t>
            </a:r>
            <a:r>
              <a:rPr lang="lt-LT" dirty="0" err="1" smtClean="0"/>
              <a:t>Elitnet</a:t>
            </a:r>
            <a:r>
              <a:rPr lang="lt-LT" dirty="0" smtClean="0"/>
              <a:t>, </a:t>
            </a:r>
            <a:r>
              <a:rPr lang="lt-LT" dirty="0" err="1" smtClean="0"/>
              <a:t>SneakyBox</a:t>
            </a:r>
            <a:r>
              <a:rPr lang="lt-LT" dirty="0" smtClean="0"/>
              <a:t>, KTU dėstytojai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Modulio bendros temos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764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lt-LT" sz="2800" dirty="0" smtClean="0"/>
              <a:t>Projekto valdymas</a:t>
            </a:r>
          </a:p>
          <a:p>
            <a:r>
              <a:rPr lang="lt-LT" sz="2800" dirty="0" smtClean="0"/>
              <a:t>Darbas komandoje</a:t>
            </a:r>
          </a:p>
          <a:p>
            <a:r>
              <a:rPr lang="lt-LT" sz="2800" dirty="0" smtClean="0"/>
              <a:t>Programos projektavimas</a:t>
            </a:r>
          </a:p>
          <a:p>
            <a:r>
              <a:rPr lang="lt-LT" sz="2800" dirty="0" smtClean="0"/>
              <a:t>Programavimo stilius</a:t>
            </a:r>
          </a:p>
          <a:p>
            <a:r>
              <a:rPr lang="lt-LT" sz="2800" dirty="0" smtClean="0"/>
              <a:t>Technologiniai karkasai</a:t>
            </a:r>
          </a:p>
          <a:p>
            <a:r>
              <a:rPr lang="lt-LT" sz="2800" dirty="0" smtClean="0"/>
              <a:t>Programų kūrimo įrankiai</a:t>
            </a:r>
          </a:p>
          <a:p>
            <a:r>
              <a:rPr lang="lt-LT" sz="2800" dirty="0" smtClean="0"/>
              <a:t>Programos dokumentavimas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61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8994"/>
            <a:ext cx="8911687" cy="1280890"/>
          </a:xfrm>
        </p:spPr>
        <p:txBody>
          <a:bodyPr/>
          <a:lstStyle/>
          <a:p>
            <a:r>
              <a:rPr lang="lt-LT" dirty="0" smtClean="0"/>
              <a:t>Integruotas projektas (programų inžinerija + semestro projektas)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88863"/>
            <a:ext cx="8915400" cy="2069137"/>
          </a:xfrm>
        </p:spPr>
        <p:txBody>
          <a:bodyPr/>
          <a:lstStyle/>
          <a:p>
            <a:r>
              <a:rPr lang="lt-LT" dirty="0" smtClean="0"/>
              <a:t>1 didelis projektas (už 12 kreditų)</a:t>
            </a:r>
            <a:br>
              <a:rPr lang="lt-LT" dirty="0" smtClean="0"/>
            </a:br>
            <a:r>
              <a:rPr lang="lt-LT" sz="600" dirty="0" smtClean="0"/>
              <a:t/>
            </a:r>
            <a:br>
              <a:rPr lang="lt-LT" sz="600" dirty="0" smtClean="0"/>
            </a:br>
            <a:r>
              <a:rPr lang="lt-LT" b="1" dirty="0" smtClean="0"/>
              <a:t>arba</a:t>
            </a:r>
            <a:r>
              <a:rPr lang="lt-LT" dirty="0" smtClean="0"/>
              <a:t/>
            </a:r>
            <a:br>
              <a:rPr lang="lt-LT" dirty="0" smtClean="0"/>
            </a:br>
            <a:endParaRPr lang="lt-LT" sz="100" dirty="0" smtClean="0"/>
          </a:p>
          <a:p>
            <a:r>
              <a:rPr lang="lt-LT" dirty="0" smtClean="0"/>
              <a:t>2 mažesni projektai:</a:t>
            </a:r>
          </a:p>
          <a:p>
            <a:pPr lvl="1"/>
            <a:r>
              <a:rPr lang="lt-LT" dirty="0" smtClean="0"/>
              <a:t>1 mažesnis projektas inžinerijos moduliui</a:t>
            </a:r>
          </a:p>
          <a:p>
            <a:pPr lvl="1"/>
            <a:r>
              <a:rPr lang="lt-LT" dirty="0" smtClean="0"/>
              <a:t>1mažesnis projektas semestro projekto moduliui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22874" y="1479884"/>
            <a:ext cx="3635125" cy="323649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Inžinerija</a:t>
            </a:r>
          </a:p>
          <a:p>
            <a:pPr algn="ctr"/>
            <a:endParaRPr lang="lt-LT" dirty="0"/>
          </a:p>
          <a:p>
            <a:pPr algn="ctr"/>
            <a:r>
              <a:rPr lang="lt-LT" dirty="0" smtClean="0"/>
              <a:t>Programų</a:t>
            </a:r>
          </a:p>
          <a:p>
            <a:pPr algn="ctr"/>
            <a:r>
              <a:rPr lang="lt-LT" dirty="0" smtClean="0"/>
              <a:t>kūrimo</a:t>
            </a:r>
          </a:p>
          <a:p>
            <a:pPr algn="ctr"/>
            <a:r>
              <a:rPr lang="lt-LT" dirty="0" smtClean="0"/>
              <a:t>procesas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71559" y="1446797"/>
            <a:ext cx="3641935" cy="3302669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Semestro projektas</a:t>
            </a:r>
          </a:p>
          <a:p>
            <a:pPr algn="ctr"/>
            <a:endParaRPr lang="lt-LT" dirty="0"/>
          </a:p>
          <a:p>
            <a:pPr algn="ctr"/>
            <a:r>
              <a:rPr lang="lt-LT" dirty="0" smtClean="0"/>
              <a:t>Programų</a:t>
            </a:r>
          </a:p>
          <a:p>
            <a:pPr algn="ctr"/>
            <a:r>
              <a:rPr lang="lt-LT" dirty="0" smtClean="0"/>
              <a:t>kūrimo</a:t>
            </a:r>
          </a:p>
          <a:p>
            <a:pPr algn="ctr"/>
            <a:r>
              <a:rPr lang="lt-LT" dirty="0" smtClean="0"/>
              <a:t>praktikos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903496" y="291346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Procesas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4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Programų kūrimo įrankiai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1518"/>
            <a:ext cx="8915400" cy="2125579"/>
          </a:xfrm>
        </p:spPr>
        <p:txBody>
          <a:bodyPr/>
          <a:lstStyle/>
          <a:p>
            <a:r>
              <a:rPr lang="lt-LT" dirty="0" smtClean="0"/>
              <a:t>Saugykla (</a:t>
            </a:r>
            <a:r>
              <a:rPr lang="lt-LT" i="1" dirty="0" err="1" smtClean="0"/>
              <a:t>repository</a:t>
            </a:r>
            <a:r>
              <a:rPr lang="lt-LT" dirty="0" smtClean="0"/>
              <a:t>) ir jos įrankiai;</a:t>
            </a:r>
          </a:p>
          <a:p>
            <a:r>
              <a:rPr lang="lt-LT" dirty="0" smtClean="0"/>
              <a:t>Programavimo aplinka (</a:t>
            </a:r>
            <a:r>
              <a:rPr lang="lt-LT" i="1" dirty="0" smtClean="0"/>
              <a:t>IDE</a:t>
            </a:r>
            <a:r>
              <a:rPr lang="lt-LT" dirty="0" smtClean="0"/>
              <a:t>);</a:t>
            </a:r>
          </a:p>
          <a:p>
            <a:r>
              <a:rPr lang="lt-LT" dirty="0" smtClean="0"/>
              <a:t>Testavimo įrankiai (vienetų testavimo karkasai, integracinio testavimo įrankiai)</a:t>
            </a:r>
          </a:p>
          <a:p>
            <a:endParaRPr lang="lt-LT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463" y="16742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400" dirty="0" smtClean="0"/>
              <a:t>Būtina: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4192735"/>
            <a:ext cx="8915400" cy="212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/>
              <a:t>Bendradarbiavimo įrankiai (pvz. </a:t>
            </a:r>
            <a:r>
              <a:rPr lang="lt-LT" dirty="0" err="1" smtClean="0"/>
              <a:t>Slack</a:t>
            </a:r>
            <a:r>
              <a:rPr lang="lt-LT" dirty="0" smtClean="0"/>
              <a:t>);</a:t>
            </a:r>
          </a:p>
          <a:p>
            <a:r>
              <a:rPr lang="lt-LT" dirty="0" err="1" smtClean="0"/>
              <a:t>Continuous</a:t>
            </a:r>
            <a:r>
              <a:rPr lang="lt-LT" dirty="0" smtClean="0"/>
              <a:t> </a:t>
            </a:r>
            <a:r>
              <a:rPr lang="lt-LT" dirty="0" err="1" smtClean="0"/>
              <a:t>Integration</a:t>
            </a:r>
            <a:r>
              <a:rPr lang="lt-LT" dirty="0" smtClean="0"/>
              <a:t> įrankiai (pvz. </a:t>
            </a:r>
            <a:r>
              <a:rPr lang="lt-LT" dirty="0" err="1" smtClean="0"/>
              <a:t>Jenkins</a:t>
            </a:r>
            <a:r>
              <a:rPr lang="lt-LT" dirty="0" smtClean="0"/>
              <a:t>);</a:t>
            </a:r>
          </a:p>
          <a:p>
            <a:r>
              <a:rPr lang="lt-LT" dirty="0" smtClean="0"/>
              <a:t>Klaidų registravimo (gali būti naudojami saugyklos ar kiti integruoti įrankiai)</a:t>
            </a:r>
          </a:p>
          <a:p>
            <a:r>
              <a:rPr lang="lt-LT" dirty="0" smtClean="0"/>
              <a:t>Integruota projekto valdymo sistema (pvz. </a:t>
            </a:r>
            <a:r>
              <a:rPr lang="lt-LT" dirty="0" err="1" smtClean="0"/>
              <a:t>Jira</a:t>
            </a:r>
            <a:r>
              <a:rPr lang="lt-LT" dirty="0" smtClean="0"/>
              <a:t>, </a:t>
            </a:r>
            <a:r>
              <a:rPr lang="lt-LT" dirty="0" err="1" smtClean="0"/>
              <a:t>Redmine</a:t>
            </a:r>
            <a:r>
              <a:rPr lang="lt-LT" dirty="0" smtClean="0"/>
              <a:t>)</a:t>
            </a:r>
          </a:p>
          <a:p>
            <a:endParaRPr lang="lt-LT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2463" y="376543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400" dirty="0" smtClean="0"/>
              <a:t>Panaudoti bent 1 iš: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43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Komandos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0568"/>
            <a:ext cx="8915400" cy="4170654"/>
          </a:xfrm>
        </p:spPr>
        <p:txBody>
          <a:bodyPr/>
          <a:lstStyle/>
          <a:p>
            <a:r>
              <a:rPr lang="lt-LT" dirty="0" smtClean="0"/>
              <a:t>Pageidautinas komandos dydis 3-6 žmonės</a:t>
            </a:r>
          </a:p>
          <a:p>
            <a:r>
              <a:rPr lang="lt-LT" dirty="0" smtClean="0"/>
              <a:t>Į komandas gali būti įtraukti </a:t>
            </a:r>
            <a:r>
              <a:rPr lang="lt-LT" b="1" dirty="0" smtClean="0"/>
              <a:t>kitų grupių</a:t>
            </a:r>
            <a:r>
              <a:rPr lang="lt-LT" dirty="0" smtClean="0"/>
              <a:t>, </a:t>
            </a:r>
            <a:r>
              <a:rPr lang="lt-LT" b="1" dirty="0" smtClean="0"/>
              <a:t>kitų specialybių</a:t>
            </a:r>
            <a:r>
              <a:rPr lang="lt-LT" dirty="0" smtClean="0"/>
              <a:t>, </a:t>
            </a:r>
            <a:r>
              <a:rPr lang="lt-LT" b="1" dirty="0" smtClean="0"/>
              <a:t>kitų fakultetų</a:t>
            </a:r>
            <a:r>
              <a:rPr lang="lt-LT" dirty="0" smtClean="0"/>
              <a:t>,</a:t>
            </a:r>
            <a:r>
              <a:rPr lang="lt-LT" b="1" dirty="0" smtClean="0"/>
              <a:t> </a:t>
            </a:r>
            <a:br>
              <a:rPr lang="lt-LT" b="1" dirty="0" smtClean="0"/>
            </a:br>
            <a:r>
              <a:rPr lang="lt-LT" b="1" dirty="0" smtClean="0"/>
              <a:t>kitų tautybių</a:t>
            </a:r>
            <a:r>
              <a:rPr lang="lt-LT" dirty="0" smtClean="0"/>
              <a:t> studentai </a:t>
            </a:r>
            <a:br>
              <a:rPr lang="lt-LT" dirty="0" smtClean="0"/>
            </a:br>
            <a:r>
              <a:rPr lang="lt-LT" dirty="0" smtClean="0"/>
              <a:t>(dizaineriai, vadybininkai, modeliuotojai, muzikai ir kt.)</a:t>
            </a:r>
          </a:p>
          <a:p>
            <a:r>
              <a:rPr lang="lt-LT" dirty="0" smtClean="0"/>
              <a:t>Pageidautina, kad į grupės sudėtį įeitų mergina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56" y="4239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sz="2800" dirty="0" smtClean="0"/>
              <a:t>Programų inžinerijos </a:t>
            </a:r>
            <a:r>
              <a:rPr lang="lt-LT" sz="2800" dirty="0"/>
              <a:t>katedros </a:t>
            </a:r>
            <a:r>
              <a:rPr lang="lt-LT" sz="2800" dirty="0" smtClean="0"/>
              <a:t/>
            </a:r>
            <a:br>
              <a:rPr lang="lt-LT" sz="2800" dirty="0" smtClean="0"/>
            </a:br>
            <a:r>
              <a:rPr lang="lt-LT" sz="2800" dirty="0" smtClean="0"/>
              <a:t>koordinuojami užsiėmimai</a:t>
            </a:r>
            <a:r>
              <a:rPr lang="en-US" sz="2800" dirty="0" smtClean="0"/>
              <a:t> (</a:t>
            </a:r>
            <a:r>
              <a:rPr lang="lt-LT" sz="2800" dirty="0" smtClean="0"/>
              <a:t>3 aukštas</a:t>
            </a:r>
            <a:r>
              <a:rPr lang="en-US" sz="2800" dirty="0" smtClean="0"/>
              <a:t>, Student</a:t>
            </a:r>
            <a:r>
              <a:rPr lang="lt-LT" sz="2800" dirty="0" smtClean="0"/>
              <a:t>ų 67)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58632" y="1519052"/>
            <a:ext cx="10351933" cy="5122100"/>
            <a:chOff x="1220882" y="1186543"/>
            <a:chExt cx="10351933" cy="5122100"/>
          </a:xfrm>
        </p:grpSpPr>
        <p:sp>
          <p:nvSpPr>
            <p:cNvPr id="4" name="Diamond 3"/>
            <p:cNvSpPr/>
            <p:nvPr/>
          </p:nvSpPr>
          <p:spPr>
            <a:xfrm>
              <a:off x="4441370" y="1530219"/>
              <a:ext cx="3377683" cy="1296955"/>
            </a:xfrm>
            <a:prstGeom prst="diamon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cxnSp>
          <p:nvCxnSpPr>
            <p:cNvPr id="6" name="Straight Arrow Connector 5"/>
            <p:cNvCxnSpPr>
              <a:endCxn id="4" idx="0"/>
            </p:cNvCxnSpPr>
            <p:nvPr/>
          </p:nvCxnSpPr>
          <p:spPr>
            <a:xfrm>
              <a:off x="6130211" y="1186543"/>
              <a:ext cx="1" cy="34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778897" y="2195024"/>
              <a:ext cx="0" cy="456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flipH="1" flipV="1">
              <a:off x="3778897" y="2178696"/>
              <a:ext cx="662473" cy="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481526" y="2195024"/>
              <a:ext cx="0" cy="456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834882" y="2177340"/>
              <a:ext cx="642774" cy="636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99542" y="2655224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Antradienis</a:t>
              </a:r>
              <a:endParaRPr lang="lt-LT" dirty="0" smtClean="0"/>
            </a:p>
            <a:p>
              <a:pPr algn="ctr"/>
              <a:r>
                <a:rPr lang="en-US" dirty="0" smtClean="0"/>
                <a:t>13</a:t>
              </a:r>
              <a:r>
                <a:rPr lang="lt-LT" dirty="0" smtClean="0"/>
                <a:t>:30, B30</a:t>
              </a:r>
              <a:r>
                <a:rPr lang="en-US" dirty="0" smtClean="0"/>
                <a:t>6</a:t>
              </a:r>
              <a:endParaRPr lang="lt-LT" dirty="0" smtClean="0"/>
            </a:p>
            <a:p>
              <a:pPr algn="ctr"/>
              <a:r>
                <a:rPr lang="en-US" dirty="0" err="1"/>
                <a:t>Iki</a:t>
              </a:r>
              <a:r>
                <a:rPr lang="en-US" dirty="0"/>
                <a:t> </a:t>
              </a:r>
              <a:r>
                <a:rPr lang="en-US" dirty="0" smtClean="0"/>
                <a:t>14 stud</a:t>
              </a:r>
              <a:r>
                <a:rPr lang="lt-LT" dirty="0" smtClean="0"/>
                <a:t>.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86546" y="4789484"/>
              <a:ext cx="12907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/>
                <a:t>DataDog</a:t>
              </a:r>
              <a:r>
                <a:rPr lang="en-US" dirty="0" smtClean="0"/>
                <a:t> </a:t>
              </a:r>
              <a:endParaRPr lang="lt-LT" dirty="0" smtClean="0"/>
            </a:p>
            <a:p>
              <a:r>
                <a:rPr lang="en-US" dirty="0" err="1" smtClean="0"/>
                <a:t>komanda</a:t>
              </a:r>
              <a:endParaRPr lang="en-US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26242" y="1859032"/>
              <a:ext cx="567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b="1" dirty="0" smtClean="0"/>
                <a:t>PHP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92788" y="1863886"/>
              <a:ext cx="1717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smtClean="0"/>
                <a:t>C</a:t>
              </a:r>
              <a:r>
                <a:rPr lang="en-US" sz="1600" b="1" dirty="0" smtClean="0"/>
                <a:t># .NET</a:t>
              </a:r>
              <a:r>
                <a:rPr lang="lt-LT" sz="1600" b="1" dirty="0" smtClean="0"/>
                <a:t>, ir kt.</a:t>
              </a:r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66367" y="1210562"/>
              <a:ext cx="16463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err="1" smtClean="0"/>
                <a:t>Web</a:t>
              </a:r>
              <a:r>
                <a:rPr lang="lt-LT" sz="1600" b="1" dirty="0" smtClean="0"/>
                <a:t> </a:t>
              </a:r>
              <a:r>
                <a:rPr lang="lt-LT" sz="1600" b="1" dirty="0" err="1" smtClean="0"/>
                <a:t>apps</a:t>
              </a:r>
              <a:r>
                <a:rPr lang="lt-LT" sz="1600" b="1" dirty="0" smtClean="0"/>
                <a:t>, C</a:t>
              </a:r>
              <a:r>
                <a:rPr lang="en-US" sz="1600" b="1" dirty="0" smtClean="0"/>
                <a:t>#, Unity</a:t>
              </a:r>
              <a:endParaRPr lang="lt-LT" sz="1600" b="1" dirty="0" smtClean="0"/>
            </a:p>
            <a:p>
              <a:endParaRPr lang="en-US" sz="16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99538" y="3700995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Antradienis</a:t>
              </a:r>
              <a:endParaRPr lang="lt-LT" dirty="0" smtClean="0"/>
            </a:p>
            <a:p>
              <a:pPr algn="ctr"/>
              <a:r>
                <a:rPr lang="en-US" dirty="0" smtClean="0"/>
                <a:t>15</a:t>
              </a:r>
              <a:r>
                <a:rPr lang="lt-LT" dirty="0" smtClean="0"/>
                <a:t>:</a:t>
              </a:r>
              <a:r>
                <a:rPr lang="en-US" dirty="0" smtClean="0"/>
                <a:t>3</a:t>
              </a:r>
              <a:r>
                <a:rPr lang="lt-LT" dirty="0" smtClean="0"/>
                <a:t>0, B30</a:t>
              </a:r>
              <a:r>
                <a:rPr lang="en-US" dirty="0" smtClean="0"/>
                <a:t>6</a:t>
              </a:r>
              <a:endParaRPr lang="lt-LT" dirty="0" smtClean="0"/>
            </a:p>
            <a:p>
              <a:pPr algn="ctr"/>
              <a:r>
                <a:rPr lang="en-US" dirty="0" err="1"/>
                <a:t>Iki</a:t>
              </a:r>
              <a:r>
                <a:rPr lang="en-US" dirty="0"/>
                <a:t> </a:t>
              </a:r>
              <a:r>
                <a:rPr lang="en-US" dirty="0" smtClean="0"/>
                <a:t>14 </a:t>
              </a:r>
              <a:r>
                <a:rPr lang="en-US" dirty="0"/>
                <a:t>stud</a:t>
              </a:r>
              <a:r>
                <a:rPr lang="lt-LT" dirty="0" smtClean="0"/>
                <a:t>.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130209" y="2822762"/>
              <a:ext cx="1" cy="34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356577" y="3180593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Antradienis</a:t>
              </a:r>
            </a:p>
            <a:p>
              <a:pPr algn="ctr"/>
              <a:r>
                <a:rPr lang="lt-LT" dirty="0" smtClean="0"/>
                <a:t>13:30, B3</a:t>
              </a:r>
              <a:r>
                <a:rPr lang="en-US" dirty="0" smtClean="0"/>
                <a:t>05</a:t>
              </a:r>
              <a:endParaRPr lang="lt-LT" dirty="0" smtClean="0"/>
            </a:p>
            <a:p>
              <a:pPr algn="ctr"/>
              <a:r>
                <a:rPr lang="lt-LT" dirty="0" smtClean="0"/>
                <a:t>Iki 25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56573" y="4226364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/>
                <a:t>Antradienis</a:t>
              </a:r>
            </a:p>
            <a:p>
              <a:pPr algn="ctr"/>
              <a:r>
                <a:rPr lang="en-US" dirty="0" smtClean="0"/>
                <a:t>1</a:t>
              </a:r>
              <a:r>
                <a:rPr lang="lt-LT" dirty="0" smtClean="0"/>
                <a:t>5:30</a:t>
              </a:r>
              <a:r>
                <a:rPr lang="lt-LT" dirty="0"/>
                <a:t>, </a:t>
              </a:r>
              <a:r>
                <a:rPr lang="lt-LT" dirty="0" smtClean="0"/>
                <a:t>B30</a:t>
              </a:r>
              <a:r>
                <a:rPr lang="en-US" dirty="0" smtClean="0"/>
                <a:t>5</a:t>
              </a:r>
              <a:endParaRPr lang="lt-LT" dirty="0" smtClean="0"/>
            </a:p>
            <a:p>
              <a:pPr algn="ctr"/>
              <a:r>
                <a:rPr lang="lt-LT" dirty="0" smtClean="0"/>
                <a:t>Iki 25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32301" y="2565981"/>
              <a:ext cx="1598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smtClean="0"/>
                <a:t>Java (</a:t>
              </a:r>
              <a:r>
                <a:rPr lang="lt-LT" sz="1600" b="1" dirty="0" err="1" smtClean="0"/>
                <a:t>spring</a:t>
              </a:r>
              <a:r>
                <a:rPr lang="lt-LT" sz="1600" b="1" dirty="0" smtClean="0"/>
                <a:t>), Node.js, </a:t>
              </a:r>
              <a:r>
                <a:rPr lang="lt-LT" sz="1600" b="1" dirty="0" err="1" smtClean="0"/>
                <a:t>Go</a:t>
              </a:r>
              <a:endParaRPr lang="en-US" sz="16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81236" y="5302336"/>
              <a:ext cx="18421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dirty="0" smtClean="0"/>
                <a:t>Tomas Lukošius</a:t>
              </a:r>
            </a:p>
            <a:p>
              <a:pPr algn="ctr"/>
              <a:r>
                <a:rPr lang="lt-LT" b="1" dirty="0" err="1" smtClean="0"/>
                <a:t>Unufuzz</a:t>
              </a:r>
              <a:endParaRPr lang="en-US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07885" y="2661556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Antradienis</a:t>
              </a:r>
            </a:p>
            <a:p>
              <a:pPr algn="ctr"/>
              <a:r>
                <a:rPr lang="lt-LT" dirty="0" smtClean="0"/>
                <a:t>13:30, B103</a:t>
              </a:r>
            </a:p>
            <a:p>
              <a:pPr algn="ctr"/>
              <a:r>
                <a:rPr lang="lt-LT" dirty="0" smtClean="0"/>
                <a:t>Iki 20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07881" y="3707327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/>
                <a:t>Antradienis</a:t>
              </a:r>
            </a:p>
            <a:p>
              <a:pPr algn="ctr"/>
              <a:r>
                <a:rPr lang="en-US" dirty="0" smtClean="0"/>
                <a:t>1</a:t>
              </a:r>
              <a:r>
                <a:rPr lang="lt-LT" dirty="0" smtClean="0"/>
                <a:t>5:30</a:t>
              </a:r>
              <a:r>
                <a:rPr lang="lt-LT" dirty="0"/>
                <a:t>, </a:t>
              </a:r>
              <a:r>
                <a:rPr lang="lt-LT" dirty="0" smtClean="0"/>
                <a:t>B103</a:t>
              </a:r>
            </a:p>
            <a:p>
              <a:pPr algn="ctr"/>
              <a:r>
                <a:rPr lang="lt-LT" dirty="0" smtClean="0"/>
                <a:t>Iki 20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80395" y="4783299"/>
              <a:ext cx="13484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lt-LT" b="1" dirty="0" err="1" smtClean="0"/>
                <a:t>DevBridge</a:t>
              </a:r>
              <a:endParaRPr lang="lt-LT" b="1" dirty="0" smtClean="0"/>
            </a:p>
            <a:p>
              <a:pPr algn="ctr"/>
              <a:r>
                <a:rPr lang="lt-LT" dirty="0" smtClean="0"/>
                <a:t>komanda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033264" y="2680728"/>
              <a:ext cx="1539551" cy="10691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Antradienis</a:t>
              </a:r>
              <a:endParaRPr lang="lt-LT" dirty="0"/>
            </a:p>
            <a:p>
              <a:pPr algn="ctr"/>
              <a:r>
                <a:rPr lang="lt-LT" dirty="0" smtClean="0"/>
                <a:t>17:00, B306</a:t>
              </a:r>
              <a:endParaRPr lang="en-US" dirty="0" smtClean="0"/>
            </a:p>
            <a:p>
              <a:pPr algn="ctr"/>
              <a:r>
                <a:rPr lang="en-US" dirty="0" err="1" smtClean="0"/>
                <a:t>Iki</a:t>
              </a:r>
              <a:r>
                <a:rPr lang="en-US" dirty="0" smtClean="0"/>
                <a:t> </a:t>
              </a:r>
              <a:r>
                <a:rPr lang="lt-LT" dirty="0" smtClean="0"/>
                <a:t>14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0890443" y="1534106"/>
              <a:ext cx="0" cy="1127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6126348" y="1509942"/>
              <a:ext cx="4764095" cy="1026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991933" y="3867449"/>
              <a:ext cx="158088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lt-LT" dirty="0" smtClean="0"/>
                <a:t>Julius Rentas</a:t>
              </a:r>
            </a:p>
            <a:p>
              <a:pPr algn="ctr"/>
              <a:r>
                <a:rPr lang="lt-LT" b="1" dirty="0" err="1" smtClean="0"/>
                <a:t>Adform</a:t>
              </a:r>
              <a:endParaRPr lang="lt-LT" b="1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78832" y="3220696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Antradienis</a:t>
              </a:r>
            </a:p>
            <a:p>
              <a:pPr algn="ctr"/>
              <a:r>
                <a:rPr lang="lt-LT" dirty="0" smtClean="0"/>
                <a:t>17:00, B103</a:t>
              </a:r>
            </a:p>
            <a:p>
              <a:pPr algn="ctr"/>
              <a:r>
                <a:rPr lang="en-US" dirty="0" err="1"/>
                <a:t>Iki</a:t>
              </a:r>
              <a:r>
                <a:rPr lang="en-US" dirty="0"/>
                <a:t> </a:t>
              </a:r>
              <a:r>
                <a:rPr lang="en-US" dirty="0" smtClean="0"/>
                <a:t>2</a:t>
              </a:r>
              <a:r>
                <a:rPr lang="lt-LT" dirty="0" smtClean="0"/>
                <a:t>5</a:t>
              </a:r>
              <a:r>
                <a:rPr lang="en-US" dirty="0" smtClean="0"/>
                <a:t> stud</a:t>
              </a:r>
              <a:r>
                <a:rPr lang="lt-LT" dirty="0" smtClean="0"/>
                <a:t>.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20882" y="5385313"/>
              <a:ext cx="210185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lt-LT" dirty="0" smtClean="0"/>
                <a:t>Justas </a:t>
              </a:r>
              <a:r>
                <a:rPr lang="lt-LT" dirty="0" err="1" smtClean="0"/>
                <a:t>Šalkevičius</a:t>
              </a:r>
              <a:endParaRPr lang="lt-LT" dirty="0" smtClean="0"/>
            </a:p>
            <a:p>
              <a:pPr algn="ctr"/>
              <a:r>
                <a:rPr lang="en-US" dirty="0" smtClean="0"/>
                <a:t>&amp;co</a:t>
              </a:r>
              <a:endParaRPr lang="lt-LT" dirty="0" smtClean="0"/>
            </a:p>
            <a:p>
              <a:pPr algn="ctr"/>
              <a:r>
                <a:rPr lang="lt-LT" b="1" dirty="0" err="1" smtClean="0"/>
                <a:t>SnekyBox</a:t>
              </a:r>
              <a:endParaRPr lang="en-US" b="1" dirty="0" smtClean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78828" y="4266467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Antradienis</a:t>
              </a:r>
            </a:p>
            <a:p>
              <a:pPr algn="ctr"/>
              <a:r>
                <a:rPr lang="en-US" dirty="0" smtClean="0"/>
                <a:t>1</a:t>
              </a:r>
              <a:r>
                <a:rPr lang="lt-LT" dirty="0" smtClean="0"/>
                <a:t>7:00, B102</a:t>
              </a:r>
            </a:p>
            <a:p>
              <a:pPr algn="ctr"/>
              <a:r>
                <a:rPr lang="en-US" dirty="0" err="1"/>
                <a:t>Iki</a:t>
              </a:r>
              <a:r>
                <a:rPr lang="en-US" dirty="0"/>
                <a:t> </a:t>
              </a:r>
              <a:r>
                <a:rPr lang="en-US" dirty="0" smtClean="0"/>
                <a:t>2</a:t>
              </a:r>
              <a:r>
                <a:rPr lang="lt-LT" dirty="0" smtClean="0"/>
                <a:t>5</a:t>
              </a:r>
              <a:r>
                <a:rPr lang="en-US" dirty="0" smtClean="0"/>
                <a:t> </a:t>
              </a:r>
              <a:r>
                <a:rPr lang="en-US" dirty="0"/>
                <a:t>stud</a:t>
              </a:r>
              <a:r>
                <a:rPr lang="lt-LT" dirty="0" smtClean="0"/>
                <a:t>.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2335986" y="1515076"/>
              <a:ext cx="3777240" cy="184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9" idx="0"/>
            </p:cNvCxnSpPr>
            <p:nvPr/>
          </p:nvCxnSpPr>
          <p:spPr>
            <a:xfrm>
              <a:off x="2335987" y="1516922"/>
              <a:ext cx="12621" cy="1703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368849" y="1227252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b="1" dirty="0" err="1" smtClean="0"/>
                <a:t>Gamedev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2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56" y="4239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sz="2800" dirty="0" smtClean="0"/>
              <a:t>Programų inžinerijos </a:t>
            </a:r>
            <a:r>
              <a:rPr lang="lt-LT" sz="2800" dirty="0"/>
              <a:t>katedros </a:t>
            </a:r>
            <a:r>
              <a:rPr lang="lt-LT" sz="2800" dirty="0" smtClean="0"/>
              <a:t/>
            </a:r>
            <a:br>
              <a:rPr lang="lt-LT" sz="2800" dirty="0" smtClean="0"/>
            </a:br>
            <a:r>
              <a:rPr lang="lt-LT" sz="2800" dirty="0" smtClean="0"/>
              <a:t>koordinuojami užsiėmimai</a:t>
            </a:r>
            <a:r>
              <a:rPr lang="en-US" sz="2800" dirty="0" smtClean="0"/>
              <a:t> (3 </a:t>
            </a:r>
            <a:r>
              <a:rPr lang="lt-LT" sz="2800" dirty="0" smtClean="0"/>
              <a:t>aukštas</a:t>
            </a:r>
            <a:r>
              <a:rPr lang="en-US" sz="2800" dirty="0" smtClean="0"/>
              <a:t>, Student</a:t>
            </a:r>
            <a:r>
              <a:rPr lang="lt-LT" sz="2800" dirty="0" smtClean="0"/>
              <a:t>ų 67)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375659" y="1704804"/>
            <a:ext cx="9271858" cy="4540139"/>
            <a:chOff x="2375659" y="1704804"/>
            <a:chExt cx="9271858" cy="4540139"/>
          </a:xfrm>
        </p:grpSpPr>
        <p:sp>
          <p:nvSpPr>
            <p:cNvPr id="4" name="Diamond 3"/>
            <p:cNvSpPr/>
            <p:nvPr/>
          </p:nvSpPr>
          <p:spPr>
            <a:xfrm>
              <a:off x="4158738" y="2048480"/>
              <a:ext cx="3377683" cy="1296955"/>
            </a:xfrm>
            <a:prstGeom prst="diamon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cxnSp>
          <p:nvCxnSpPr>
            <p:cNvPr id="6" name="Straight Arrow Connector 5"/>
            <p:cNvCxnSpPr>
              <a:endCxn id="4" idx="0"/>
            </p:cNvCxnSpPr>
            <p:nvPr/>
          </p:nvCxnSpPr>
          <p:spPr>
            <a:xfrm>
              <a:off x="5847579" y="1704804"/>
              <a:ext cx="1" cy="34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411545" y="2721644"/>
              <a:ext cx="9821" cy="963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flipH="1">
              <a:off x="3421366" y="2696958"/>
              <a:ext cx="737372" cy="500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46" idx="0"/>
            </p:cNvCxnSpPr>
            <p:nvPr/>
          </p:nvCxnSpPr>
          <p:spPr>
            <a:xfrm>
              <a:off x="8198894" y="2713285"/>
              <a:ext cx="8506" cy="9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552250" y="2695601"/>
              <a:ext cx="642774" cy="636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773834" y="3698854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Antradienis</a:t>
              </a:r>
              <a:endParaRPr lang="lt-LT" dirty="0" smtClean="0"/>
            </a:p>
            <a:p>
              <a:pPr algn="ctr"/>
              <a:r>
                <a:rPr lang="en-US" dirty="0" smtClean="0"/>
                <a:t>15:30</a:t>
              </a:r>
              <a:r>
                <a:rPr lang="lt-LT" dirty="0" smtClean="0"/>
                <a:t>, B</a:t>
              </a:r>
              <a:r>
                <a:rPr lang="en-US" dirty="0" smtClean="0"/>
                <a:t>1</a:t>
              </a:r>
              <a:r>
                <a:rPr lang="lt-LT" dirty="0" smtClean="0"/>
                <a:t>0</a:t>
              </a:r>
              <a:r>
                <a:rPr lang="en-US" dirty="0" smtClean="0"/>
                <a:t>2</a:t>
              </a:r>
              <a:endParaRPr lang="lt-LT" dirty="0" smtClean="0"/>
            </a:p>
            <a:p>
              <a:pPr algn="ctr"/>
              <a:r>
                <a:rPr lang="lt-LT" dirty="0" smtClean="0"/>
                <a:t>Iki 25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75659" y="5875611"/>
              <a:ext cx="2335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lt-LT" dirty="0" err="1" smtClean="0"/>
                <a:t>ęstutis</a:t>
              </a:r>
              <a:r>
                <a:rPr lang="lt-LT" dirty="0" smtClean="0"/>
                <a:t> Vaškevičius</a:t>
              </a:r>
              <a:endParaRPr lang="en-US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545" y="2409576"/>
              <a:ext cx="1055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b="1" dirty="0" smtClean="0"/>
                <a:t>PHP</a:t>
              </a:r>
              <a:r>
                <a:rPr lang="en-US" sz="1600" b="1" dirty="0" smtClean="0"/>
                <a:t>,</a:t>
              </a:r>
            </a:p>
            <a:p>
              <a:r>
                <a:rPr lang="en-US" sz="1600" b="1" dirty="0" smtClean="0"/>
                <a:t>Frontend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36421" y="2329606"/>
              <a:ext cx="1236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smtClean="0"/>
                <a:t>Java ir kt.</a:t>
              </a:r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62688" y="1728822"/>
              <a:ext cx="1743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smtClean="0"/>
                <a:t>Elektromobiliai, </a:t>
              </a:r>
              <a:r>
                <a:rPr lang="lt-LT" sz="1600" b="1" dirty="0" err="1" smtClean="0"/>
                <a:t>Web</a:t>
              </a:r>
              <a:r>
                <a:rPr lang="lt-LT" sz="1600" b="1" dirty="0" smtClean="0"/>
                <a:t> </a:t>
              </a:r>
              <a:r>
                <a:rPr lang="lt-LT" sz="1600" b="1" dirty="0" err="1" smtClean="0"/>
                <a:t>apps</a:t>
              </a:r>
              <a:r>
                <a:rPr lang="lt-LT" sz="1600" b="1" dirty="0" smtClean="0"/>
                <a:t> ir kt.</a:t>
              </a:r>
            </a:p>
            <a:p>
              <a:endParaRPr lang="en-US" sz="1600" b="1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847577" y="3341023"/>
              <a:ext cx="1" cy="34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073945" y="3698854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Pirmadienis</a:t>
              </a:r>
              <a:endParaRPr lang="lt-LT" dirty="0" smtClean="0"/>
            </a:p>
            <a:p>
              <a:pPr algn="ctr"/>
              <a:r>
                <a:rPr lang="lt-LT" dirty="0" smtClean="0"/>
                <a:t>13:30, B201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30592" y="3294496"/>
              <a:ext cx="1598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600" b="1" dirty="0" smtClean="0"/>
                <a:t>Viskas</a:t>
              </a:r>
              <a:endParaRPr lang="en-US" sz="16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71147" y="5875611"/>
              <a:ext cx="2145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dirty="0" smtClean="0"/>
                <a:t>Tomas </a:t>
              </a:r>
              <a:r>
                <a:rPr lang="lt-LT" dirty="0" err="1" smtClean="0"/>
                <a:t>Blažauskas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37624" y="3698854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Pirmadienis</a:t>
              </a:r>
              <a:endParaRPr lang="lt-LT" dirty="0" smtClean="0"/>
            </a:p>
            <a:p>
              <a:pPr algn="ctr"/>
              <a:r>
                <a:rPr lang="lt-LT" dirty="0" smtClean="0"/>
                <a:t>13:30, B302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53633" y="5875611"/>
              <a:ext cx="22990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dirty="0" smtClean="0"/>
                <a:t>Eimutis Karčiauskas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746955" y="3676904"/>
              <a:ext cx="1539551" cy="10802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err="1" smtClean="0"/>
                <a:t>Ketvirtad</a:t>
              </a:r>
              <a:r>
                <a:rPr lang="lt-LT" dirty="0" smtClean="0"/>
                <a:t>.</a:t>
              </a:r>
              <a:endParaRPr lang="lt-LT" dirty="0"/>
            </a:p>
            <a:p>
              <a:pPr algn="ctr"/>
              <a:r>
                <a:rPr lang="lt-LT" dirty="0" smtClean="0"/>
                <a:t>15:30, B102</a:t>
              </a:r>
              <a:endParaRPr lang="en-US" dirty="0" smtClean="0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10516730" y="2028203"/>
              <a:ext cx="1" cy="164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5843717" y="2028203"/>
              <a:ext cx="4665292" cy="142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9568102" y="4873382"/>
              <a:ext cx="20794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t-LT" dirty="0" smtClean="0"/>
                <a:t>Kęstutis </a:t>
              </a:r>
              <a:r>
                <a:rPr lang="lt-LT" dirty="0" err="1" smtClean="0"/>
                <a:t>Valinčius</a:t>
              </a:r>
              <a:endParaRPr lang="lt-LT" dirty="0"/>
            </a:p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73832" y="4753241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Antradienis</a:t>
              </a:r>
              <a:endParaRPr lang="lt-LT" dirty="0" smtClean="0"/>
            </a:p>
            <a:p>
              <a:pPr algn="ctr"/>
              <a:r>
                <a:rPr lang="en-US" dirty="0" smtClean="0"/>
                <a:t>17:00</a:t>
              </a:r>
              <a:r>
                <a:rPr lang="lt-LT" dirty="0" smtClean="0"/>
                <a:t>, B</a:t>
              </a:r>
              <a:r>
                <a:rPr lang="en-US" dirty="0" smtClean="0"/>
                <a:t>2</a:t>
              </a:r>
              <a:r>
                <a:rPr lang="lt-LT" dirty="0" smtClean="0"/>
                <a:t>0</a:t>
              </a:r>
              <a:r>
                <a:rPr lang="en-US" dirty="0" smtClean="0"/>
                <a:t>1</a:t>
              </a:r>
              <a:endParaRPr lang="lt-LT" dirty="0" smtClean="0"/>
            </a:p>
            <a:p>
              <a:pPr algn="ctr"/>
              <a:r>
                <a:rPr lang="lt-LT" dirty="0" smtClean="0"/>
                <a:t>Iki 25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8290" y="4744826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Trečiadienis</a:t>
              </a:r>
            </a:p>
            <a:p>
              <a:pPr algn="ctr"/>
              <a:r>
                <a:rPr lang="lt-LT" dirty="0" smtClean="0"/>
                <a:t>13:30, B102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38944" y="4763492"/>
              <a:ext cx="1539551" cy="10582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err="1" smtClean="0"/>
                <a:t>Ketvirtad</a:t>
              </a:r>
              <a:r>
                <a:rPr lang="lt-LT" dirty="0" smtClean="0"/>
                <a:t>.</a:t>
              </a:r>
            </a:p>
            <a:p>
              <a:pPr algn="ctr"/>
              <a:r>
                <a:rPr lang="lt-LT" dirty="0" smtClean="0"/>
                <a:t>13:30, B102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56" y="4239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sz="2800" dirty="0" smtClean="0"/>
              <a:t>Programų inžinerijos </a:t>
            </a:r>
            <a:r>
              <a:rPr lang="lt-LT" sz="2800" dirty="0"/>
              <a:t>katedros </a:t>
            </a:r>
            <a:r>
              <a:rPr lang="lt-LT" sz="2800" dirty="0" smtClean="0"/>
              <a:t/>
            </a:r>
            <a:br>
              <a:rPr lang="lt-LT" sz="2800" dirty="0" smtClean="0"/>
            </a:br>
            <a:r>
              <a:rPr lang="lt-LT" sz="2800" dirty="0" smtClean="0"/>
              <a:t>koordinuojami užsiėmimai</a:t>
            </a:r>
            <a:endParaRPr lang="en-US" sz="2800" dirty="0"/>
          </a:p>
        </p:txBody>
      </p:sp>
      <p:sp>
        <p:nvSpPr>
          <p:cNvPr id="4" name="Diamond 3"/>
          <p:cNvSpPr/>
          <p:nvPr/>
        </p:nvSpPr>
        <p:spPr>
          <a:xfrm>
            <a:off x="4158738" y="2048480"/>
            <a:ext cx="3377683" cy="129695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5847579" y="1704804"/>
            <a:ext cx="1" cy="34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64350" y="2735799"/>
            <a:ext cx="9821" cy="963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2498326" y="2696958"/>
            <a:ext cx="1660412" cy="1632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46" idx="0"/>
          </p:cNvCxnSpPr>
          <p:nvPr/>
        </p:nvCxnSpPr>
        <p:spPr>
          <a:xfrm>
            <a:off x="5847580" y="3345435"/>
            <a:ext cx="937007" cy="28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552250" y="2695601"/>
            <a:ext cx="1072792" cy="636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781" y="3698854"/>
            <a:ext cx="1539551" cy="10582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Antradienis</a:t>
            </a:r>
            <a:endParaRPr lang="lt-LT" dirty="0" smtClean="0"/>
          </a:p>
          <a:p>
            <a:pPr algn="ctr"/>
            <a:r>
              <a:rPr lang="en-US" dirty="0" smtClean="0"/>
              <a:t>1</a:t>
            </a:r>
            <a:r>
              <a:rPr lang="lt-LT" dirty="0" smtClean="0"/>
              <a:t>5</a:t>
            </a:r>
            <a:r>
              <a:rPr lang="en-US" dirty="0" smtClean="0"/>
              <a:t>:30</a:t>
            </a:r>
            <a:r>
              <a:rPr lang="lt-LT" dirty="0" smtClean="0"/>
              <a:t>, 204,</a:t>
            </a:r>
          </a:p>
          <a:p>
            <a:pPr algn="ctr"/>
            <a:r>
              <a:rPr lang="lt-LT" dirty="0" smtClean="0"/>
              <a:t>Iki 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18720" y="4873382"/>
            <a:ext cx="22156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lt-LT" b="1" dirty="0" err="1" smtClean="0"/>
              <a:t>Elitnet</a:t>
            </a:r>
            <a:r>
              <a:rPr lang="lt-LT" dirty="0" smtClean="0"/>
              <a:t> </a:t>
            </a:r>
          </a:p>
          <a:p>
            <a:r>
              <a:rPr lang="lt-LT" dirty="0" smtClean="0"/>
              <a:t>Koordinuoja -</a:t>
            </a:r>
          </a:p>
          <a:p>
            <a:r>
              <a:rPr lang="lt-LT" dirty="0" smtClean="0"/>
              <a:t>Vytautas </a:t>
            </a:r>
            <a:r>
              <a:rPr lang="lt-LT" dirty="0" err="1" smtClean="0"/>
              <a:t>Pilkausas</a:t>
            </a:r>
            <a:endParaRPr lang="en-US" dirty="0" smtClean="0"/>
          </a:p>
        </p:txBody>
      </p:sp>
      <p:cxnSp>
        <p:nvCxnSpPr>
          <p:cNvPr id="41" name="Straight Arrow Connector 40"/>
          <p:cNvCxnSpPr>
            <a:endCxn id="42" idx="0"/>
          </p:cNvCxnSpPr>
          <p:nvPr/>
        </p:nvCxnSpPr>
        <p:spPr>
          <a:xfrm flipH="1">
            <a:off x="4575263" y="3341023"/>
            <a:ext cx="1272314" cy="33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05487" y="3676904"/>
            <a:ext cx="1539551" cy="10582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Antradienis</a:t>
            </a:r>
            <a:endParaRPr lang="lt-LT" dirty="0" smtClean="0"/>
          </a:p>
          <a:p>
            <a:pPr algn="ctr"/>
            <a:r>
              <a:rPr lang="lt-LT" dirty="0" smtClean="0"/>
              <a:t>1</a:t>
            </a:r>
            <a:r>
              <a:rPr lang="en-US" dirty="0" smtClean="0"/>
              <a:t>5</a:t>
            </a:r>
            <a:r>
              <a:rPr lang="lt-LT" dirty="0" smtClean="0"/>
              <a:t>:30, B201,</a:t>
            </a:r>
          </a:p>
          <a:p>
            <a:pPr algn="ctr"/>
            <a:r>
              <a:rPr lang="lt-LT" dirty="0" smtClean="0"/>
              <a:t>Iki 12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24207" y="4873382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Naujokaitis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14811" y="3626561"/>
            <a:ext cx="1539551" cy="1202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Antradienis</a:t>
            </a:r>
            <a:endParaRPr lang="lt-LT" dirty="0" smtClean="0"/>
          </a:p>
          <a:p>
            <a:pPr algn="ctr"/>
            <a:r>
              <a:rPr lang="lt-LT" dirty="0" smtClean="0"/>
              <a:t>1</a:t>
            </a:r>
            <a:r>
              <a:rPr lang="en-US" dirty="0" smtClean="0"/>
              <a:t>5</a:t>
            </a:r>
            <a:r>
              <a:rPr lang="lt-LT" dirty="0" smtClean="0"/>
              <a:t>:30, B302</a:t>
            </a:r>
          </a:p>
          <a:p>
            <a:pPr algn="ctr"/>
            <a:r>
              <a:rPr lang="lt-LT" dirty="0" smtClean="0"/>
              <a:t>Iki 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18428" y="4873382"/>
            <a:ext cx="21323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lt-LT" b="1" dirty="0" err="1" smtClean="0"/>
              <a:t>Adeo</a:t>
            </a:r>
            <a:r>
              <a:rPr lang="lt-LT" b="1" dirty="0" smtClean="0"/>
              <a:t> </a:t>
            </a:r>
            <a:r>
              <a:rPr lang="lt-LT" b="1" dirty="0" err="1" smtClean="0"/>
              <a:t>Web</a:t>
            </a:r>
            <a:endParaRPr lang="lt-LT" b="1" dirty="0" smtClean="0"/>
          </a:p>
          <a:p>
            <a:pPr algn="ctr"/>
            <a:r>
              <a:rPr lang="lt-LT" dirty="0" smtClean="0"/>
              <a:t>komanda</a:t>
            </a:r>
            <a:endParaRPr lang="lt-LT" dirty="0" smtClean="0"/>
          </a:p>
          <a:p>
            <a:r>
              <a:rPr lang="lt-LT" dirty="0" smtClean="0"/>
              <a:t>Koordinuoja -</a:t>
            </a:r>
          </a:p>
          <a:p>
            <a:r>
              <a:rPr lang="en-US" dirty="0" err="1" smtClean="0"/>
              <a:t>Andrius</a:t>
            </a:r>
            <a:r>
              <a:rPr lang="en-US" dirty="0" smtClean="0"/>
              <a:t> </a:t>
            </a:r>
            <a:r>
              <a:rPr lang="en-US" dirty="0" err="1" smtClean="0"/>
              <a:t>Kri</a:t>
            </a:r>
            <a:r>
              <a:rPr lang="lt-LT" dirty="0" err="1" smtClean="0"/>
              <a:t>ščiūnas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746955" y="3676903"/>
            <a:ext cx="1539551" cy="1150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Antradienis</a:t>
            </a:r>
            <a:endParaRPr lang="lt-LT" dirty="0"/>
          </a:p>
          <a:p>
            <a:pPr algn="ctr"/>
            <a:r>
              <a:rPr lang="lt-LT" dirty="0" smtClean="0"/>
              <a:t>17:00, B302</a:t>
            </a:r>
            <a:endParaRPr lang="en-US" dirty="0" smtClean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10516730" y="2028203"/>
            <a:ext cx="1" cy="164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843717" y="2028203"/>
            <a:ext cx="4665292" cy="14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540060" y="4873382"/>
            <a:ext cx="1953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lt-LT" dirty="0" smtClean="0"/>
              <a:t>Matulis</a:t>
            </a:r>
            <a:endParaRPr lang="lt-LT" dirty="0"/>
          </a:p>
        </p:txBody>
      </p:sp>
      <p:sp>
        <p:nvSpPr>
          <p:cNvPr id="32" name="Rectangle 31"/>
          <p:cNvSpPr/>
          <p:nvPr/>
        </p:nvSpPr>
        <p:spPr>
          <a:xfrm>
            <a:off x="7896280" y="3632394"/>
            <a:ext cx="1539551" cy="1202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Antradienis</a:t>
            </a:r>
            <a:endParaRPr lang="lt-LT" dirty="0" smtClean="0"/>
          </a:p>
          <a:p>
            <a:pPr algn="ctr"/>
            <a:r>
              <a:rPr lang="lt-LT" dirty="0" smtClean="0"/>
              <a:t>17:00, B308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40809" y="4895856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 err="1" smtClean="0"/>
              <a:t>Makackas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617320" y="2695601"/>
            <a:ext cx="0" cy="906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4460" y="319501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600" b="1" dirty="0" smtClean="0"/>
              <a:t>PHP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56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1824</TotalTime>
  <Words>540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Semestro projektas</vt:lpstr>
      <vt:lpstr>Modulio tikslai</vt:lpstr>
      <vt:lpstr>Modulio bendros temos</vt:lpstr>
      <vt:lpstr>Integruotas projektas (programų inžinerija + semestro projektas)</vt:lpstr>
      <vt:lpstr>Programų kūrimo įrankiai</vt:lpstr>
      <vt:lpstr>Komandos</vt:lpstr>
      <vt:lpstr>Programų inžinerijos katedros  koordinuojami užsiėmimai (3 aukštas, Studentų 67)</vt:lpstr>
      <vt:lpstr>Programų inžinerijos katedros  koordinuojami užsiėmimai (3 aukštas, Studentų 67)</vt:lpstr>
      <vt:lpstr>Programų inžinerijos katedros  koordinuojami užsiėmimai</vt:lpstr>
      <vt:lpstr>Modulio nuostatos</vt:lpstr>
      <vt:lpstr>Kontaktai</vt:lpstr>
      <vt:lpstr>Tomas Blažauskas kuruoja</vt:lpstr>
      <vt:lpstr>Eimutis Karčiauskas kuruoja temas:</vt:lpstr>
      <vt:lpstr>Kęstutis Valinčius kuruoja temas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Programavimo technologijų praktika</dc:title>
  <dc:creator>Microsoft account</dc:creator>
  <cp:lastModifiedBy>tomas</cp:lastModifiedBy>
  <cp:revision>76</cp:revision>
  <dcterms:created xsi:type="dcterms:W3CDTF">2014-02-04T20:17:52Z</dcterms:created>
  <dcterms:modified xsi:type="dcterms:W3CDTF">2018-02-08T14:07:17Z</dcterms:modified>
</cp:coreProperties>
</file>