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snapToGrid="0" snapToObjects="1">
      <p:cViewPr varScale="1">
        <p:scale>
          <a:sx n="115" d="100"/>
          <a:sy n="115" d="100"/>
        </p:scale>
        <p:origin x="180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BCAD085-E8A6-8845-BD4E-CB4CCA059FC4}" type="datetimeFigureOut">
              <a:rPr lang="en-US" smtClean="0"/>
              <a:t>3/6/24</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1FF6DA9-008F-8B48-92A6-B652298478BF}"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4689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887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053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536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BCAD085-E8A6-8845-BD4E-CB4CCA059FC4}" type="datetimeFigureOut">
              <a:rPr lang="en-US" smtClean="0"/>
              <a:t>3/6/24</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44145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8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221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83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192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3/6/24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854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3/6/24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362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BCAD085-E8A6-8845-BD4E-CB4CCA059FC4}" type="datetimeFigureOut">
              <a:rPr lang="en-US" smtClean="0"/>
              <a:t>3/6/24</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C1FF6DA9-008F-8B48-92A6-B652298478BF}"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834826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Face Recognition Project</a:t>
            </a:r>
          </a:p>
        </p:txBody>
      </p:sp>
      <p:sp>
        <p:nvSpPr>
          <p:cNvPr id="3" name="Content Placeholder 2"/>
          <p:cNvSpPr>
            <a:spLocks noGrp="1"/>
          </p:cNvSpPr>
          <p:nvPr>
            <p:ph idx="1"/>
          </p:nvPr>
        </p:nvSpPr>
        <p:spPr/>
        <p:txBody>
          <a:bodyPr/>
          <a:lstStyle/>
          <a:p>
            <a:r>
              <a:t>The goal of this project is to develop a face recognition model using a custom Convolutional Neural Network (CNN) architecture. Face recognition technology has significant applications in security systems, authentication processes, and organizing personal photo collections.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 and Future Improvements</a:t>
            </a:r>
          </a:p>
        </p:txBody>
      </p:sp>
      <p:sp>
        <p:nvSpPr>
          <p:cNvPr id="3" name="Content Placeholder 2"/>
          <p:cNvSpPr>
            <a:spLocks noGrp="1"/>
          </p:cNvSpPr>
          <p:nvPr>
            <p:ph idx="1"/>
          </p:nvPr>
        </p:nvSpPr>
        <p:spPr/>
        <p:txBody>
          <a:bodyPr/>
          <a:lstStyle/>
          <a:p>
            <a:r>
              <a:t>The project encountered challenges such as handling diverse image data and optimizing the model for better accuracy. Future work may explore more complex model architectures and advanced data augmentation techniques for further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and Directions for Future Work</a:t>
            </a:r>
          </a:p>
        </p:txBody>
      </p:sp>
      <p:sp>
        <p:nvSpPr>
          <p:cNvPr id="3" name="Content Placeholder 2"/>
          <p:cNvSpPr>
            <a:spLocks noGrp="1"/>
          </p:cNvSpPr>
          <p:nvPr>
            <p:ph idx="1"/>
          </p:nvPr>
        </p:nvSpPr>
        <p:spPr/>
        <p:txBody>
          <a:bodyPr/>
          <a:lstStyle/>
          <a:p>
            <a:r>
              <a:t>The project successfully demonstrates the capability of a CNN model for face recognition. Potential future directions include the integration of the model into practical applications and exploring its performance on larger, more varied datasets.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 and Answers</a:t>
            </a:r>
          </a:p>
        </p:txBody>
      </p:sp>
      <p:sp>
        <p:nvSpPr>
          <p:cNvPr id="3" name="Content Placeholder 2"/>
          <p:cNvSpPr>
            <a:spLocks noGrp="1"/>
          </p:cNvSpPr>
          <p:nvPr>
            <p:ph idx="1"/>
          </p:nvPr>
        </p:nvSpPr>
        <p:spPr/>
        <p:txBody>
          <a:bodyPr/>
          <a:lstStyle/>
          <a:p>
            <a:r>
              <a:t>The floor is now open for any questions. Feel free to ask about the project's implementation, results, challenges faced, or any other related queries.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Technical Setup and Dependencies</a:t>
            </a:r>
          </a:p>
        </p:txBody>
      </p:sp>
      <p:sp>
        <p:nvSpPr>
          <p:cNvPr id="3" name="Content Placeholder 2"/>
          <p:cNvSpPr>
            <a:spLocks noGrp="1"/>
          </p:cNvSpPr>
          <p:nvPr>
            <p:ph idx="1"/>
          </p:nvPr>
        </p:nvSpPr>
        <p:spPr/>
        <p:txBody>
          <a:bodyPr/>
          <a:lstStyle/>
          <a:p>
            <a:r>
              <a:t>This project utilizes Python as the primary programming language with PyTorch for model development and training. Image processing is performed using OpenCV. Additional libraries include PIL for image handling and torchvision for image transformations.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 and Preparation</a:t>
            </a:r>
          </a:p>
        </p:txBody>
      </p:sp>
      <p:sp>
        <p:nvSpPr>
          <p:cNvPr id="3" name="Content Placeholder 2"/>
          <p:cNvSpPr>
            <a:spLocks noGrp="1"/>
          </p:cNvSpPr>
          <p:nvPr>
            <p:ph idx="1"/>
          </p:nvPr>
        </p:nvSpPr>
        <p:spPr/>
        <p:txBody>
          <a:bodyPr/>
          <a:lstStyle/>
          <a:p>
            <a:r>
              <a:t>The dataset is comprised of images categorized into 'face' and 'non-face' groups. A custom parsing function organizes the data into training and testing sets, ensuring a diverse representation for model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Augmentation Techniques</a:t>
            </a:r>
          </a:p>
        </p:txBody>
      </p:sp>
      <p:sp>
        <p:nvSpPr>
          <p:cNvPr id="3" name="Content Placeholder 2"/>
          <p:cNvSpPr>
            <a:spLocks noGrp="1"/>
          </p:cNvSpPr>
          <p:nvPr>
            <p:ph idx="1"/>
          </p:nvPr>
        </p:nvSpPr>
        <p:spPr/>
        <p:txBody>
          <a:bodyPr/>
          <a:lstStyle/>
          <a:p>
            <a:r>
              <a:t>To enhance the dataset and improve model robustness, various augmentation techniques are applied. These include random horizontal and vertical flips, grayscale conversion, color jittering, and the application of Gaussian blur.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CNN Architecture with Batch Normalization</a:t>
            </a:r>
          </a:p>
        </p:txBody>
      </p:sp>
      <p:sp>
        <p:nvSpPr>
          <p:cNvPr id="3" name="Content Placeholder 2"/>
          <p:cNvSpPr>
            <a:spLocks noGrp="1"/>
          </p:cNvSpPr>
          <p:nvPr>
            <p:ph idx="1"/>
          </p:nvPr>
        </p:nvSpPr>
        <p:spPr/>
        <p:txBody>
          <a:bodyPr/>
          <a:lstStyle/>
          <a:p>
            <a:r>
              <a:t>The model, SimpleCNNWithBatchNorm, features convolutional layers with batch normalization, max pooling, and fully connected layers. Activation functions include ReLU for intermediate layers and a sigmoid function for the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and Optimization</a:t>
            </a:r>
          </a:p>
        </p:txBody>
      </p:sp>
      <p:sp>
        <p:nvSpPr>
          <p:cNvPr id="3" name="Content Placeholder 2"/>
          <p:cNvSpPr>
            <a:spLocks noGrp="1"/>
          </p:cNvSpPr>
          <p:nvPr>
            <p:ph idx="1"/>
          </p:nvPr>
        </p:nvSpPr>
        <p:spPr/>
        <p:txBody>
          <a:bodyPr/>
          <a:lstStyle/>
          <a:p>
            <a:r>
              <a:rPr dirty="0"/>
              <a:t>Model training involves the use of the Adam optimizer with specific learning rate and weight decay settings. The training process employs batch processing with </a:t>
            </a:r>
            <a:r>
              <a:rPr dirty="0" err="1"/>
              <a:t>DataLoader</a:t>
            </a:r>
            <a:r>
              <a:rPr dirty="0"/>
              <a:t> for efficient data handling, and the </a:t>
            </a:r>
            <a:r>
              <a:rPr dirty="0" err="1"/>
              <a:t>BCEWithLogitsLoss</a:t>
            </a:r>
            <a:r>
              <a:rPr dirty="0"/>
              <a:t> function for loss calculation.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Training and Validation Performance</a:t>
            </a:r>
          </a:p>
        </p:txBody>
      </p:sp>
      <p:sp>
        <p:nvSpPr>
          <p:cNvPr id="3" name="Content Placeholder 2"/>
          <p:cNvSpPr>
            <a:spLocks noGrp="1"/>
          </p:cNvSpPr>
          <p:nvPr>
            <p:ph idx="1"/>
          </p:nvPr>
        </p:nvSpPr>
        <p:spPr/>
        <p:txBody>
          <a:bodyPr/>
          <a:lstStyle/>
          <a:p>
            <a:r>
              <a:t>Throughout the training phases, the model's performance is monitored by tracking the loss and accuracy metrics for both training and validation datasets. This iterative evaluation helps in fine-tuning model parameters for optimal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Testing and Final Accuracy</a:t>
            </a:r>
          </a:p>
        </p:txBody>
      </p:sp>
      <p:sp>
        <p:nvSpPr>
          <p:cNvPr id="3" name="Content Placeholder 2"/>
          <p:cNvSpPr>
            <a:spLocks noGrp="1"/>
          </p:cNvSpPr>
          <p:nvPr>
            <p:ph idx="1"/>
          </p:nvPr>
        </p:nvSpPr>
        <p:spPr/>
        <p:txBody>
          <a:bodyPr/>
          <a:lstStyle/>
          <a:p>
            <a:r>
              <a:t>Upon completion of training, the model is tested with a separate dataset to evaluate its performance on unseen data. The final accuracy metric provides insight into the model's effectiveness in recognizing faces.</a:t>
            </a:r>
          </a:p>
        </p:txBody>
      </p:sp>
      <p:graphicFrame>
        <p:nvGraphicFramePr>
          <p:cNvPr id="5" name="Table 4">
            <a:extLst>
              <a:ext uri="{FF2B5EF4-FFF2-40B4-BE49-F238E27FC236}">
                <a16:creationId xmlns:a16="http://schemas.microsoft.com/office/drawing/2014/main" id="{F56E3EF3-1833-5B85-D3D1-E656924C4F36}"/>
              </a:ext>
            </a:extLst>
          </p:cNvPr>
          <p:cNvGraphicFramePr>
            <a:graphicFrameLocks noGrp="1"/>
          </p:cNvGraphicFramePr>
          <p:nvPr>
            <p:extLst>
              <p:ext uri="{D42A27DB-BD31-4B8C-83A1-F6EECF244321}">
                <p14:modId xmlns:p14="http://schemas.microsoft.com/office/powerpoint/2010/main" val="2706082101"/>
              </p:ext>
            </p:extLst>
          </p:nvPr>
        </p:nvGraphicFramePr>
        <p:xfrm>
          <a:off x="2484399" y="40767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11466034"/>
                    </a:ext>
                  </a:extLst>
                </a:gridCol>
                <a:gridCol w="1524000">
                  <a:extLst>
                    <a:ext uri="{9D8B030D-6E8A-4147-A177-3AD203B41FA5}">
                      <a16:colId xmlns:a16="http://schemas.microsoft.com/office/drawing/2014/main" val="406958271"/>
                    </a:ext>
                  </a:extLst>
                </a:gridCol>
                <a:gridCol w="1524000">
                  <a:extLst>
                    <a:ext uri="{9D8B030D-6E8A-4147-A177-3AD203B41FA5}">
                      <a16:colId xmlns:a16="http://schemas.microsoft.com/office/drawing/2014/main" val="3976967640"/>
                    </a:ext>
                  </a:extLst>
                </a:gridCol>
              </a:tblGrid>
              <a:tr h="370840">
                <a:tc>
                  <a:txBody>
                    <a:bodyPr/>
                    <a:lstStyle/>
                    <a:p>
                      <a:endParaRPr lang="en-IL"/>
                    </a:p>
                  </a:txBody>
                  <a:tcPr/>
                </a:tc>
                <a:tc>
                  <a:txBody>
                    <a:bodyPr/>
                    <a:lstStyle/>
                    <a:p>
                      <a:r>
                        <a:rPr lang="en-IL" dirty="0"/>
                        <a:t>P</a:t>
                      </a:r>
                    </a:p>
                  </a:txBody>
                  <a:tcPr/>
                </a:tc>
                <a:tc>
                  <a:txBody>
                    <a:bodyPr/>
                    <a:lstStyle/>
                    <a:p>
                      <a:r>
                        <a:rPr lang="en-IL" dirty="0"/>
                        <a:t>N</a:t>
                      </a:r>
                    </a:p>
                  </a:txBody>
                  <a:tcPr/>
                </a:tc>
                <a:extLst>
                  <a:ext uri="{0D108BD9-81ED-4DB2-BD59-A6C34878D82A}">
                    <a16:rowId xmlns:a16="http://schemas.microsoft.com/office/drawing/2014/main" val="23582906"/>
                  </a:ext>
                </a:extLst>
              </a:tr>
              <a:tr h="370840">
                <a:tc>
                  <a:txBody>
                    <a:bodyPr/>
                    <a:lstStyle/>
                    <a:p>
                      <a:r>
                        <a:rPr lang="en-IL" dirty="0"/>
                        <a:t>True</a:t>
                      </a:r>
                    </a:p>
                  </a:txBody>
                  <a:tcPr/>
                </a:tc>
                <a:tc>
                  <a:txBody>
                    <a:bodyPr/>
                    <a:lstStyle/>
                    <a:p>
                      <a:r>
                        <a:rPr lang="en-IL" dirty="0"/>
                        <a:t>0.3%</a:t>
                      </a:r>
                    </a:p>
                  </a:txBody>
                  <a:tcPr/>
                </a:tc>
                <a:tc>
                  <a:txBody>
                    <a:bodyPr/>
                    <a:lstStyle/>
                    <a:p>
                      <a:r>
                        <a:rPr lang="en-IL" dirty="0"/>
                        <a:t>98%</a:t>
                      </a:r>
                    </a:p>
                  </a:txBody>
                  <a:tcPr/>
                </a:tc>
                <a:extLst>
                  <a:ext uri="{0D108BD9-81ED-4DB2-BD59-A6C34878D82A}">
                    <a16:rowId xmlns:a16="http://schemas.microsoft.com/office/drawing/2014/main" val="1002687956"/>
                  </a:ext>
                </a:extLst>
              </a:tr>
              <a:tr h="370840">
                <a:tc>
                  <a:txBody>
                    <a:bodyPr/>
                    <a:lstStyle/>
                    <a:p>
                      <a:r>
                        <a:rPr lang="en-IL" dirty="0"/>
                        <a:t>False</a:t>
                      </a:r>
                    </a:p>
                  </a:txBody>
                  <a:tcPr/>
                </a:tc>
                <a:tc>
                  <a:txBody>
                    <a:bodyPr/>
                    <a:lstStyle/>
                    <a:p>
                      <a:r>
                        <a:rPr lang="en-IL" dirty="0"/>
                        <a:t>0.12%</a:t>
                      </a:r>
                    </a:p>
                  </a:txBody>
                  <a:tcPr/>
                </a:tc>
                <a:tc>
                  <a:txBody>
                    <a:bodyPr/>
                    <a:lstStyle/>
                    <a:p>
                      <a:r>
                        <a:rPr lang="en-IL" dirty="0"/>
                        <a:t>1.6%</a:t>
                      </a:r>
                    </a:p>
                  </a:txBody>
                  <a:tcPr/>
                </a:tc>
                <a:extLst>
                  <a:ext uri="{0D108BD9-81ED-4DB2-BD59-A6C34878D82A}">
                    <a16:rowId xmlns:a16="http://schemas.microsoft.com/office/drawing/2014/main" val="11435637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254B-2EE9-0135-CF2C-5F82C8EDE97C}"/>
              </a:ext>
            </a:extLst>
          </p:cNvPr>
          <p:cNvSpPr>
            <a:spLocks noGrp="1"/>
          </p:cNvSpPr>
          <p:nvPr>
            <p:ph type="title"/>
          </p:nvPr>
        </p:nvSpPr>
        <p:spPr/>
        <p:txBody>
          <a:bodyPr/>
          <a:lstStyle/>
          <a:p>
            <a:endParaRPr lang="en-IL"/>
          </a:p>
        </p:txBody>
      </p:sp>
      <p:pic>
        <p:nvPicPr>
          <p:cNvPr id="5" name="Content Placeholder 4">
            <a:extLst>
              <a:ext uri="{FF2B5EF4-FFF2-40B4-BE49-F238E27FC236}">
                <a16:creationId xmlns:a16="http://schemas.microsoft.com/office/drawing/2014/main" id="{CE64B744-2D16-4D2F-352F-7DA1B05AF939}"/>
              </a:ext>
            </a:extLst>
          </p:cNvPr>
          <p:cNvPicPr>
            <a:picLocks noGrp="1" noChangeAspect="1"/>
          </p:cNvPicPr>
          <p:nvPr>
            <p:ph idx="1"/>
          </p:nvPr>
        </p:nvPicPr>
        <p:blipFill>
          <a:blip r:embed="rId2"/>
          <a:stretch>
            <a:fillRect/>
          </a:stretch>
        </p:blipFill>
        <p:spPr>
          <a:xfrm>
            <a:off x="1650126" y="2286000"/>
            <a:ext cx="5958047" cy="3581400"/>
          </a:xfrm>
        </p:spPr>
      </p:pic>
    </p:spTree>
    <p:extLst>
      <p:ext uri="{BB962C8B-B14F-4D97-AF65-F5344CB8AC3E}">
        <p14:creationId xmlns:p14="http://schemas.microsoft.com/office/powerpoint/2010/main" val="4207871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{D7A47D7A-A316-714B-B34B-2A03AEF813F0}tf10001072</Template>
  <TotalTime>8</TotalTime>
  <Words>458</Words>
  <Application>Microsoft Macintosh PowerPoint</Application>
  <PresentationFormat>On-screen Show (4:3)</PresentationFormat>
  <Paragraphs>30</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Introduction to Face Recognition Project</vt:lpstr>
      <vt:lpstr>Technical Setup and Dependencies</vt:lpstr>
      <vt:lpstr>Dataset Overview and Preparation</vt:lpstr>
      <vt:lpstr>Data Augmentation Techniques</vt:lpstr>
      <vt:lpstr>CNN Architecture with Batch Normalization</vt:lpstr>
      <vt:lpstr>Model Training and Optimization</vt:lpstr>
      <vt:lpstr>Training and Validation Performance</vt:lpstr>
      <vt:lpstr>Model Testing and Final Accuracy</vt:lpstr>
      <vt:lpstr>PowerPoint Presentation</vt:lpstr>
      <vt:lpstr>Challenges Faced and Future Improvements</vt:lpstr>
      <vt:lpstr>Conclusion and Directions for Future Work</vt:lpstr>
      <vt:lpstr>Questions and Answers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Face Recognition Project</dc:title>
  <dc:subject/>
  <dc:creator/>
  <cp:keywords/>
  <dc:description>generated using python-pptx</dc:description>
  <cp:lastModifiedBy>tzvi stein</cp:lastModifiedBy>
  <cp:revision>6</cp:revision>
  <dcterms:created xsi:type="dcterms:W3CDTF">2013-01-27T09:14:16Z</dcterms:created>
  <dcterms:modified xsi:type="dcterms:W3CDTF">2024-03-06T07:45:43Z</dcterms:modified>
  <cp:category/>
</cp:coreProperties>
</file>