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38"/>
  </p:normalViewPr>
  <p:slideViewPr>
    <p:cSldViewPr snapToGrid="0" snapToObjects="1">
      <p:cViewPr varScale="1">
        <p:scale>
          <a:sx n="128" d="100"/>
          <a:sy n="128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D38C-8D8D-F849-A431-9257B7DD5430}" type="datetimeFigureOut">
              <a:rPr lang="en-IL" smtClean="0"/>
              <a:t>09/03/2024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D6CA-5F53-E74C-8876-D8EBB19395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14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5D6CA-5F53-E74C-8876-D8EBB193959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381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468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4414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1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2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5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6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8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Face Recognition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754380"/>
          </a:xfrm>
        </p:spPr>
        <p:txBody>
          <a:bodyPr/>
          <a:lstStyle/>
          <a:p>
            <a:pPr marL="0" indent="0">
              <a:buNone/>
            </a:pPr>
            <a:r>
              <a:rPr i="1" dirty="0"/>
              <a:t>The goal of this project is to develop a face recognition model using a custom Convolutional Neural Network (CNN) architecture.</a:t>
            </a:r>
            <a:endParaRPr lang="en-US" i="1" dirty="0"/>
          </a:p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5995B-BF1F-FAA3-7ECB-2B41EC973CA1}"/>
              </a:ext>
            </a:extLst>
          </p:cNvPr>
          <p:cNvSpPr txBox="1">
            <a:spLocks/>
          </p:cNvSpPr>
          <p:nvPr/>
        </p:nvSpPr>
        <p:spPr>
          <a:xfrm>
            <a:off x="1028700" y="3284220"/>
            <a:ext cx="7200900" cy="2545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</a:t>
            </a:r>
            <a:endParaRPr lang="he-IL" dirty="0"/>
          </a:p>
          <a:p>
            <a:pPr lvl="1"/>
            <a:r>
              <a:rPr lang="en-US" dirty="0"/>
              <a:t>Dataset overview</a:t>
            </a:r>
            <a:endParaRPr lang="he-IL" dirty="0"/>
          </a:p>
          <a:p>
            <a:pPr lvl="1"/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manipulation and preprocess</a:t>
            </a:r>
          </a:p>
          <a:p>
            <a:pPr lvl="1"/>
            <a:r>
              <a:rPr lang="en-US" dirty="0"/>
              <a:t>Model architecture </a:t>
            </a:r>
          </a:p>
          <a:p>
            <a:pPr lvl="1"/>
            <a:r>
              <a:rPr lang="en-US" dirty="0"/>
              <a:t>Model training and optimization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Performance analysis</a:t>
            </a:r>
          </a:p>
          <a:p>
            <a:pPr lvl="1"/>
            <a:r>
              <a:rPr lang="en-US" dirty="0"/>
              <a:t>Future improvements 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encountered challenges such as handling diverse image data and optimizing the model for better accuracy. </a:t>
            </a:r>
            <a:endParaRPr lang="en-US" dirty="0"/>
          </a:p>
          <a:p>
            <a:r>
              <a:rPr lang="en-IL" dirty="0"/>
              <a:t>Unbalanced data and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relatively</a:t>
            </a:r>
            <a:r>
              <a:rPr lang="en-IL" dirty="0"/>
              <a:t> </a:t>
            </a:r>
            <a:r>
              <a:rPr lang="en-US" dirty="0"/>
              <a:t>small</a:t>
            </a:r>
            <a:r>
              <a:rPr lang="en-IL" dirty="0"/>
              <a:t> amount of </a:t>
            </a:r>
            <a:r>
              <a:rPr lang="en-US" dirty="0"/>
              <a:t>positive</a:t>
            </a:r>
            <a:r>
              <a:rPr lang="en-IL" dirty="0"/>
              <a:t> images. </a:t>
            </a:r>
          </a:p>
          <a:p>
            <a:r>
              <a:rPr lang="en-US" dirty="0"/>
              <a:t>Future improvement can combine two or more models to increase accuracy.</a:t>
            </a:r>
          </a:p>
          <a:p>
            <a:pPr lvl="1"/>
            <a:r>
              <a:rPr lang="en-US" dirty="0"/>
              <a:t>We can take not ideal classifier and apply it only if the first model provides negative results</a:t>
            </a:r>
          </a:p>
          <a:p>
            <a:pPr lvl="1"/>
            <a:r>
              <a:rPr lang="en-US" dirty="0"/>
              <a:t>And we can get improvement up to:</a:t>
            </a:r>
          </a:p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CF4E7-9F43-E9E0-FECE-B9DBF1C5FAC4}"/>
                  </a:ext>
                </a:extLst>
              </p:cNvPr>
              <p:cNvSpPr txBox="1"/>
              <p:nvPr/>
            </p:nvSpPr>
            <p:spPr>
              <a:xfrm>
                <a:off x="2497045" y="5590401"/>
                <a:ext cx="388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5CF4E7-9F43-E9E0-FECE-B9DBF1C5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045" y="5590401"/>
                <a:ext cx="3882281" cy="276999"/>
              </a:xfrm>
              <a:prstGeom prst="rect">
                <a:avLst/>
              </a:prstGeom>
              <a:blipFill>
                <a:blip r:embed="rId2"/>
                <a:stretch>
                  <a:fillRect l="-3583" t="-26087" r="-326" b="-43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35878-AAE9-288B-FAA0-D7EF5997F170}"/>
                  </a:ext>
                </a:extLst>
              </p:cNvPr>
              <p:cNvSpPr txBox="1"/>
              <p:nvPr/>
            </p:nvSpPr>
            <p:spPr>
              <a:xfrm>
                <a:off x="2421207" y="598170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35878-AAE9-288B-FAA0-D7EF5997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07" y="5981700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l="-1108" t="-6452" b="-193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and Directions for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 may explore more complex model architectures and advanced data augmentation techniques for further improvements.</a:t>
            </a:r>
          </a:p>
          <a:p>
            <a:r>
              <a:rPr lang="en-IL" dirty="0"/>
              <a:t>The </a:t>
            </a:r>
            <a:r>
              <a:rPr lang="en-US" dirty="0"/>
              <a:t>appropriate</a:t>
            </a:r>
            <a:r>
              <a:rPr lang="en-IL" dirty="0"/>
              <a:t> need of the model will </a:t>
            </a:r>
            <a:r>
              <a:rPr lang="en-US" dirty="0"/>
              <a:t>dictate the balance between FP and TN.</a:t>
            </a:r>
          </a:p>
          <a:p>
            <a:r>
              <a:rPr lang="en-US" dirty="0"/>
              <a:t>Feature extraction from a pre-trained model can improve the accuracy of the results.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dataset is comprised of images categorized into 'face' and 'non-face' groups. A custom parsing function organizes the data into training and testing sets, ensuring a diverse representation for model training.</a:t>
            </a:r>
            <a:endParaRPr lang="en-US" dirty="0"/>
          </a:p>
          <a:p>
            <a:r>
              <a:rPr lang="en-US" dirty="0"/>
              <a:t>U</a:t>
            </a:r>
            <a:r>
              <a:rPr lang="en-IL" dirty="0"/>
              <a:t>nbalance data</a:t>
            </a:r>
          </a:p>
          <a:p>
            <a:pPr marL="0" indent="0">
              <a:buNone/>
            </a:pPr>
            <a:endParaRPr lang="en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B5C869-9D64-AA60-6CF0-7941B4C5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77305"/>
              </p:ext>
            </p:extLst>
          </p:nvPr>
        </p:nvGraphicFramePr>
        <p:xfrm>
          <a:off x="2615380" y="4386006"/>
          <a:ext cx="457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649439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370370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62606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Fece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Non-face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4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23300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788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5AF38-1818-6C76-7BFE-4199008E3F63}"/>
              </a:ext>
            </a:extLst>
          </p:cNvPr>
          <p:cNvSpPr txBox="1"/>
          <p:nvPr/>
        </p:nvSpPr>
        <p:spPr>
          <a:xfrm>
            <a:off x="3372465" y="4017132"/>
            <a:ext cx="4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IL" dirty="0"/>
              <a:t>umber of </a:t>
            </a:r>
            <a:r>
              <a:rPr lang="en-US" dirty="0"/>
              <a:t>I</a:t>
            </a:r>
            <a:r>
              <a:rPr lang="en-IL" dirty="0"/>
              <a:t>mages Per category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Augmentation Techniques</a:t>
            </a:r>
            <a:r>
              <a:rPr lang="en-US" dirty="0"/>
              <a:t> and Up-sampling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enhance the dataset and improve model robustness, various augmentation techniques are applied. These include random horizontal and vertical flips,</a:t>
            </a:r>
            <a:r>
              <a:rPr lang="en-US" dirty="0"/>
              <a:t> random rotation,</a:t>
            </a:r>
            <a:r>
              <a:rPr dirty="0"/>
              <a:t> grayscale conversion, color jittering, and the application of Gaussian blur.</a:t>
            </a:r>
            <a:endParaRPr lang="en-US" dirty="0"/>
          </a:p>
          <a:p>
            <a:r>
              <a:rPr lang="en-US" dirty="0"/>
              <a:t>In addition, to address the unbalance between face and non-face up-sampling was applied.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CNN Architecture with 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model, CNN</a:t>
            </a:r>
            <a:r>
              <a:rPr lang="en-US" dirty="0"/>
              <a:t> classifier</a:t>
            </a:r>
            <a:r>
              <a:rPr dirty="0"/>
              <a:t>, features convolutional layers with batch normalization, max pooling, and fully connected layers. Activation functions include </a:t>
            </a:r>
            <a:r>
              <a:rPr dirty="0" err="1"/>
              <a:t>ReLU</a:t>
            </a:r>
            <a:r>
              <a:rPr dirty="0"/>
              <a:t> for intermediate layers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04CA1C-3D1D-E79D-8BE5-B279A623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414304"/>
            <a:ext cx="7772400" cy="1685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training involves the use of the Adam optimizer with specific learning rate and weight decay settings. </a:t>
            </a:r>
            <a:endParaRPr lang="en-US" dirty="0"/>
          </a:p>
          <a:p>
            <a:r>
              <a:rPr dirty="0"/>
              <a:t>The training process employs batch processing with Data</a:t>
            </a:r>
            <a:r>
              <a:rPr lang="en-US" dirty="0"/>
              <a:t>-</a:t>
            </a:r>
            <a:r>
              <a:rPr dirty="0"/>
              <a:t>Loader for efficient data handling,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BCEWithLogitsLoss</a:t>
            </a:r>
            <a:r>
              <a:rPr lang="en-US" dirty="0"/>
              <a:t> function for loss calculation, with weight.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Validation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2400301"/>
          </a:xfrm>
        </p:spPr>
        <p:txBody>
          <a:bodyPr/>
          <a:lstStyle/>
          <a:p>
            <a:r>
              <a:rPr dirty="0"/>
              <a:t>Throughout the training phases, the model's performance is monitored by tracking the loss and accuracy metrics for both training and validation datasets. This iterative evaluation helps in fine-tuning model parameters for optimal performance.</a:t>
            </a:r>
            <a:endParaRPr lang="en-US" dirty="0"/>
          </a:p>
          <a:p>
            <a:r>
              <a:rPr lang="en-US" dirty="0"/>
              <a:t>Naïve attempt yields 98.3% accuracy but since the test data is highly unbalanced, those numbers represent wrong insight.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83D09125-539A-A7AB-139D-9CCE8D160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221600"/>
                  </p:ext>
                </p:extLst>
              </p:nvPr>
            </p:nvGraphicFramePr>
            <p:xfrm>
              <a:off x="1195968" y="5037441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0.81%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0.76%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1.14%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97.2%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41%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99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Acc</a:t>
                          </a:r>
                          <a:r>
                            <a:rPr lang="en-IL" baseline="0" dirty="0"/>
                            <a:t> = </a:t>
                          </a:r>
                          <a:r>
                            <a:rPr lang="en-IL" dirty="0"/>
                            <a:t>98%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IL" dirty="0"/>
                            <a:t>] = 70%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83D09125-539A-A7AB-139D-9CCE8D160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221600"/>
                  </p:ext>
                </p:extLst>
              </p:nvPr>
            </p:nvGraphicFramePr>
            <p:xfrm>
              <a:off x="1195968" y="5037441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0.81%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0.76%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1.14%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97.2%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8980" t="-306897" r="-43367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29204" t="-306897" r="-27610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83548" t="-306897" r="-64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Testing and Final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Upon completion of training, the model is tested with a separate dataset to evaluate its performance on unseen data. The final accuracy metric provides insight into the model's effectiveness in recognizing faces.</a:t>
            </a:r>
            <a:endParaRPr lang="en-US" dirty="0"/>
          </a:p>
          <a:p>
            <a:r>
              <a:rPr lang="en-IL" dirty="0"/>
              <a:t>After hyperparameter </a:t>
            </a:r>
            <a:r>
              <a:rPr lang="en-US" dirty="0"/>
              <a:t>adjustments</a:t>
            </a:r>
            <a:r>
              <a:rPr lang="en-IL" dirty="0"/>
              <a:t> such as regularization and up-sampling, the final results are: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22BDEB8-941B-4EC0-A12F-9D1981460F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32654870"/>
                  </p:ext>
                </p:extLst>
              </p:nvPr>
            </p:nvGraphicFramePr>
            <p:xfrm>
              <a:off x="1196688" y="4498340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1.8%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12.1%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86%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89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88</m:t>
                                </m:r>
                                <m:r>
                                  <m:rPr>
                                    <m:nor/>
                                  </m:rPr>
                                  <a:rPr lang="en-IL" dirty="0" smtClean="0"/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Acc</a:t>
                          </a:r>
                          <a:r>
                            <a:rPr lang="en-IL" baseline="0" dirty="0"/>
                            <a:t> = </a:t>
                          </a:r>
                          <a:r>
                            <a:rPr lang="en-IL" dirty="0"/>
                            <a:t>88%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IL" dirty="0"/>
                            <a:t>] = 88%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22BDEB8-941B-4EC0-A12F-9D1981460F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32654870"/>
                  </p:ext>
                </p:extLst>
              </p:nvPr>
            </p:nvGraphicFramePr>
            <p:xfrm>
              <a:off x="1196688" y="4498340"/>
              <a:ext cx="720089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3503">
                      <a:extLst>
                        <a:ext uri="{9D8B030D-6E8A-4147-A177-3AD203B41FA5}">
                          <a16:colId xmlns:a16="http://schemas.microsoft.com/office/drawing/2014/main" val="2098814544"/>
                        </a:ext>
                      </a:extLst>
                    </a:gridCol>
                    <a:gridCol w="1248697">
                      <a:extLst>
                        <a:ext uri="{9D8B030D-6E8A-4147-A177-3AD203B41FA5}">
                          <a16:colId xmlns:a16="http://schemas.microsoft.com/office/drawing/2014/main" val="3101188231"/>
                        </a:ext>
                      </a:extLst>
                    </a:gridCol>
                    <a:gridCol w="1425677">
                      <a:extLst>
                        <a:ext uri="{9D8B030D-6E8A-4147-A177-3AD203B41FA5}">
                          <a16:colId xmlns:a16="http://schemas.microsoft.com/office/drawing/2014/main" val="1717028806"/>
                        </a:ext>
                      </a:extLst>
                    </a:gridCol>
                    <a:gridCol w="3933019">
                      <a:extLst>
                        <a:ext uri="{9D8B030D-6E8A-4147-A177-3AD203B41FA5}">
                          <a16:colId xmlns:a16="http://schemas.microsoft.com/office/drawing/2014/main" val="1754607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315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1.8%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12.1%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707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FF0000"/>
                              </a:highlight>
                            </a:rPr>
                            <a:t>0.22%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>
                              <a:highlight>
                                <a:srgbClr val="00FF00"/>
                              </a:highlight>
                            </a:rPr>
                            <a:t>86%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3149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8980" t="-306897" r="-43367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29204" t="-306897" r="-27610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83548" t="-306897" r="-645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109182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0B79-64D2-5AB5-D3AE-9E835E26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48800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mis-classifications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2CA6B-1C7A-9D12-D052-7A0C76FF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80" y="2419859"/>
            <a:ext cx="360000" cy="3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3DED4-4EBE-6F65-246E-D2EEB5E4A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550" y="2419859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A0D984-4F5B-4506-FE92-44CACA9F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60" y="2419859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B031D0-7B0B-9B75-3815-71CF9785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518" y="2823115"/>
            <a:ext cx="360000" cy="3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AB9F5-997E-4339-1A48-82EAFE72C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160" y="2419859"/>
            <a:ext cx="360000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3B349B-861F-9BC4-7DAD-2F2CB1C61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165" y="2823115"/>
            <a:ext cx="360000" cy="3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094946-9D03-261D-BA0E-6A2C24E9C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1044" y="2419859"/>
            <a:ext cx="360000" cy="360000"/>
          </a:xfrm>
          <a:prstGeom prst="rect">
            <a:avLst/>
          </a:prstGeom>
        </p:spPr>
      </p:pic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9ED2D86-00C4-4FEB-3CC7-8E585AB4A3D1}"/>
              </a:ext>
            </a:extLst>
          </p:cNvPr>
          <p:cNvSpPr txBox="1">
            <a:spLocks/>
          </p:cNvSpPr>
          <p:nvPr/>
        </p:nvSpPr>
        <p:spPr>
          <a:xfrm>
            <a:off x="838484" y="2071199"/>
            <a:ext cx="3438079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False N</a:t>
            </a:r>
          </a:p>
          <a:p>
            <a:pPr lvl="1"/>
            <a:r>
              <a:rPr lang="en-US" dirty="0"/>
              <a:t>Blur</a:t>
            </a:r>
          </a:p>
          <a:p>
            <a:pPr lvl="1"/>
            <a:r>
              <a:rPr lang="en-US" dirty="0"/>
              <a:t>No apparent reason</a:t>
            </a:r>
          </a:p>
          <a:p>
            <a:endParaRPr lang="en-US" dirty="0"/>
          </a:p>
          <a:p>
            <a:r>
              <a:rPr lang="en-US" dirty="0"/>
              <a:t>False P </a:t>
            </a:r>
          </a:p>
          <a:p>
            <a:pPr lvl="1"/>
            <a:r>
              <a:rPr lang="en-US" dirty="0"/>
              <a:t>Face-like shapes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D0D7E64-51D9-8738-7445-97E00134B1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1044" y="2419859"/>
            <a:ext cx="360000" cy="36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F8B7CD-1631-9474-789C-FE76E8E6A8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4750" y="2419859"/>
            <a:ext cx="360000" cy="3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A1B30B9-2487-B0A0-9EF8-815441B86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6208" y="2419859"/>
            <a:ext cx="360000" cy="360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95CFD9C-8D80-AF7C-9256-B04A3A0568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1044" y="4137660"/>
            <a:ext cx="360000" cy="36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DEAC402-CBEE-F38C-4B79-F35254B1F8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7416" y="4137660"/>
            <a:ext cx="360000" cy="3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13D71A-A1D6-DEF0-FED1-09DCEBD486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3870" y="4137660"/>
            <a:ext cx="360000" cy="360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E3B15B7-5649-9FD7-0BE7-FE4757D4DF5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86696" y="4137660"/>
            <a:ext cx="360000" cy="36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F784DB-178E-A0CE-8E53-1EC714BBCE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6286" y="4137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L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AC11200-8B97-4CB4-99EF-7C0FA210F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2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254B-2EE9-0135-CF2C-5F82C8ED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2" y="4484772"/>
            <a:ext cx="8152313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000" cap="all"/>
              <a:t>Visualization of the computed features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B502E7E-3C82-47F3-B817-7507C01A1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375437" y="417767"/>
            <a:ext cx="3275668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11" name="Picture 10" descr="A chart of heatmap overlay&#10;&#10;Description automatically generated">
            <a:extLst>
              <a:ext uri="{FF2B5EF4-FFF2-40B4-BE49-F238E27FC236}">
                <a16:creationId xmlns:a16="http://schemas.microsoft.com/office/drawing/2014/main" id="{59BF9855-3CC6-CD7B-BE8D-654F2155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7" y="1556246"/>
            <a:ext cx="2309249" cy="1773503"/>
          </a:xfrm>
          <a:prstGeom prst="rect">
            <a:avLst/>
          </a:pr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3E5C639E-7A0B-46B2-9273-986E8BE7F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469487" y="1165145"/>
            <a:ext cx="3275013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IL"/>
          </a:p>
        </p:txBody>
      </p:sp>
      <p:pic>
        <p:nvPicPr>
          <p:cNvPr id="13" name="Picture 12" descr="A blurry image of a person's face&#10;&#10;Description automatically generated">
            <a:extLst>
              <a:ext uri="{FF2B5EF4-FFF2-40B4-BE49-F238E27FC236}">
                <a16:creationId xmlns:a16="http://schemas.microsoft.com/office/drawing/2014/main" id="{8E2350BF-8BAE-0B68-A560-4A5ACA69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24" y="1540559"/>
            <a:ext cx="2287423" cy="1805134"/>
          </a:xfrm>
          <a:prstGeom prst="rect">
            <a:avLst/>
          </a:prstGeom>
        </p:spPr>
      </p:pic>
      <p:pic>
        <p:nvPicPr>
          <p:cNvPr id="7" name="Content Placeholder 6" descr="A close-up of a heatmap overlay&#10;&#10;Description automatically generated">
            <a:extLst>
              <a:ext uri="{FF2B5EF4-FFF2-40B4-BE49-F238E27FC236}">
                <a16:creationId xmlns:a16="http://schemas.microsoft.com/office/drawing/2014/main" id="{4FD3DAB3-7F6C-DE38-3A5A-B55B74C9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53876" y="1496105"/>
            <a:ext cx="2281151" cy="18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{D7A47D7A-A316-714B-B34B-2A03AEF813F0}tf10001072</Template>
  <TotalTime>3348</TotalTime>
  <Words>596</Words>
  <Application>Microsoft Macintosh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Franklin Gothic Book</vt:lpstr>
      <vt:lpstr>Crop</vt:lpstr>
      <vt:lpstr>Introduction to Face Recognition Project</vt:lpstr>
      <vt:lpstr>Dataset Overview and Preparation</vt:lpstr>
      <vt:lpstr>Data Augmentation Techniques and Up-sampling</vt:lpstr>
      <vt:lpstr>CNN Architecture with Batch Normalization</vt:lpstr>
      <vt:lpstr>Model Training and Optimization</vt:lpstr>
      <vt:lpstr>Training and Validation Performance</vt:lpstr>
      <vt:lpstr>Model Testing and Final Accuracy</vt:lpstr>
      <vt:lpstr>Analysis of mis-classifications</vt:lpstr>
      <vt:lpstr>Visualization of the computed features</vt:lpstr>
      <vt:lpstr>Challenges Faced and Future Improvements</vt:lpstr>
      <vt:lpstr>Conclusion and Directions for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Face Recognition Project</dc:title>
  <dc:subject/>
  <dc:creator/>
  <cp:keywords/>
  <dc:description>generated using python-pptx</dc:description>
  <cp:lastModifiedBy>tzvi stein</cp:lastModifiedBy>
  <cp:revision>21</cp:revision>
  <dcterms:created xsi:type="dcterms:W3CDTF">2013-01-27T09:14:16Z</dcterms:created>
  <dcterms:modified xsi:type="dcterms:W3CDTF">2024-03-09T19:36:03Z</dcterms:modified>
  <cp:category/>
</cp:coreProperties>
</file>