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AF0FC0-A27E-4E8C-AFDA-4BB092D1C410}">
  <a:tblStyle styleId="{A1AF0FC0-A27E-4E8C-AFDA-4BB092D1C4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780F88A-AE14-451A-AA31-A949C08BFD75}"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whi.org/about/SitePages/HT.aspx"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edicareinteractive.org/get-answers/medicare-basics/medicare-coverage-overview/original-medicare" TargetMode="External"/><Relationship Id="rId3" Type="http://schemas.openxmlformats.org/officeDocument/2006/relationships/hyperlink" Target="http://www.medicareinteractive.org/get-answers/medicare-covered-services/medicare-coverage-overview/medicare-part-a-coverage" TargetMode="External"/><Relationship Id="rId4" Type="http://schemas.openxmlformats.org/officeDocument/2006/relationships/hyperlink" Target="http://www.medicareinteractive.org/get-answers/medicare-covered-services/medicare-coverage-overview/medicare-part-b-coverage" TargetMode="External"/><Relationship Id="rId5" Type="http://schemas.openxmlformats.org/officeDocument/2006/relationships/hyperlink" Target="http://www.medicareinteractive.org/get-answers/overview-of-medicare-health-coverage-options/medicare-advantage-plan-overview/what-is-a-medicare-advantage-plan" TargetMode="External"/><Relationship Id="rId6" Type="http://schemas.openxmlformats.org/officeDocument/2006/relationships/hyperlink" Target="http://www.medicareinteractive.org/get-answers/medicare-prescription-drug-coverage-part-d/part-d-coverage-overview/medicare-prescription-drug-benefit-part-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b411871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b411871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595959"/>
              </a:buClr>
              <a:buSzPts val="1400"/>
              <a:buFont typeface="Lato"/>
              <a:buChar char="●"/>
            </a:pPr>
            <a:r>
              <a:rPr b="1" lang="en-GB" sz="1400">
                <a:solidFill>
                  <a:srgbClr val="595959"/>
                </a:solidFill>
                <a:latin typeface="Lato"/>
                <a:ea typeface="Lato"/>
                <a:cs typeface="Lato"/>
                <a:sym typeface="Lato"/>
              </a:rPr>
              <a:t>Cohen’s Kappa Statistic</a:t>
            </a:r>
            <a:r>
              <a:rPr lang="en-GB" sz="1400">
                <a:solidFill>
                  <a:srgbClr val="595959"/>
                </a:solidFill>
                <a:latin typeface="Lato"/>
                <a:ea typeface="Lato"/>
                <a:cs typeface="Lato"/>
                <a:sym typeface="Lato"/>
              </a:rPr>
              <a:t>: Measures the overall agreement of our algorithm and takes into account the possibility of agreement by chance</a:t>
            </a:r>
            <a:endParaRPr sz="1400">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b="1" lang="en-GB" sz="1400">
                <a:solidFill>
                  <a:srgbClr val="595959"/>
                </a:solidFill>
                <a:latin typeface="Lato"/>
                <a:ea typeface="Lato"/>
                <a:cs typeface="Lato"/>
                <a:sym typeface="Lato"/>
              </a:rPr>
              <a:t>Statistical difference</a:t>
            </a:r>
            <a:r>
              <a:rPr lang="en-GB" sz="1400">
                <a:solidFill>
                  <a:srgbClr val="595959"/>
                </a:solidFill>
                <a:latin typeface="Lato"/>
                <a:ea typeface="Lato"/>
                <a:cs typeface="Lato"/>
                <a:sym typeface="Lato"/>
              </a:rPr>
              <a:t>: Based on bootstrapping, age, years since menopause, hypertension and BMI are significantly associated with the agreement of our algorithm. </a:t>
            </a:r>
            <a:endParaRPr sz="1400">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b="1" lang="en-GB" sz="1400">
                <a:solidFill>
                  <a:srgbClr val="595959"/>
                </a:solidFill>
                <a:latin typeface="Lato"/>
                <a:ea typeface="Lato"/>
                <a:cs typeface="Lato"/>
                <a:sym typeface="Lato"/>
              </a:rPr>
              <a:t>Meaningful difference</a:t>
            </a:r>
            <a:r>
              <a:rPr lang="en-GB" sz="1400">
                <a:solidFill>
                  <a:srgbClr val="595959"/>
                </a:solidFill>
                <a:latin typeface="Lato"/>
                <a:ea typeface="Lato"/>
                <a:cs typeface="Lato"/>
                <a:sym typeface="Lato"/>
              </a:rPr>
              <a:t>: Based on absolute values of kappa statistic, we also observe a relatively large difference in different age, years since menopause, hypertension and BMI groups.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1ba5c5c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1ba5c5c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389868e7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389868e7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b277dcd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b277dcd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b277dcd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b277dcd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b277dcd9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b277dcd9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Possibilities: </a:t>
            </a:r>
            <a:r>
              <a:rPr lang="en-GB"/>
              <a:t>CMS less accurate that introduced some noise (think through this more)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9b628225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9b628225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9b628225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9b628225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389868e7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389868e7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b277dcd9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b277dcd9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ac0c895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ac0c895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https://www.whi.org/page/working-with-whi-data</a:t>
            </a:r>
            <a:endParaRPr/>
          </a:p>
          <a:p>
            <a:pPr indent="0" lvl="0" marL="0" rtl="0" algn="l">
              <a:spcBef>
                <a:spcPts val="0"/>
              </a:spcBef>
              <a:spcAft>
                <a:spcPts val="0"/>
              </a:spcAft>
              <a:buNone/>
            </a:pPr>
            <a:r>
              <a:rPr lang="en-GB" u="sng">
                <a:solidFill>
                  <a:schemeClr val="hlink"/>
                </a:solidFill>
                <a:hlinkClick r:id="rId2"/>
              </a:rPr>
              <a:t>https://sp.whi.org/about/SitePages/HT.aspx</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b277dcd9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b277dcd9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b277dcd9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b277dcd9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b277dcd9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b277dcd9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0f6ef77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0f6ef77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ac0c8953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ac0c8953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ac0c8953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ac0c8953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c1ec47de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c1ec47de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https://www.medicareinteractive.org/get-answers/medicare-basics/medicare-coverage-overview/original-medicare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rgbClr val="333333"/>
                </a:solidFill>
              </a:rPr>
              <a:t>Generally, the different parts of Medicare help cover specific services. Most beneficiaries choose to receive their Parts A and B benefits through Original Medicare, the traditional fee-for-service program offered directly through the federal government. It is sometimes called Traditional Medicare or Fee-for-Service (FFS) Medicare. Under Original Medicare, the government pays directly for the health care services you receive.</a:t>
            </a:r>
            <a:endParaRPr>
              <a:solidFill>
                <a:srgbClr val="333333"/>
              </a:solidFill>
            </a:endParaRPr>
          </a:p>
          <a:p>
            <a:pPr indent="-298450" lvl="0" marL="457200" rtl="0" algn="l">
              <a:lnSpc>
                <a:spcPct val="115000"/>
              </a:lnSpc>
              <a:spcBef>
                <a:spcPts val="0"/>
              </a:spcBef>
              <a:spcAft>
                <a:spcPts val="0"/>
              </a:spcAft>
              <a:buClr>
                <a:srgbClr val="333333"/>
              </a:buClr>
              <a:buSzPts val="1100"/>
              <a:buChar char="●"/>
            </a:pPr>
            <a:r>
              <a:rPr lang="en-GB">
                <a:solidFill>
                  <a:srgbClr val="008FCE"/>
                </a:solidFill>
                <a:highlight>
                  <a:srgbClr val="F5F5F5"/>
                </a:highlight>
                <a:uFill>
                  <a:noFill/>
                </a:uFill>
                <a:hlinkClick r:id="rId3">
                  <a:extLst>
                    <a:ext uri="{A12FA001-AC4F-418D-AE19-62706E023703}">
                      <ahyp:hlinkClr val="tx"/>
                    </a:ext>
                  </a:extLst>
                </a:hlinkClick>
              </a:rPr>
              <a:t>Part A</a:t>
            </a:r>
            <a:r>
              <a:rPr lang="en-GB">
                <a:solidFill>
                  <a:srgbClr val="333333"/>
                </a:solidFill>
                <a:highlight>
                  <a:srgbClr val="F5F5F5"/>
                </a:highlight>
              </a:rPr>
              <a:t> pr</a:t>
            </a:r>
            <a:r>
              <a:rPr lang="en-GB">
                <a:solidFill>
                  <a:srgbClr val="333333"/>
                </a:solidFill>
                <a:highlight>
                  <a:srgbClr val="F5F5F5"/>
                </a:highlight>
              </a:rPr>
              <a:t>o</a:t>
            </a:r>
            <a:r>
              <a:rPr lang="en-GB">
                <a:solidFill>
                  <a:srgbClr val="333333"/>
                </a:solidFill>
                <a:highlight>
                  <a:srgbClr val="F5F5F5"/>
                </a:highlight>
              </a:rPr>
              <a:t>vides inpatient/hospital coverage.</a:t>
            </a:r>
            <a:endParaRPr>
              <a:solidFill>
                <a:srgbClr val="333333"/>
              </a:solidFill>
              <a:highlight>
                <a:srgbClr val="F5F5F5"/>
              </a:highlight>
            </a:endParaRPr>
          </a:p>
          <a:p>
            <a:pPr indent="-298450" lvl="0" marL="457200" rtl="0" algn="l">
              <a:lnSpc>
                <a:spcPct val="115000"/>
              </a:lnSpc>
              <a:spcBef>
                <a:spcPts val="0"/>
              </a:spcBef>
              <a:spcAft>
                <a:spcPts val="0"/>
              </a:spcAft>
              <a:buClr>
                <a:srgbClr val="333333"/>
              </a:buClr>
              <a:buSzPts val="1100"/>
              <a:buChar char="●"/>
            </a:pPr>
            <a:r>
              <a:rPr lang="en-GB">
                <a:solidFill>
                  <a:srgbClr val="008FCE"/>
                </a:solidFill>
                <a:highlight>
                  <a:srgbClr val="F5F5F5"/>
                </a:highlight>
                <a:uFill>
                  <a:noFill/>
                </a:uFill>
                <a:hlinkClick r:id="rId4">
                  <a:extLst>
                    <a:ext uri="{A12FA001-AC4F-418D-AE19-62706E023703}">
                      <ahyp:hlinkClr val="tx"/>
                    </a:ext>
                  </a:extLst>
                </a:hlinkClick>
              </a:rPr>
              <a:t>Part B</a:t>
            </a:r>
            <a:r>
              <a:rPr lang="en-GB">
                <a:solidFill>
                  <a:srgbClr val="333333"/>
                </a:solidFill>
                <a:highlight>
                  <a:srgbClr val="F5F5F5"/>
                </a:highlight>
              </a:rPr>
              <a:t> provides outpatient/medical coverage.</a:t>
            </a:r>
            <a:endParaRPr>
              <a:solidFill>
                <a:srgbClr val="333333"/>
              </a:solidFill>
              <a:highlight>
                <a:srgbClr val="F5F5F5"/>
              </a:highlight>
            </a:endParaRPr>
          </a:p>
          <a:p>
            <a:pPr indent="-298450" lvl="0" marL="457200" rtl="0" algn="l">
              <a:lnSpc>
                <a:spcPct val="115000"/>
              </a:lnSpc>
              <a:spcBef>
                <a:spcPts val="0"/>
              </a:spcBef>
              <a:spcAft>
                <a:spcPts val="0"/>
              </a:spcAft>
              <a:buClr>
                <a:srgbClr val="333333"/>
              </a:buClr>
              <a:buSzPts val="1100"/>
              <a:buChar char="●"/>
            </a:pPr>
            <a:r>
              <a:rPr lang="en-GB">
                <a:solidFill>
                  <a:srgbClr val="008FCE"/>
                </a:solidFill>
                <a:highlight>
                  <a:srgbClr val="F5F5F5"/>
                </a:highlight>
                <a:uFill>
                  <a:noFill/>
                </a:uFill>
                <a:hlinkClick r:id="rId5">
                  <a:extLst>
                    <a:ext uri="{A12FA001-AC4F-418D-AE19-62706E023703}">
                      <ahyp:hlinkClr val="tx"/>
                    </a:ext>
                  </a:extLst>
                </a:hlinkClick>
              </a:rPr>
              <a:t>Part C</a:t>
            </a:r>
            <a:r>
              <a:rPr lang="en-GB">
                <a:solidFill>
                  <a:srgbClr val="333333"/>
                </a:solidFill>
                <a:highlight>
                  <a:srgbClr val="F5F5F5"/>
                </a:highlight>
              </a:rPr>
              <a:t> offers an alternate way to receive your Medicare benefits (see below for more information).</a:t>
            </a:r>
            <a:endParaRPr>
              <a:solidFill>
                <a:srgbClr val="333333"/>
              </a:solidFill>
              <a:highlight>
                <a:srgbClr val="F5F5F5"/>
              </a:highlight>
            </a:endParaRPr>
          </a:p>
          <a:p>
            <a:pPr indent="-298450" lvl="0" marL="457200" rtl="0" algn="l">
              <a:lnSpc>
                <a:spcPct val="115000"/>
              </a:lnSpc>
              <a:spcBef>
                <a:spcPts val="0"/>
              </a:spcBef>
              <a:spcAft>
                <a:spcPts val="0"/>
              </a:spcAft>
              <a:buClr>
                <a:srgbClr val="333333"/>
              </a:buClr>
              <a:buSzPts val="1100"/>
              <a:buChar char="●"/>
            </a:pPr>
            <a:r>
              <a:rPr lang="en-GB">
                <a:solidFill>
                  <a:srgbClr val="008FCE"/>
                </a:solidFill>
                <a:highlight>
                  <a:srgbClr val="F5F5F5"/>
                </a:highlight>
                <a:uFill>
                  <a:noFill/>
                </a:uFill>
                <a:hlinkClick r:id="rId6">
                  <a:extLst>
                    <a:ext uri="{A12FA001-AC4F-418D-AE19-62706E023703}">
                      <ahyp:hlinkClr val="tx"/>
                    </a:ext>
                  </a:extLst>
                </a:hlinkClick>
              </a:rPr>
              <a:t>Part D</a:t>
            </a:r>
            <a:r>
              <a:rPr lang="en-GB">
                <a:solidFill>
                  <a:srgbClr val="333333"/>
                </a:solidFill>
                <a:highlight>
                  <a:srgbClr val="F5F5F5"/>
                </a:highlight>
              </a:rPr>
              <a:t> provides prescription drug coverage.</a:t>
            </a:r>
            <a:endParaRPr>
              <a:solidFill>
                <a:srgbClr val="333333"/>
              </a:solidFill>
              <a:highlight>
                <a:srgbClr val="F5F5F5"/>
              </a:highlight>
            </a:endParaRPr>
          </a:p>
          <a:p>
            <a:pPr indent="0" lvl="0" marL="0" rtl="0" algn="l">
              <a:spcBef>
                <a:spcPts val="0"/>
              </a:spcBef>
              <a:spcAft>
                <a:spcPts val="0"/>
              </a:spcAft>
              <a:buNone/>
            </a:pPr>
            <a:r>
              <a:t/>
            </a:r>
            <a:endParaRPr>
              <a:solidFill>
                <a:srgbClr val="333333"/>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95d0370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95d0370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rgbClr val="2D3B45"/>
                </a:solidFill>
                <a:highlight>
                  <a:srgbClr val="FFFFFF"/>
                </a:highlight>
                <a:latin typeface="Lato"/>
                <a:ea typeface="Lato"/>
                <a:cs typeface="Lato"/>
                <a:sym typeface="Lato"/>
              </a:rPr>
              <a:t>Old version</a:t>
            </a:r>
            <a:endParaRPr sz="1200">
              <a:solidFill>
                <a:srgbClr val="2D3B45"/>
              </a:solidFill>
              <a:highlight>
                <a:srgbClr val="FFFFFF"/>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200">
              <a:solidFill>
                <a:srgbClr val="2D3B45"/>
              </a:solidFill>
              <a:highlight>
                <a:srgbClr val="FFFFFF"/>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GB" sz="1200">
                <a:solidFill>
                  <a:srgbClr val="2D3B45"/>
                </a:solidFill>
                <a:highlight>
                  <a:srgbClr val="FFFFFF"/>
                </a:highlight>
                <a:latin typeface="Lato"/>
                <a:ea typeface="Lato"/>
                <a:cs typeface="Lato"/>
                <a:sym typeface="Lato"/>
              </a:rPr>
              <a:t>Adam 020721: </a:t>
            </a:r>
            <a:r>
              <a:rPr lang="en-GB" sz="1200">
                <a:solidFill>
                  <a:srgbClr val="2D3B45"/>
                </a:solidFill>
                <a:highlight>
                  <a:srgbClr val="FFFFFF"/>
                </a:highlight>
                <a:latin typeface="Lato"/>
                <a:ea typeface="Lato"/>
                <a:cs typeface="Lato"/>
                <a:sym typeface="Lato"/>
              </a:rPr>
              <a:t>You should give more information at the beginning about Medicare claims data, including the distinction between FFS and non-FFS (probably on slide 5)</a:t>
            </a:r>
            <a:endParaRPr sz="1200">
              <a:solidFill>
                <a:srgbClr val="2D3B45"/>
              </a:solidFill>
              <a:highlight>
                <a:srgbClr val="FFFFFF"/>
              </a:highlight>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b411871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b411871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latin typeface="Lato"/>
                <a:ea typeface="Lato"/>
                <a:cs typeface="Lato"/>
                <a:sym typeface="Lato"/>
              </a:rPr>
              <a:t>PPV: 65.2%</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GB" sz="1400">
                <a:solidFill>
                  <a:schemeClr val="dk1"/>
                </a:solidFill>
                <a:latin typeface="Lato"/>
                <a:ea typeface="Lato"/>
                <a:cs typeface="Lato"/>
                <a:sym typeface="Lato"/>
              </a:rPr>
              <a:t>NPV: 99.9%</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b277dcd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b277dcd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b411871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b411871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57275" y="1255075"/>
            <a:ext cx="7094400" cy="1473600"/>
          </a:xfrm>
          <a:prstGeom prst="rect">
            <a:avLst/>
          </a:prstGeom>
        </p:spPr>
        <p:txBody>
          <a:bodyPr anchorCtr="0" anchor="t" bIns="91425" lIns="91425" spcFirstLastPara="1" rIns="91425" wrap="square" tIns="91425">
            <a:noAutofit/>
          </a:bodyPr>
          <a:lstStyle/>
          <a:p>
            <a:pPr indent="0" lvl="0" marL="457200" marR="653089" rtl="0" algn="l">
              <a:lnSpc>
                <a:spcPct val="115000"/>
              </a:lnSpc>
              <a:spcBef>
                <a:spcPts val="0"/>
              </a:spcBef>
              <a:spcAft>
                <a:spcPts val="0"/>
              </a:spcAft>
              <a:buClr>
                <a:schemeClr val="dk1"/>
              </a:buClr>
              <a:buSzPts val="1100"/>
              <a:buFont typeface="Arial"/>
              <a:buNone/>
            </a:pPr>
            <a:r>
              <a:rPr b="1" lang="en-GB" sz="2500"/>
              <a:t>Understanding the Relationship between Medicare-derived and WHI-adjudicated Colorectal </a:t>
            </a:r>
            <a:endParaRPr b="1" sz="2500"/>
          </a:p>
          <a:p>
            <a:pPr indent="0" lvl="0" marL="457200" marR="653089" rtl="0" algn="l">
              <a:lnSpc>
                <a:spcPct val="115000"/>
              </a:lnSpc>
              <a:spcBef>
                <a:spcPts val="0"/>
              </a:spcBef>
              <a:spcAft>
                <a:spcPts val="0"/>
              </a:spcAft>
              <a:buClr>
                <a:schemeClr val="dk1"/>
              </a:buClr>
              <a:buSzPts val="1100"/>
              <a:buFont typeface="Arial"/>
              <a:buNone/>
            </a:pPr>
            <a:r>
              <a:rPr b="1" lang="en-GB" sz="2500"/>
              <a:t>Cancer Diagnosis</a:t>
            </a:r>
            <a:endParaRPr sz="2500"/>
          </a:p>
        </p:txBody>
      </p:sp>
      <p:sp>
        <p:nvSpPr>
          <p:cNvPr id="87" name="Google Shape;87;p13"/>
          <p:cNvSpPr txBox="1"/>
          <p:nvPr>
            <p:ph idx="1" type="subTitle"/>
          </p:nvPr>
        </p:nvSpPr>
        <p:spPr>
          <a:xfrm>
            <a:off x="768900" y="3138925"/>
            <a:ext cx="8520600" cy="2052600"/>
          </a:xfrm>
          <a:prstGeom prst="rect">
            <a:avLst/>
          </a:prstGeom>
        </p:spPr>
        <p:txBody>
          <a:bodyPr anchorCtr="0" anchor="t" bIns="91425" lIns="91425" spcFirstLastPara="1" rIns="91425" wrap="square" tIns="91425">
            <a:noAutofit/>
          </a:bodyPr>
          <a:lstStyle/>
          <a:p>
            <a:pPr indent="0" lvl="0" marL="0" marR="653089" rtl="0" algn="l">
              <a:lnSpc>
                <a:spcPct val="95000"/>
              </a:lnSpc>
              <a:spcBef>
                <a:spcPts val="0"/>
              </a:spcBef>
              <a:spcAft>
                <a:spcPts val="0"/>
              </a:spcAft>
              <a:buSzPts val="440"/>
              <a:buNone/>
            </a:pPr>
            <a:r>
              <a:rPr lang="en-GB">
                <a:solidFill>
                  <a:schemeClr val="dk1"/>
                </a:solidFill>
              </a:rPr>
              <a:t>Team members: </a:t>
            </a:r>
            <a:r>
              <a:rPr lang="en-GB">
                <a:solidFill>
                  <a:schemeClr val="dk1"/>
                </a:solidFill>
              </a:rPr>
              <a:t>Xinyi Yan, </a:t>
            </a:r>
            <a:r>
              <a:rPr lang="en-GB">
                <a:solidFill>
                  <a:schemeClr val="dk1"/>
                </a:solidFill>
              </a:rPr>
              <a:t>Yichen Lu, Ziyuan Wang</a:t>
            </a:r>
            <a:endParaRPr>
              <a:solidFill>
                <a:schemeClr val="dk1"/>
              </a:solidFill>
            </a:endParaRPr>
          </a:p>
          <a:p>
            <a:pPr indent="0" lvl="0" marL="0" marR="653089" rtl="0" algn="l">
              <a:lnSpc>
                <a:spcPct val="95000"/>
              </a:lnSpc>
              <a:spcBef>
                <a:spcPts val="0"/>
              </a:spcBef>
              <a:spcAft>
                <a:spcPts val="0"/>
              </a:spcAft>
              <a:buSzPts val="440"/>
              <a:buNone/>
            </a:pPr>
            <a:r>
              <a:rPr lang="en-GB">
                <a:solidFill>
                  <a:schemeClr val="dk1"/>
                </a:solidFill>
              </a:rPr>
              <a:t>Sponsor: Fred Hutchinson Cancer Research Center (Dr. Lisa Johnson, Roberta Ray)</a:t>
            </a:r>
            <a:endParaRPr>
              <a:solidFill>
                <a:schemeClr val="dk1"/>
              </a:solidFill>
            </a:endParaRPr>
          </a:p>
          <a:p>
            <a:pPr indent="0" lvl="0" marL="914400" marR="653089" rtl="0" algn="l">
              <a:lnSpc>
                <a:spcPct val="95000"/>
              </a:lnSpc>
              <a:spcBef>
                <a:spcPts val="0"/>
              </a:spcBef>
              <a:spcAft>
                <a:spcPts val="0"/>
              </a:spcAft>
              <a:buSzPts val="440"/>
              <a:buNone/>
            </a:pPr>
            <a:r>
              <a:t/>
            </a:r>
            <a:endParaRPr>
              <a:solidFill>
                <a:schemeClr val="dk1"/>
              </a:solidFill>
            </a:endParaRPr>
          </a:p>
          <a:p>
            <a:pPr indent="0" lvl="0" marL="0" rtl="0" algn="l">
              <a:spcBef>
                <a:spcPts val="0"/>
              </a:spcBef>
              <a:spcAft>
                <a:spcPts val="0"/>
              </a:spcAft>
              <a:buClr>
                <a:schemeClr val="dk1"/>
              </a:buClr>
              <a:buSzPts val="1100"/>
              <a:buFont typeface="Arial"/>
              <a:buNone/>
            </a:pPr>
            <a:r>
              <a:rPr i="1" lang="en-GB">
                <a:solidFill>
                  <a:schemeClr val="dk1"/>
                </a:solidFill>
              </a:rPr>
              <a:t>Draft version 2, Mar 1, 2021 </a:t>
            </a:r>
            <a:endParaRPr i="1">
              <a:solidFill>
                <a:schemeClr val="dk1"/>
              </a:solidFill>
            </a:endParaRPr>
          </a:p>
        </p:txBody>
      </p:sp>
      <p:pic>
        <p:nvPicPr>
          <p:cNvPr id="88" name="Google Shape;88;p13"/>
          <p:cNvPicPr preferRelativeResize="0"/>
          <p:nvPr/>
        </p:nvPicPr>
        <p:blipFill>
          <a:blip r:embed="rId3">
            <a:alphaModFix/>
          </a:blip>
          <a:stretch>
            <a:fillRect/>
          </a:stretch>
        </p:blipFill>
        <p:spPr>
          <a:xfrm>
            <a:off x="5977050" y="540125"/>
            <a:ext cx="3048000" cy="2476500"/>
          </a:xfrm>
          <a:prstGeom prst="rect">
            <a:avLst/>
          </a:prstGeom>
          <a:noFill/>
          <a:ln>
            <a:noFill/>
          </a:ln>
        </p:spPr>
      </p:pic>
      <p:pic>
        <p:nvPicPr>
          <p:cNvPr id="89" name="Google Shape;89;p13"/>
          <p:cNvPicPr preferRelativeResize="0"/>
          <p:nvPr/>
        </p:nvPicPr>
        <p:blipFill>
          <a:blip r:embed="rId4">
            <a:alphaModFix/>
          </a:blip>
          <a:stretch>
            <a:fillRect/>
          </a:stretch>
        </p:blipFill>
        <p:spPr>
          <a:xfrm>
            <a:off x="4080600" y="3901225"/>
            <a:ext cx="3962400" cy="990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844800" y="4740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Primary Analysis: Kappa Statistics</a:t>
            </a:r>
            <a:endParaRPr sz="2200"/>
          </a:p>
        </p:txBody>
      </p:sp>
      <p:sp>
        <p:nvSpPr>
          <p:cNvPr id="174" name="Google Shape;174;p22"/>
          <p:cNvSpPr txBox="1"/>
          <p:nvPr>
            <p:ph idx="1" type="body"/>
          </p:nvPr>
        </p:nvSpPr>
        <p:spPr>
          <a:xfrm>
            <a:off x="844800" y="1367400"/>
            <a:ext cx="2551500" cy="392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A</a:t>
            </a:r>
            <a:r>
              <a:rPr lang="en-GB" sz="1400"/>
              <a:t>ge, years since menopause, hypertension and BMI are significantly associated with Kappa Statistics</a:t>
            </a:r>
            <a:endParaRPr sz="1400"/>
          </a:p>
          <a:p>
            <a:pPr indent="-317500" lvl="0" marL="457200" rtl="0" algn="l">
              <a:spcBef>
                <a:spcPts val="0"/>
              </a:spcBef>
              <a:spcAft>
                <a:spcPts val="0"/>
              </a:spcAft>
              <a:buSzPts val="1400"/>
              <a:buChar char="●"/>
            </a:pPr>
            <a:r>
              <a:rPr b="1" lang="en-GB" sz="1400"/>
              <a:t>Meaningful</a:t>
            </a:r>
            <a:r>
              <a:rPr b="1" lang="en-GB" sz="1400"/>
              <a:t> difference</a:t>
            </a:r>
            <a:r>
              <a:rPr lang="en-GB" sz="1400"/>
              <a:t> in </a:t>
            </a:r>
            <a:r>
              <a:rPr lang="en-GB" sz="1400"/>
              <a:t>absolute values of kappa statistic for age, </a:t>
            </a:r>
            <a:r>
              <a:rPr lang="en-GB" sz="1400"/>
              <a:t>years since menopause, hypertension and BMI groups</a:t>
            </a:r>
            <a:endParaRPr sz="1400"/>
          </a:p>
        </p:txBody>
      </p:sp>
      <p:graphicFrame>
        <p:nvGraphicFramePr>
          <p:cNvPr id="175" name="Google Shape;175;p22"/>
          <p:cNvGraphicFramePr/>
          <p:nvPr/>
        </p:nvGraphicFramePr>
        <p:xfrm>
          <a:off x="3922475" y="894338"/>
          <a:ext cx="3000000" cy="3000000"/>
        </p:xfrm>
        <a:graphic>
          <a:graphicData uri="http://schemas.openxmlformats.org/drawingml/2006/table">
            <a:tbl>
              <a:tblPr>
                <a:noFill/>
                <a:tableStyleId>{1780F88A-AE14-451A-AA31-A949C08BFD75}</a:tableStyleId>
              </a:tblPr>
              <a:tblGrid>
                <a:gridCol w="1895225"/>
                <a:gridCol w="1005075"/>
                <a:gridCol w="892625"/>
                <a:gridCol w="1198350"/>
              </a:tblGrid>
              <a:tr h="173550">
                <a:tc rowSpan="2">
                  <a:txBody>
                    <a:bodyPr/>
                    <a:lstStyle/>
                    <a:p>
                      <a:pPr indent="0" lvl="0" marL="0" rtl="0" algn="l">
                        <a:lnSpc>
                          <a:spcPct val="115000"/>
                        </a:lnSpc>
                        <a:spcBef>
                          <a:spcPts val="0"/>
                        </a:spcBef>
                        <a:spcAft>
                          <a:spcPts val="0"/>
                        </a:spcAft>
                        <a:buNone/>
                      </a:pPr>
                      <a:r>
                        <a:t/>
                      </a:r>
                      <a:endParaRPr b="1" sz="900">
                        <a:latin typeface="Lato"/>
                        <a:ea typeface="Lato"/>
                        <a:cs typeface="Lato"/>
                        <a:sym typeface="Lato"/>
                      </a:endParaRPr>
                    </a:p>
                  </a:txBody>
                  <a:tcPr marT="63500" marB="63500" marR="63500" marL="63500"/>
                </a:tc>
                <a:tc gridSpan="2">
                  <a:txBody>
                    <a:bodyPr/>
                    <a:lstStyle/>
                    <a:p>
                      <a:pPr indent="0" lvl="0" marL="0" marR="0" rtl="0" algn="ctr">
                        <a:spcBef>
                          <a:spcPts val="0"/>
                        </a:spcBef>
                        <a:spcAft>
                          <a:spcPts val="0"/>
                        </a:spcAft>
                        <a:buNone/>
                      </a:pPr>
                      <a:r>
                        <a:rPr b="1" lang="en-GB" sz="900">
                          <a:latin typeface="Lato"/>
                          <a:ea typeface="Lato"/>
                          <a:cs typeface="Lato"/>
                          <a:sym typeface="Lato"/>
                        </a:rPr>
                        <a:t>Kappa Statistic (95% CI) </a:t>
                      </a:r>
                      <a:endParaRPr b="1" sz="900">
                        <a:latin typeface="Lato"/>
                        <a:ea typeface="Lato"/>
                        <a:cs typeface="Lato"/>
                        <a:sym typeface="Lato"/>
                      </a:endParaRPr>
                    </a:p>
                  </a:txBody>
                  <a:tcPr marT="63500" marB="63500" marR="63500" marL="63500"/>
                </a:tc>
                <a:tc hMerge="1"/>
                <a:tc rowSpan="2">
                  <a:txBody>
                    <a:bodyPr/>
                    <a:lstStyle/>
                    <a:p>
                      <a:pPr indent="0" lvl="0" marL="0" marR="0" rtl="0" algn="ctr">
                        <a:spcBef>
                          <a:spcPts val="0"/>
                        </a:spcBef>
                        <a:spcAft>
                          <a:spcPts val="0"/>
                        </a:spcAft>
                        <a:buNone/>
                      </a:pPr>
                      <a:r>
                        <a:rPr b="1" lang="en-GB" sz="900">
                          <a:latin typeface="Lato"/>
                          <a:ea typeface="Lato"/>
                          <a:cs typeface="Lato"/>
                          <a:sym typeface="Lato"/>
                        </a:rPr>
                        <a:t>Difference in </a:t>
                      </a:r>
                      <a:endParaRPr b="1" sz="900">
                        <a:latin typeface="Lato"/>
                        <a:ea typeface="Lato"/>
                        <a:cs typeface="Lato"/>
                        <a:sym typeface="Lato"/>
                      </a:endParaRPr>
                    </a:p>
                    <a:p>
                      <a:pPr indent="0" lvl="0" marL="0" marR="0" rtl="0" algn="ctr">
                        <a:spcBef>
                          <a:spcPts val="0"/>
                        </a:spcBef>
                        <a:spcAft>
                          <a:spcPts val="0"/>
                        </a:spcAft>
                        <a:buNone/>
                      </a:pPr>
                      <a:r>
                        <a:rPr b="1" lang="en-GB" sz="900">
                          <a:latin typeface="Lato"/>
                          <a:ea typeface="Lato"/>
                          <a:cs typeface="Lato"/>
                          <a:sym typeface="Lato"/>
                        </a:rPr>
                        <a:t>Kappa Statistics</a:t>
                      </a:r>
                      <a:endParaRPr b="1" sz="900">
                        <a:latin typeface="Lato"/>
                        <a:ea typeface="Lato"/>
                        <a:cs typeface="Lato"/>
                        <a:sym typeface="Lato"/>
                      </a:endParaRPr>
                    </a:p>
                  </a:txBody>
                  <a:tcPr marT="63500" marB="63500" marR="63500" marL="63500"/>
                </a:tc>
              </a:tr>
              <a:tr h="258675">
                <a:tc vMerge="1"/>
                <a:tc>
                  <a:txBody>
                    <a:bodyPr/>
                    <a:lstStyle/>
                    <a:p>
                      <a:pPr indent="0" lvl="0" marL="0" marR="0" rtl="0" algn="ctr">
                        <a:spcBef>
                          <a:spcPts val="0"/>
                        </a:spcBef>
                        <a:spcAft>
                          <a:spcPts val="0"/>
                        </a:spcAft>
                        <a:buNone/>
                      </a:pPr>
                      <a:r>
                        <a:rPr b="1" lang="en-GB" sz="900">
                          <a:latin typeface="Lato"/>
                          <a:ea typeface="Lato"/>
                          <a:cs typeface="Lato"/>
                          <a:sym typeface="Lato"/>
                        </a:rPr>
                        <a:t>Group 0 </a:t>
                      </a:r>
                      <a:endParaRPr b="1"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b="1" lang="en-GB" sz="900">
                          <a:latin typeface="Lato"/>
                          <a:ea typeface="Lato"/>
                          <a:cs typeface="Lato"/>
                          <a:sym typeface="Lato"/>
                        </a:rPr>
                        <a:t>Group1 </a:t>
                      </a:r>
                      <a:endParaRPr b="1" sz="900">
                        <a:latin typeface="Lato"/>
                        <a:ea typeface="Lato"/>
                        <a:cs typeface="Lato"/>
                        <a:sym typeface="Lato"/>
                      </a:endParaRPr>
                    </a:p>
                  </a:txBody>
                  <a:tcPr marT="63500" marB="63500" marR="63500" marL="63500"/>
                </a:tc>
                <a:tc vMerge="1"/>
              </a:tr>
              <a:tr h="264925">
                <a:tc>
                  <a:txBody>
                    <a:bodyPr/>
                    <a:lstStyle/>
                    <a:p>
                      <a:pPr indent="0" lvl="0" marL="0" rtl="0" algn="l">
                        <a:spcBef>
                          <a:spcPts val="0"/>
                        </a:spcBef>
                        <a:spcAft>
                          <a:spcPts val="0"/>
                        </a:spcAft>
                        <a:buNone/>
                      </a:pPr>
                      <a:r>
                        <a:rPr b="1" lang="en-GB" sz="900">
                          <a:solidFill>
                            <a:schemeClr val="dk1"/>
                          </a:solidFill>
                          <a:latin typeface="Lato"/>
                          <a:ea typeface="Lato"/>
                          <a:cs typeface="Lato"/>
                          <a:sym typeface="Lato"/>
                        </a:rPr>
                        <a:t>Age at enrollment (&gt; 64 years old)</a:t>
                      </a:r>
                      <a:endParaRPr b="1" sz="900">
                        <a:solidFill>
                          <a:schemeClr val="dk1"/>
                        </a:solidFill>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b="1" lang="en-GB" sz="900">
                          <a:solidFill>
                            <a:schemeClr val="dk1"/>
                          </a:solidFill>
                          <a:latin typeface="Lato"/>
                          <a:ea typeface="Lato"/>
                          <a:cs typeface="Lato"/>
                          <a:sym typeface="Lato"/>
                        </a:rPr>
                        <a:t>0.730 </a:t>
                      </a:r>
                      <a:endParaRPr b="1" sz="900">
                        <a:solidFill>
                          <a:schemeClr val="dk1"/>
                        </a:solidFill>
                        <a:latin typeface="Lato"/>
                        <a:ea typeface="Lato"/>
                        <a:cs typeface="Lato"/>
                        <a:sym typeface="Lato"/>
                      </a:endParaRPr>
                    </a:p>
                    <a:p>
                      <a:pPr indent="0" lvl="0" marL="0" marR="0" rtl="0" algn="ctr">
                        <a:spcBef>
                          <a:spcPts val="67"/>
                        </a:spcBef>
                        <a:spcAft>
                          <a:spcPts val="0"/>
                        </a:spcAft>
                        <a:buNone/>
                      </a:pPr>
                      <a:r>
                        <a:rPr b="1" lang="en-GB" sz="900">
                          <a:solidFill>
                            <a:schemeClr val="dk1"/>
                          </a:solidFill>
                          <a:latin typeface="Lato"/>
                          <a:ea typeface="Lato"/>
                          <a:cs typeface="Lato"/>
                          <a:sym typeface="Lato"/>
                        </a:rPr>
                        <a:t>(0.697, 0.763)</a:t>
                      </a:r>
                      <a:endParaRPr b="1" sz="900">
                        <a:solidFill>
                          <a:schemeClr val="dk1"/>
                        </a:solidFill>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b="1" lang="en-GB" sz="900">
                          <a:solidFill>
                            <a:schemeClr val="dk1"/>
                          </a:solidFill>
                          <a:latin typeface="Lato"/>
                          <a:ea typeface="Lato"/>
                          <a:cs typeface="Lato"/>
                          <a:sym typeface="Lato"/>
                        </a:rPr>
                        <a:t>0.797 </a:t>
                      </a:r>
                      <a:endParaRPr b="1" sz="900">
                        <a:solidFill>
                          <a:schemeClr val="dk1"/>
                        </a:solidFill>
                        <a:latin typeface="Lato"/>
                        <a:ea typeface="Lato"/>
                        <a:cs typeface="Lato"/>
                        <a:sym typeface="Lato"/>
                      </a:endParaRPr>
                    </a:p>
                    <a:p>
                      <a:pPr indent="0" lvl="0" marL="0" marR="0" rtl="0" algn="ctr">
                        <a:spcBef>
                          <a:spcPts val="67"/>
                        </a:spcBef>
                        <a:spcAft>
                          <a:spcPts val="0"/>
                        </a:spcAft>
                        <a:buNone/>
                      </a:pPr>
                      <a:r>
                        <a:rPr b="1" lang="en-GB" sz="900">
                          <a:solidFill>
                            <a:schemeClr val="dk1"/>
                          </a:solidFill>
                          <a:latin typeface="Lato"/>
                          <a:ea typeface="Lato"/>
                          <a:cs typeface="Lato"/>
                          <a:sym typeface="Lato"/>
                        </a:rPr>
                        <a:t>(0.777, 0.817)</a:t>
                      </a:r>
                      <a:endParaRPr b="1" sz="900">
                        <a:solidFill>
                          <a:schemeClr val="dk1"/>
                        </a:solidFill>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b="1" lang="en-GB" sz="900">
                          <a:solidFill>
                            <a:schemeClr val="dk1"/>
                          </a:solidFill>
                          <a:latin typeface="Lato"/>
                          <a:ea typeface="Lato"/>
                          <a:cs typeface="Lato"/>
                          <a:sym typeface="Lato"/>
                        </a:rPr>
                        <a:t>0.067 </a:t>
                      </a:r>
                      <a:endParaRPr b="1" sz="900">
                        <a:solidFill>
                          <a:schemeClr val="dk1"/>
                        </a:solidFill>
                        <a:latin typeface="Lato"/>
                        <a:ea typeface="Lato"/>
                        <a:cs typeface="Lato"/>
                        <a:sym typeface="Lato"/>
                      </a:endParaRPr>
                    </a:p>
                    <a:p>
                      <a:pPr indent="0" lvl="0" marL="0" marR="0" rtl="0" algn="ctr">
                        <a:spcBef>
                          <a:spcPts val="67"/>
                        </a:spcBef>
                        <a:spcAft>
                          <a:spcPts val="0"/>
                        </a:spcAft>
                        <a:buNone/>
                      </a:pPr>
                      <a:r>
                        <a:rPr b="1" lang="en-GB" sz="900">
                          <a:solidFill>
                            <a:schemeClr val="dk1"/>
                          </a:solidFill>
                          <a:latin typeface="Lato"/>
                          <a:ea typeface="Lato"/>
                          <a:cs typeface="Lato"/>
                          <a:sym typeface="Lato"/>
                        </a:rPr>
                        <a:t>(0.030, 0.108)</a:t>
                      </a:r>
                      <a:endParaRPr b="1" sz="900">
                        <a:solidFill>
                          <a:schemeClr val="dk1"/>
                        </a:solidFill>
                        <a:latin typeface="Lato"/>
                        <a:ea typeface="Lato"/>
                        <a:cs typeface="Lato"/>
                        <a:sym typeface="Lato"/>
                      </a:endParaRPr>
                    </a:p>
                  </a:txBody>
                  <a:tcPr marT="63500" marB="63500" marR="63500" marL="63500"/>
                </a:tc>
              </a:tr>
              <a:tr h="264925">
                <a:tc>
                  <a:txBody>
                    <a:bodyPr/>
                    <a:lstStyle/>
                    <a:p>
                      <a:pPr indent="0" lvl="0" marL="0" rtl="0" algn="l">
                        <a:spcBef>
                          <a:spcPts val="0"/>
                        </a:spcBef>
                        <a:spcAft>
                          <a:spcPts val="0"/>
                        </a:spcAft>
                        <a:buNone/>
                      </a:pPr>
                      <a:r>
                        <a:rPr b="1" lang="en-GB" sz="900">
                          <a:solidFill>
                            <a:schemeClr val="dk1"/>
                          </a:solidFill>
                          <a:latin typeface="Lato"/>
                          <a:ea typeface="Lato"/>
                          <a:cs typeface="Lato"/>
                          <a:sym typeface="Lato"/>
                        </a:rPr>
                        <a:t>Years since menopause (&gt; 15 years)</a:t>
                      </a:r>
                      <a:endParaRPr b="1" sz="900">
                        <a:solidFill>
                          <a:schemeClr val="dk1"/>
                        </a:solidFill>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b="1" lang="en-GB" sz="900">
                          <a:solidFill>
                            <a:schemeClr val="dk1"/>
                          </a:solidFill>
                          <a:latin typeface="Lato"/>
                          <a:ea typeface="Lato"/>
                          <a:cs typeface="Lato"/>
                          <a:sym typeface="Lato"/>
                        </a:rPr>
                        <a:t>0.748 </a:t>
                      </a:r>
                      <a:endParaRPr b="1" sz="900">
                        <a:solidFill>
                          <a:schemeClr val="dk1"/>
                        </a:solidFill>
                        <a:latin typeface="Lato"/>
                        <a:ea typeface="Lato"/>
                        <a:cs typeface="Lato"/>
                        <a:sym typeface="Lato"/>
                      </a:endParaRPr>
                    </a:p>
                    <a:p>
                      <a:pPr indent="0" lvl="0" marL="0" marR="0" rtl="0" algn="ctr">
                        <a:spcBef>
                          <a:spcPts val="67"/>
                        </a:spcBef>
                        <a:spcAft>
                          <a:spcPts val="0"/>
                        </a:spcAft>
                        <a:buNone/>
                      </a:pPr>
                      <a:r>
                        <a:rPr b="1" lang="en-GB" sz="900">
                          <a:solidFill>
                            <a:schemeClr val="dk1"/>
                          </a:solidFill>
                          <a:latin typeface="Lato"/>
                          <a:ea typeface="Lato"/>
                          <a:cs typeface="Lato"/>
                          <a:sym typeface="Lato"/>
                        </a:rPr>
                        <a:t>(0.717, 0.780)</a:t>
                      </a:r>
                      <a:endParaRPr b="1" sz="900">
                        <a:solidFill>
                          <a:schemeClr val="dk1"/>
                        </a:solidFill>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b="1" lang="en-GB" sz="900">
                          <a:solidFill>
                            <a:schemeClr val="dk1"/>
                          </a:solidFill>
                          <a:latin typeface="Lato"/>
                          <a:ea typeface="Lato"/>
                          <a:cs typeface="Lato"/>
                          <a:sym typeface="Lato"/>
                        </a:rPr>
                        <a:t>0.788 </a:t>
                      </a:r>
                      <a:endParaRPr b="1" sz="900">
                        <a:solidFill>
                          <a:schemeClr val="dk1"/>
                        </a:solidFill>
                        <a:latin typeface="Lato"/>
                        <a:ea typeface="Lato"/>
                        <a:cs typeface="Lato"/>
                        <a:sym typeface="Lato"/>
                      </a:endParaRPr>
                    </a:p>
                    <a:p>
                      <a:pPr indent="0" lvl="0" marL="0" marR="0" rtl="0" algn="ctr">
                        <a:spcBef>
                          <a:spcPts val="67"/>
                        </a:spcBef>
                        <a:spcAft>
                          <a:spcPts val="0"/>
                        </a:spcAft>
                        <a:buNone/>
                      </a:pPr>
                      <a:r>
                        <a:rPr b="1" lang="en-GB" sz="900">
                          <a:solidFill>
                            <a:schemeClr val="dk1"/>
                          </a:solidFill>
                          <a:latin typeface="Lato"/>
                          <a:ea typeface="Lato"/>
                          <a:cs typeface="Lato"/>
                          <a:sym typeface="Lato"/>
                        </a:rPr>
                        <a:t>(0.766, 0.810)</a:t>
                      </a:r>
                      <a:endParaRPr b="1" sz="900">
                        <a:solidFill>
                          <a:schemeClr val="dk1"/>
                        </a:solidFill>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b="1" lang="en-GB" sz="900">
                          <a:solidFill>
                            <a:schemeClr val="dk1"/>
                          </a:solidFill>
                          <a:latin typeface="Lato"/>
                          <a:ea typeface="Lato"/>
                          <a:cs typeface="Lato"/>
                          <a:sym typeface="Lato"/>
                        </a:rPr>
                        <a:t>0.040 </a:t>
                      </a:r>
                      <a:endParaRPr b="1" sz="900">
                        <a:solidFill>
                          <a:schemeClr val="dk1"/>
                        </a:solidFill>
                        <a:latin typeface="Lato"/>
                        <a:ea typeface="Lato"/>
                        <a:cs typeface="Lato"/>
                        <a:sym typeface="Lato"/>
                      </a:endParaRPr>
                    </a:p>
                    <a:p>
                      <a:pPr indent="0" lvl="0" marL="0" marR="0" rtl="0" algn="ctr">
                        <a:spcBef>
                          <a:spcPts val="67"/>
                        </a:spcBef>
                        <a:spcAft>
                          <a:spcPts val="0"/>
                        </a:spcAft>
                        <a:buNone/>
                      </a:pPr>
                      <a:r>
                        <a:rPr b="1" lang="en-GB" sz="900">
                          <a:solidFill>
                            <a:schemeClr val="dk1"/>
                          </a:solidFill>
                          <a:latin typeface="Lato"/>
                          <a:ea typeface="Lato"/>
                          <a:cs typeface="Lato"/>
                          <a:sym typeface="Lato"/>
                        </a:rPr>
                        <a:t>(0.001, 0.080)</a:t>
                      </a:r>
                      <a:endParaRPr b="1" sz="900">
                        <a:solidFill>
                          <a:schemeClr val="dk1"/>
                        </a:solidFill>
                        <a:latin typeface="Lato"/>
                        <a:ea typeface="Lato"/>
                        <a:cs typeface="Lato"/>
                        <a:sym typeface="Lato"/>
                      </a:endParaRPr>
                    </a:p>
                  </a:txBody>
                  <a:tcPr marT="63500" marB="63500" marR="63500" marL="63500"/>
                </a:tc>
              </a:tr>
              <a:tr h="264925">
                <a:tc>
                  <a:txBody>
                    <a:bodyPr/>
                    <a:lstStyle/>
                    <a:p>
                      <a:pPr indent="0" lvl="0" marL="0" rtl="0" algn="l">
                        <a:spcBef>
                          <a:spcPts val="0"/>
                        </a:spcBef>
                        <a:spcAft>
                          <a:spcPts val="0"/>
                        </a:spcAft>
                        <a:buNone/>
                      </a:pPr>
                      <a:r>
                        <a:rPr lang="en-GB" sz="900">
                          <a:latin typeface="Lato"/>
                          <a:ea typeface="Lato"/>
                          <a:cs typeface="Lato"/>
                          <a:sym typeface="Lato"/>
                        </a:rPr>
                        <a:t>Prior hormone therapy </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0.788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(0.765, 0.811)</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0.761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(0.735, 0.787)</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-0.027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(-0.061, 0.006)</a:t>
                      </a:r>
                      <a:endParaRPr sz="900">
                        <a:latin typeface="Lato"/>
                        <a:ea typeface="Lato"/>
                        <a:cs typeface="Lato"/>
                        <a:sym typeface="Lato"/>
                      </a:endParaRPr>
                    </a:p>
                  </a:txBody>
                  <a:tcPr marT="63500" marB="63500" marR="63500" marL="63500"/>
                </a:tc>
              </a:tr>
              <a:tr h="264925">
                <a:tc>
                  <a:txBody>
                    <a:bodyPr/>
                    <a:lstStyle/>
                    <a:p>
                      <a:pPr indent="0" lvl="0" marL="0" rtl="0" algn="l">
                        <a:spcBef>
                          <a:spcPts val="0"/>
                        </a:spcBef>
                        <a:spcAft>
                          <a:spcPts val="0"/>
                        </a:spcAft>
                        <a:buNone/>
                      </a:pPr>
                      <a:r>
                        <a:rPr lang="en-GB" sz="900">
                          <a:latin typeface="Lato"/>
                          <a:ea typeface="Lato"/>
                          <a:cs typeface="Lato"/>
                          <a:sym typeface="Lato"/>
                        </a:rPr>
                        <a:t>Diabetes </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0.776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(0.758, 0.794)</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0.7723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(0.704, 0.841)</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-0.004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(-0.075 ,0.066)</a:t>
                      </a:r>
                      <a:endParaRPr sz="900">
                        <a:latin typeface="Lato"/>
                        <a:ea typeface="Lato"/>
                        <a:cs typeface="Lato"/>
                        <a:sym typeface="Lato"/>
                      </a:endParaRPr>
                    </a:p>
                  </a:txBody>
                  <a:tcPr marT="63500" marB="63500" marR="63500" marL="63500"/>
                </a:tc>
              </a:tr>
              <a:tr h="264925">
                <a:tc>
                  <a:txBody>
                    <a:bodyPr/>
                    <a:lstStyle/>
                    <a:p>
                      <a:pPr indent="0" lvl="0" marL="0" rtl="0" algn="l">
                        <a:spcBef>
                          <a:spcPts val="0"/>
                        </a:spcBef>
                        <a:spcAft>
                          <a:spcPts val="0"/>
                        </a:spcAft>
                        <a:buNone/>
                      </a:pPr>
                      <a:r>
                        <a:rPr b="1" lang="en-GB" sz="900">
                          <a:solidFill>
                            <a:schemeClr val="dk1"/>
                          </a:solidFill>
                          <a:latin typeface="Lato"/>
                          <a:ea typeface="Lato"/>
                          <a:cs typeface="Lato"/>
                          <a:sym typeface="Lato"/>
                        </a:rPr>
                        <a:t>Hypertension </a:t>
                      </a:r>
                      <a:endParaRPr b="1" sz="900">
                        <a:solidFill>
                          <a:schemeClr val="dk1"/>
                        </a:solidFill>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b="1" lang="en-GB" sz="900">
                          <a:solidFill>
                            <a:schemeClr val="dk1"/>
                          </a:solidFill>
                          <a:latin typeface="Lato"/>
                          <a:ea typeface="Lato"/>
                          <a:cs typeface="Lato"/>
                          <a:sym typeface="Lato"/>
                        </a:rPr>
                        <a:t>0.759 </a:t>
                      </a:r>
                      <a:endParaRPr b="1" sz="900">
                        <a:solidFill>
                          <a:schemeClr val="dk1"/>
                        </a:solidFill>
                        <a:latin typeface="Lato"/>
                        <a:ea typeface="Lato"/>
                        <a:cs typeface="Lato"/>
                        <a:sym typeface="Lato"/>
                      </a:endParaRPr>
                    </a:p>
                    <a:p>
                      <a:pPr indent="0" lvl="0" marL="0" marR="0" rtl="0" algn="ctr">
                        <a:spcBef>
                          <a:spcPts val="67"/>
                        </a:spcBef>
                        <a:spcAft>
                          <a:spcPts val="0"/>
                        </a:spcAft>
                        <a:buNone/>
                      </a:pPr>
                      <a:r>
                        <a:rPr b="1" lang="en-GB" sz="900">
                          <a:solidFill>
                            <a:schemeClr val="dk1"/>
                          </a:solidFill>
                          <a:latin typeface="Lato"/>
                          <a:ea typeface="Lato"/>
                          <a:cs typeface="Lato"/>
                          <a:sym typeface="Lato"/>
                        </a:rPr>
                        <a:t>(0.736, 0.782)</a:t>
                      </a:r>
                      <a:endParaRPr b="1" sz="900">
                        <a:solidFill>
                          <a:schemeClr val="dk1"/>
                        </a:solidFill>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b="1" lang="en-GB" sz="900">
                          <a:solidFill>
                            <a:schemeClr val="dk1"/>
                          </a:solidFill>
                          <a:latin typeface="Lato"/>
                          <a:ea typeface="Lato"/>
                          <a:cs typeface="Lato"/>
                          <a:sym typeface="Lato"/>
                        </a:rPr>
                        <a:t>0.8007 </a:t>
                      </a:r>
                      <a:endParaRPr b="1" sz="900">
                        <a:solidFill>
                          <a:schemeClr val="dk1"/>
                        </a:solidFill>
                        <a:latin typeface="Lato"/>
                        <a:ea typeface="Lato"/>
                        <a:cs typeface="Lato"/>
                        <a:sym typeface="Lato"/>
                      </a:endParaRPr>
                    </a:p>
                    <a:p>
                      <a:pPr indent="0" lvl="0" marL="0" marR="0" rtl="0" algn="ctr">
                        <a:spcBef>
                          <a:spcPts val="67"/>
                        </a:spcBef>
                        <a:spcAft>
                          <a:spcPts val="0"/>
                        </a:spcAft>
                        <a:buNone/>
                      </a:pPr>
                      <a:r>
                        <a:rPr b="1" lang="en-GB" sz="900">
                          <a:solidFill>
                            <a:schemeClr val="dk1"/>
                          </a:solidFill>
                          <a:latin typeface="Lato"/>
                          <a:ea typeface="Lato"/>
                          <a:cs typeface="Lato"/>
                          <a:sym typeface="Lato"/>
                        </a:rPr>
                        <a:t>(0.774, 0.827)</a:t>
                      </a:r>
                      <a:endParaRPr b="1" sz="900">
                        <a:solidFill>
                          <a:schemeClr val="dk1"/>
                        </a:solidFill>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b="1" lang="en-GB" sz="900">
                          <a:solidFill>
                            <a:schemeClr val="dk1"/>
                          </a:solidFill>
                          <a:latin typeface="Lato"/>
                          <a:ea typeface="Lato"/>
                          <a:cs typeface="Lato"/>
                          <a:sym typeface="Lato"/>
                        </a:rPr>
                        <a:t>0.041 </a:t>
                      </a:r>
                      <a:endParaRPr b="1" sz="900">
                        <a:solidFill>
                          <a:schemeClr val="dk1"/>
                        </a:solidFill>
                        <a:latin typeface="Lato"/>
                        <a:ea typeface="Lato"/>
                        <a:cs typeface="Lato"/>
                        <a:sym typeface="Lato"/>
                      </a:endParaRPr>
                    </a:p>
                    <a:p>
                      <a:pPr indent="0" lvl="0" marL="0" marR="0" rtl="0" algn="ctr">
                        <a:spcBef>
                          <a:spcPts val="67"/>
                        </a:spcBef>
                        <a:spcAft>
                          <a:spcPts val="0"/>
                        </a:spcAft>
                        <a:buNone/>
                      </a:pPr>
                      <a:r>
                        <a:rPr b="1" lang="en-GB" sz="900">
                          <a:solidFill>
                            <a:schemeClr val="dk1"/>
                          </a:solidFill>
                          <a:latin typeface="Lato"/>
                          <a:ea typeface="Lato"/>
                          <a:cs typeface="Lato"/>
                          <a:sym typeface="Lato"/>
                        </a:rPr>
                        <a:t>(0.008, 0.075)</a:t>
                      </a:r>
                      <a:endParaRPr b="1" sz="900">
                        <a:solidFill>
                          <a:schemeClr val="dk1"/>
                        </a:solidFill>
                        <a:latin typeface="Lato"/>
                        <a:ea typeface="Lato"/>
                        <a:cs typeface="Lato"/>
                        <a:sym typeface="Lato"/>
                      </a:endParaRPr>
                    </a:p>
                  </a:txBody>
                  <a:tcPr marT="63500" marB="63500" marR="63500" marL="63500"/>
                </a:tc>
              </a:tr>
              <a:tr h="264925">
                <a:tc>
                  <a:txBody>
                    <a:bodyPr/>
                    <a:lstStyle/>
                    <a:p>
                      <a:pPr indent="0" lvl="0" marL="0" rtl="0" algn="l">
                        <a:spcBef>
                          <a:spcPts val="0"/>
                        </a:spcBef>
                        <a:spcAft>
                          <a:spcPts val="0"/>
                        </a:spcAft>
                        <a:buNone/>
                      </a:pPr>
                      <a:r>
                        <a:rPr lang="en-GB" sz="900">
                          <a:latin typeface="Lato"/>
                          <a:ea typeface="Lato"/>
                          <a:cs typeface="Lato"/>
                          <a:sym typeface="Lato"/>
                        </a:rPr>
                        <a:t>Hypercholesterolemia </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0.773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(0.753, 0.792)</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0.7845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(0.742, 0.827)</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0.0118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(-0.031, 0.056)</a:t>
                      </a:r>
                      <a:endParaRPr sz="900">
                        <a:latin typeface="Lato"/>
                        <a:ea typeface="Lato"/>
                        <a:cs typeface="Lato"/>
                        <a:sym typeface="Lato"/>
                      </a:endParaRPr>
                    </a:p>
                  </a:txBody>
                  <a:tcPr marT="63500" marB="63500" marR="63500" marL="63500"/>
                </a:tc>
              </a:tr>
              <a:tr h="264925">
                <a:tc>
                  <a:txBody>
                    <a:bodyPr/>
                    <a:lstStyle/>
                    <a:p>
                      <a:pPr indent="0" lvl="0" marL="0" rtl="0" algn="l">
                        <a:spcBef>
                          <a:spcPts val="0"/>
                        </a:spcBef>
                        <a:spcAft>
                          <a:spcPts val="0"/>
                        </a:spcAft>
                        <a:buNone/>
                      </a:pPr>
                      <a:r>
                        <a:rPr lang="en-GB" sz="900">
                          <a:latin typeface="Lato"/>
                          <a:ea typeface="Lato"/>
                          <a:cs typeface="Lato"/>
                          <a:sym typeface="Lato"/>
                        </a:rPr>
                        <a:t>Ever smoked </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0.781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(0.756, 0.805)</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0.7693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(0.745, 0.794)</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-0.0113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(-0.046, 0.023)</a:t>
                      </a:r>
                      <a:endParaRPr sz="900">
                        <a:latin typeface="Lato"/>
                        <a:ea typeface="Lato"/>
                        <a:cs typeface="Lato"/>
                        <a:sym typeface="Lato"/>
                      </a:endParaRPr>
                    </a:p>
                  </a:txBody>
                  <a:tcPr marT="63500" marB="63500" marR="63500" marL="63500"/>
                </a:tc>
              </a:tr>
              <a:tr h="264925">
                <a:tc>
                  <a:txBody>
                    <a:bodyPr/>
                    <a:lstStyle/>
                    <a:p>
                      <a:pPr indent="0" lvl="0" marL="0" rtl="0" algn="l">
                        <a:spcBef>
                          <a:spcPts val="0"/>
                        </a:spcBef>
                        <a:spcAft>
                          <a:spcPts val="0"/>
                        </a:spcAft>
                        <a:buNone/>
                      </a:pPr>
                      <a:r>
                        <a:rPr lang="en-GB" sz="900">
                          <a:latin typeface="Lato"/>
                          <a:ea typeface="Lato"/>
                          <a:cs typeface="Lato"/>
                          <a:sym typeface="Lato"/>
                        </a:rPr>
                        <a:t>Alcohol (&gt;12 drinks) </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0.811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(0.764, 0.857)</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0.772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(0.753, 0.790)</a:t>
                      </a:r>
                      <a:endParaRPr sz="900">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lang="en-GB" sz="900">
                          <a:latin typeface="Lato"/>
                          <a:ea typeface="Lato"/>
                          <a:cs typeface="Lato"/>
                          <a:sym typeface="Lato"/>
                        </a:rPr>
                        <a:t>-0.039 </a:t>
                      </a:r>
                      <a:endParaRPr sz="900">
                        <a:latin typeface="Lato"/>
                        <a:ea typeface="Lato"/>
                        <a:cs typeface="Lato"/>
                        <a:sym typeface="Lato"/>
                      </a:endParaRPr>
                    </a:p>
                    <a:p>
                      <a:pPr indent="0" lvl="0" marL="0" marR="0" rtl="0" algn="ctr">
                        <a:spcBef>
                          <a:spcPts val="67"/>
                        </a:spcBef>
                        <a:spcAft>
                          <a:spcPts val="0"/>
                        </a:spcAft>
                        <a:buNone/>
                      </a:pPr>
                      <a:r>
                        <a:rPr lang="en-GB" sz="900">
                          <a:latin typeface="Lato"/>
                          <a:ea typeface="Lato"/>
                          <a:cs typeface="Lato"/>
                          <a:sym typeface="Lato"/>
                        </a:rPr>
                        <a:t>(-0.084, 0.009)</a:t>
                      </a:r>
                      <a:endParaRPr sz="900">
                        <a:latin typeface="Lato"/>
                        <a:ea typeface="Lato"/>
                        <a:cs typeface="Lato"/>
                        <a:sym typeface="Lato"/>
                      </a:endParaRPr>
                    </a:p>
                  </a:txBody>
                  <a:tcPr marT="63500" marB="63500" marR="63500" marL="63500"/>
                </a:tc>
              </a:tr>
              <a:tr h="264925">
                <a:tc>
                  <a:txBody>
                    <a:bodyPr/>
                    <a:lstStyle/>
                    <a:p>
                      <a:pPr indent="0" lvl="0" marL="0" rtl="0" algn="l">
                        <a:spcBef>
                          <a:spcPts val="0"/>
                        </a:spcBef>
                        <a:spcAft>
                          <a:spcPts val="0"/>
                        </a:spcAft>
                        <a:buNone/>
                      </a:pPr>
                      <a:r>
                        <a:rPr b="1" lang="en-GB" sz="900">
                          <a:solidFill>
                            <a:schemeClr val="dk1"/>
                          </a:solidFill>
                          <a:latin typeface="Lato"/>
                          <a:ea typeface="Lato"/>
                          <a:cs typeface="Lato"/>
                          <a:sym typeface="Lato"/>
                        </a:rPr>
                        <a:t>BMI (&gt;= 25 kg/m2) </a:t>
                      </a:r>
                      <a:endParaRPr b="1" sz="900">
                        <a:solidFill>
                          <a:schemeClr val="dk1"/>
                        </a:solidFill>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b="1" lang="en-GB" sz="900">
                          <a:solidFill>
                            <a:schemeClr val="dk1"/>
                          </a:solidFill>
                          <a:latin typeface="Lato"/>
                          <a:ea typeface="Lato"/>
                          <a:cs typeface="Lato"/>
                          <a:sym typeface="Lato"/>
                        </a:rPr>
                        <a:t>0.748 </a:t>
                      </a:r>
                      <a:endParaRPr b="1" sz="900">
                        <a:solidFill>
                          <a:schemeClr val="dk1"/>
                        </a:solidFill>
                        <a:latin typeface="Lato"/>
                        <a:ea typeface="Lato"/>
                        <a:cs typeface="Lato"/>
                        <a:sym typeface="Lato"/>
                      </a:endParaRPr>
                    </a:p>
                    <a:p>
                      <a:pPr indent="0" lvl="0" marL="0" marR="0" rtl="0" algn="ctr">
                        <a:spcBef>
                          <a:spcPts val="67"/>
                        </a:spcBef>
                        <a:spcAft>
                          <a:spcPts val="0"/>
                        </a:spcAft>
                        <a:buNone/>
                      </a:pPr>
                      <a:r>
                        <a:rPr b="1" lang="en-GB" sz="900">
                          <a:solidFill>
                            <a:schemeClr val="dk1"/>
                          </a:solidFill>
                          <a:latin typeface="Lato"/>
                          <a:ea typeface="Lato"/>
                          <a:cs typeface="Lato"/>
                          <a:sym typeface="Lato"/>
                        </a:rPr>
                        <a:t>(0.716, 0.781)</a:t>
                      </a:r>
                      <a:endParaRPr b="1" sz="900">
                        <a:solidFill>
                          <a:schemeClr val="dk1"/>
                        </a:solidFill>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b="1" lang="en-GB" sz="900">
                          <a:solidFill>
                            <a:schemeClr val="dk1"/>
                          </a:solidFill>
                          <a:latin typeface="Lato"/>
                          <a:ea typeface="Lato"/>
                          <a:cs typeface="Lato"/>
                          <a:sym typeface="Lato"/>
                        </a:rPr>
                        <a:t>0.788 </a:t>
                      </a:r>
                      <a:endParaRPr b="1" sz="900">
                        <a:solidFill>
                          <a:schemeClr val="dk1"/>
                        </a:solidFill>
                        <a:latin typeface="Lato"/>
                        <a:ea typeface="Lato"/>
                        <a:cs typeface="Lato"/>
                        <a:sym typeface="Lato"/>
                      </a:endParaRPr>
                    </a:p>
                    <a:p>
                      <a:pPr indent="0" lvl="0" marL="0" marR="0" rtl="0" algn="ctr">
                        <a:spcBef>
                          <a:spcPts val="67"/>
                        </a:spcBef>
                        <a:spcAft>
                          <a:spcPts val="0"/>
                        </a:spcAft>
                        <a:buNone/>
                      </a:pPr>
                      <a:r>
                        <a:rPr b="1" lang="en-GB" sz="900">
                          <a:solidFill>
                            <a:schemeClr val="dk1"/>
                          </a:solidFill>
                          <a:latin typeface="Lato"/>
                          <a:ea typeface="Lato"/>
                          <a:cs typeface="Lato"/>
                          <a:sym typeface="Lato"/>
                        </a:rPr>
                        <a:t>(0.768, 0.808)</a:t>
                      </a:r>
                      <a:endParaRPr b="1" sz="900">
                        <a:solidFill>
                          <a:schemeClr val="dk1"/>
                        </a:solidFill>
                        <a:latin typeface="Lato"/>
                        <a:ea typeface="Lato"/>
                        <a:cs typeface="Lato"/>
                        <a:sym typeface="Lato"/>
                      </a:endParaRPr>
                    </a:p>
                  </a:txBody>
                  <a:tcPr marT="63500" marB="63500" marR="63500" marL="63500"/>
                </a:tc>
                <a:tc>
                  <a:txBody>
                    <a:bodyPr/>
                    <a:lstStyle/>
                    <a:p>
                      <a:pPr indent="0" lvl="0" marL="0" marR="0" rtl="0" algn="ctr">
                        <a:spcBef>
                          <a:spcPts val="0"/>
                        </a:spcBef>
                        <a:spcAft>
                          <a:spcPts val="0"/>
                        </a:spcAft>
                        <a:buNone/>
                      </a:pPr>
                      <a:r>
                        <a:rPr b="1" lang="en-GB" sz="900">
                          <a:solidFill>
                            <a:schemeClr val="dk1"/>
                          </a:solidFill>
                          <a:latin typeface="Lato"/>
                          <a:ea typeface="Lato"/>
                          <a:cs typeface="Lato"/>
                          <a:sym typeface="Lato"/>
                        </a:rPr>
                        <a:t>0.040 </a:t>
                      </a:r>
                      <a:endParaRPr b="1" sz="900">
                        <a:solidFill>
                          <a:schemeClr val="dk1"/>
                        </a:solidFill>
                        <a:latin typeface="Lato"/>
                        <a:ea typeface="Lato"/>
                        <a:cs typeface="Lato"/>
                        <a:sym typeface="Lato"/>
                      </a:endParaRPr>
                    </a:p>
                    <a:p>
                      <a:pPr indent="0" lvl="0" marL="0" marR="0" rtl="0" algn="ctr">
                        <a:spcBef>
                          <a:spcPts val="67"/>
                        </a:spcBef>
                        <a:spcAft>
                          <a:spcPts val="0"/>
                        </a:spcAft>
                        <a:buNone/>
                      </a:pPr>
                      <a:r>
                        <a:rPr b="1" lang="en-GB" sz="900">
                          <a:solidFill>
                            <a:schemeClr val="dk1"/>
                          </a:solidFill>
                          <a:latin typeface="Lato"/>
                          <a:ea typeface="Lato"/>
                          <a:cs typeface="Lato"/>
                          <a:sym typeface="Lato"/>
                        </a:rPr>
                        <a:t>(0.007, 0.074)</a:t>
                      </a:r>
                      <a:endParaRPr b="1" sz="900">
                        <a:solidFill>
                          <a:schemeClr val="dk1"/>
                        </a:solidFill>
                        <a:latin typeface="Lato"/>
                        <a:ea typeface="Lato"/>
                        <a:cs typeface="Lato"/>
                        <a:sym typeface="Lato"/>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836800" y="6128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Primary Analysis: Risk of Misclassification</a:t>
            </a:r>
            <a:endParaRPr sz="2200"/>
          </a:p>
        </p:txBody>
      </p:sp>
      <p:sp>
        <p:nvSpPr>
          <p:cNvPr id="181" name="Google Shape;181;p23"/>
          <p:cNvSpPr txBox="1"/>
          <p:nvPr>
            <p:ph idx="1" type="body"/>
          </p:nvPr>
        </p:nvSpPr>
        <p:spPr>
          <a:xfrm>
            <a:off x="616500" y="1381075"/>
            <a:ext cx="2740200" cy="34164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SzPct val="100000"/>
              <a:buChar char="●"/>
            </a:pPr>
            <a:r>
              <a:rPr lang="en-GB" sz="1400"/>
              <a:t>Fit univariate logistic regression models on patients with WHI diagnosis and without</a:t>
            </a:r>
            <a:endParaRPr sz="1400"/>
          </a:p>
          <a:p>
            <a:pPr indent="-310832" lvl="0" marL="457200" rtl="0" algn="l">
              <a:spcBef>
                <a:spcPts val="0"/>
              </a:spcBef>
              <a:spcAft>
                <a:spcPts val="0"/>
              </a:spcAft>
              <a:buSzPct val="100000"/>
              <a:buChar char="●"/>
            </a:pPr>
            <a:r>
              <a:rPr lang="en-GB" sz="1400"/>
              <a:t>Test the difference in the risk of misclassification among subgroups with different </a:t>
            </a:r>
            <a:r>
              <a:rPr lang="en-GB" sz="1400"/>
              <a:t>baseline</a:t>
            </a:r>
            <a:r>
              <a:rPr lang="en-GB" sz="1400"/>
              <a:t> characteristics</a:t>
            </a:r>
            <a:endParaRPr sz="1400"/>
          </a:p>
          <a:p>
            <a:pPr indent="-310832" lvl="0" marL="457200" rtl="0" algn="l">
              <a:spcBef>
                <a:spcPts val="0"/>
              </a:spcBef>
              <a:spcAft>
                <a:spcPts val="0"/>
              </a:spcAft>
              <a:buSzPct val="100000"/>
              <a:buChar char="●"/>
            </a:pPr>
            <a:r>
              <a:rPr lang="en-GB" sz="1400"/>
              <a:t>Age, years since menopause, prior hormone therapy and smoking history are significantly </a:t>
            </a:r>
            <a:r>
              <a:rPr lang="en-GB" sz="1400"/>
              <a:t>associated</a:t>
            </a:r>
            <a:r>
              <a:rPr lang="en-GB" sz="1400"/>
              <a:t> </a:t>
            </a:r>
            <a:r>
              <a:rPr lang="en-GB" sz="1400"/>
              <a:t>with</a:t>
            </a:r>
            <a:r>
              <a:rPr lang="en-GB" sz="1400"/>
              <a:t> misclassification among patients without WHI diagnosis</a:t>
            </a:r>
            <a:endParaRPr sz="1400"/>
          </a:p>
        </p:txBody>
      </p:sp>
      <p:graphicFrame>
        <p:nvGraphicFramePr>
          <p:cNvPr id="182" name="Google Shape;182;p23"/>
          <p:cNvGraphicFramePr/>
          <p:nvPr/>
        </p:nvGraphicFramePr>
        <p:xfrm>
          <a:off x="3471650" y="1212000"/>
          <a:ext cx="3000000" cy="3000000"/>
        </p:xfrm>
        <a:graphic>
          <a:graphicData uri="http://schemas.openxmlformats.org/drawingml/2006/table">
            <a:tbl>
              <a:tblPr>
                <a:noFill/>
                <a:tableStyleId>{1780F88A-AE14-451A-AA31-A949C08BFD75}</a:tableStyleId>
              </a:tblPr>
              <a:tblGrid>
                <a:gridCol w="1823450"/>
                <a:gridCol w="1039250"/>
                <a:gridCol w="805600"/>
                <a:gridCol w="914200"/>
                <a:gridCol w="868475"/>
              </a:tblGrid>
              <a:tr h="335350">
                <a:tc>
                  <a:txBody>
                    <a:bodyPr/>
                    <a:lstStyle/>
                    <a:p>
                      <a:pPr indent="0" lvl="0" marL="0" rtl="0" algn="l">
                        <a:lnSpc>
                          <a:spcPct val="115000"/>
                        </a:lnSpc>
                        <a:spcBef>
                          <a:spcPts val="0"/>
                        </a:spcBef>
                        <a:spcAft>
                          <a:spcPts val="0"/>
                        </a:spcAft>
                        <a:buNone/>
                      </a:pPr>
                      <a:r>
                        <a:t/>
                      </a:r>
                      <a:endParaRPr b="1" sz="1000">
                        <a:latin typeface="Lato"/>
                        <a:ea typeface="Lato"/>
                        <a:cs typeface="Lato"/>
                        <a:sym typeface="Lato"/>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lang="en-GB" sz="1000">
                          <a:latin typeface="Lato"/>
                          <a:ea typeface="Lato"/>
                          <a:cs typeface="Lato"/>
                          <a:sym typeface="Lato"/>
                        </a:rPr>
                        <a:t>Model 1 </a:t>
                      </a:r>
                      <a:endParaRPr b="1" sz="1000">
                        <a:latin typeface="Lato"/>
                        <a:ea typeface="Lato"/>
                        <a:cs typeface="Lato"/>
                        <a:sym typeface="Lato"/>
                      </a:endParaRPr>
                    </a:p>
                    <a:p>
                      <a:pPr indent="0" lvl="0" marL="0" marR="0" rtl="0" algn="ctr">
                        <a:spcBef>
                          <a:spcPts val="67"/>
                        </a:spcBef>
                        <a:spcAft>
                          <a:spcPts val="0"/>
                        </a:spcAft>
                        <a:buNone/>
                      </a:pPr>
                      <a:r>
                        <a:rPr b="1" lang="en-GB" sz="1000">
                          <a:latin typeface="Lato"/>
                          <a:ea typeface="Lato"/>
                          <a:cs typeface="Lato"/>
                          <a:sym typeface="Lato"/>
                        </a:rPr>
                        <a:t>(With WHI-adjudicated diagnosis)</a:t>
                      </a:r>
                      <a:endParaRPr b="1" sz="1000">
                        <a:latin typeface="Lato"/>
                        <a:ea typeface="Lato"/>
                        <a:cs typeface="Lato"/>
                        <a:sym typeface="Lato"/>
                      </a:endParaRPr>
                    </a:p>
                  </a:txBody>
                  <a:tcPr marT="63500" marB="63500" marR="63500" marL="63500">
                    <a:lnL cap="flat" cmpd="sng" w="9525">
                      <a:solidFill>
                        <a:srgbClr val="000000"/>
                      </a:solidFill>
                      <a:prstDash val="solid"/>
                      <a:round/>
                      <a:headEnd len="sm" w="sm" type="none"/>
                      <a:tailEnd len="sm" w="sm" type="none"/>
                    </a:lnL>
                  </a:tcPr>
                </a:tc>
                <a:tc hMerge="1"/>
                <a:tc gridSpan="2">
                  <a:txBody>
                    <a:bodyPr/>
                    <a:lstStyle/>
                    <a:p>
                      <a:pPr indent="0" lvl="0" marL="0" marR="0" rtl="0" algn="ctr">
                        <a:spcBef>
                          <a:spcPts val="0"/>
                        </a:spcBef>
                        <a:spcAft>
                          <a:spcPts val="0"/>
                        </a:spcAft>
                        <a:buNone/>
                      </a:pPr>
                      <a:r>
                        <a:rPr b="1" lang="en-GB" sz="1000">
                          <a:latin typeface="Lato"/>
                          <a:ea typeface="Lato"/>
                          <a:cs typeface="Lato"/>
                          <a:sym typeface="Lato"/>
                        </a:rPr>
                        <a:t>Model 2 </a:t>
                      </a:r>
                      <a:endParaRPr b="1" sz="1000">
                        <a:latin typeface="Lato"/>
                        <a:ea typeface="Lato"/>
                        <a:cs typeface="Lato"/>
                        <a:sym typeface="Lato"/>
                      </a:endParaRPr>
                    </a:p>
                    <a:p>
                      <a:pPr indent="0" lvl="0" marL="0" marR="0" rtl="0" algn="ctr">
                        <a:spcBef>
                          <a:spcPts val="0"/>
                        </a:spcBef>
                        <a:spcAft>
                          <a:spcPts val="0"/>
                        </a:spcAft>
                        <a:buNone/>
                      </a:pPr>
                      <a:r>
                        <a:rPr b="1" lang="en-GB" sz="1000">
                          <a:latin typeface="Lato"/>
                          <a:ea typeface="Lato"/>
                          <a:cs typeface="Lato"/>
                          <a:sym typeface="Lato"/>
                        </a:rPr>
                        <a:t> (Without WHI-adjudicated diagnosis)</a:t>
                      </a:r>
                      <a:endParaRPr b="1" sz="1000">
                        <a:latin typeface="Lato"/>
                        <a:ea typeface="Lato"/>
                        <a:cs typeface="Lato"/>
                        <a:sym typeface="Lato"/>
                      </a:endParaRPr>
                    </a:p>
                  </a:txBody>
                  <a:tcPr marT="63500" marB="63500" marR="63500" marL="63500"/>
                </a:tc>
                <a:tc hMerge="1"/>
              </a:tr>
              <a:tr h="372900">
                <a:tc>
                  <a:txBody>
                    <a:bodyPr/>
                    <a:lstStyle/>
                    <a:p>
                      <a:pPr indent="0" lvl="0" marL="0" rtl="0" algn="l">
                        <a:lnSpc>
                          <a:spcPct val="115000"/>
                        </a:lnSpc>
                        <a:spcBef>
                          <a:spcPts val="0"/>
                        </a:spcBef>
                        <a:spcAft>
                          <a:spcPts val="0"/>
                        </a:spcAft>
                        <a:buNone/>
                      </a:pPr>
                      <a:r>
                        <a:t/>
                      </a:r>
                      <a:endParaRPr b="1" sz="1000">
                        <a:latin typeface="Lato"/>
                        <a:ea typeface="Lato"/>
                        <a:cs typeface="Lato"/>
                        <a:sym typeface="Lato"/>
                      </a:endParaRPr>
                    </a:p>
                  </a:txBody>
                  <a:tcPr marT="63500" marB="63500" marR="63500" marL="63500">
                    <a:lnT cap="flat" cmpd="sng" w="9525">
                      <a:solidFill>
                        <a:srgbClr val="000000"/>
                      </a:solidFill>
                      <a:prstDash val="solid"/>
                      <a:round/>
                      <a:headEnd len="sm" w="sm" type="none"/>
                      <a:tailEnd len="sm" w="sm" type="none"/>
                    </a:lnT>
                  </a:tcPr>
                </a:tc>
                <a:tc>
                  <a:txBody>
                    <a:bodyPr/>
                    <a:lstStyle/>
                    <a:p>
                      <a:pPr indent="0" lvl="0" marL="167653" marR="71514" rtl="0" algn="ctr">
                        <a:lnSpc>
                          <a:spcPct val="102278"/>
                        </a:lnSpc>
                        <a:spcBef>
                          <a:spcPts val="0"/>
                        </a:spcBef>
                        <a:spcAft>
                          <a:spcPts val="0"/>
                        </a:spcAft>
                        <a:buNone/>
                      </a:pPr>
                      <a:r>
                        <a:rPr b="1" lang="en-GB" sz="1000">
                          <a:latin typeface="Lato"/>
                          <a:ea typeface="Lato"/>
                          <a:cs typeface="Lato"/>
                          <a:sym typeface="Lato"/>
                        </a:rPr>
                        <a:t>Relative Risk Ratio</a:t>
                      </a:r>
                      <a:endParaRPr b="1" sz="1000">
                        <a:latin typeface="Lato"/>
                        <a:ea typeface="Lato"/>
                        <a:cs typeface="Lato"/>
                        <a:sym typeface="Lato"/>
                      </a:endParaRPr>
                    </a:p>
                  </a:txBody>
                  <a:tcPr marT="63500" marB="63500" marR="63500" marL="63500"/>
                </a:tc>
                <a:tc>
                  <a:txBody>
                    <a:bodyPr/>
                    <a:lstStyle/>
                    <a:p>
                      <a:pPr indent="0" lvl="0" marL="0" marR="175647" rtl="0" algn="r">
                        <a:spcBef>
                          <a:spcPts val="0"/>
                        </a:spcBef>
                        <a:spcAft>
                          <a:spcPts val="0"/>
                        </a:spcAft>
                        <a:buNone/>
                      </a:pPr>
                      <a:r>
                        <a:rPr b="1" lang="en-GB" sz="1000">
                          <a:latin typeface="Lato"/>
                          <a:ea typeface="Lato"/>
                          <a:cs typeface="Lato"/>
                          <a:sym typeface="Lato"/>
                        </a:rPr>
                        <a:t>p-value </a:t>
                      </a:r>
                      <a:endParaRPr b="1" sz="1000">
                        <a:latin typeface="Lato"/>
                        <a:ea typeface="Lato"/>
                        <a:cs typeface="Lato"/>
                        <a:sym typeface="Lato"/>
                      </a:endParaRPr>
                    </a:p>
                  </a:txBody>
                  <a:tcPr marT="63500" marB="63500" marR="63500" marL="63500"/>
                </a:tc>
                <a:tc>
                  <a:txBody>
                    <a:bodyPr/>
                    <a:lstStyle/>
                    <a:p>
                      <a:pPr indent="0" lvl="0" marL="0" marR="157530" rtl="0" algn="r">
                        <a:spcBef>
                          <a:spcPts val="0"/>
                        </a:spcBef>
                        <a:spcAft>
                          <a:spcPts val="0"/>
                        </a:spcAft>
                        <a:buNone/>
                      </a:pPr>
                      <a:r>
                        <a:rPr b="1" lang="en-GB" sz="1000">
                          <a:latin typeface="Lato"/>
                          <a:ea typeface="Lato"/>
                          <a:cs typeface="Lato"/>
                          <a:sym typeface="Lato"/>
                        </a:rPr>
                        <a:t>Relative </a:t>
                      </a:r>
                      <a:endParaRPr b="1" sz="1000">
                        <a:latin typeface="Lato"/>
                        <a:ea typeface="Lato"/>
                        <a:cs typeface="Lato"/>
                        <a:sym typeface="Lato"/>
                      </a:endParaRPr>
                    </a:p>
                    <a:p>
                      <a:pPr indent="0" lvl="0" marL="0" marR="107830" rtl="0" algn="r">
                        <a:spcBef>
                          <a:spcPts val="67"/>
                        </a:spcBef>
                        <a:spcAft>
                          <a:spcPts val="0"/>
                        </a:spcAft>
                        <a:buNone/>
                      </a:pPr>
                      <a:r>
                        <a:rPr b="1" lang="en-GB" sz="1000">
                          <a:latin typeface="Lato"/>
                          <a:ea typeface="Lato"/>
                          <a:cs typeface="Lato"/>
                          <a:sym typeface="Lato"/>
                        </a:rPr>
                        <a:t>Risk Ratio</a:t>
                      </a:r>
                      <a:endParaRPr b="1" sz="1000">
                        <a:latin typeface="Lato"/>
                        <a:ea typeface="Lato"/>
                        <a:cs typeface="Lato"/>
                        <a:sym typeface="Lato"/>
                      </a:endParaRPr>
                    </a:p>
                  </a:txBody>
                  <a:tcPr marT="63500" marB="63500" marR="63500" marL="63500"/>
                </a:tc>
                <a:tc>
                  <a:txBody>
                    <a:bodyPr/>
                    <a:lstStyle/>
                    <a:p>
                      <a:pPr indent="0" lvl="0" marL="0" marR="187643" rtl="0" algn="r">
                        <a:spcBef>
                          <a:spcPts val="0"/>
                        </a:spcBef>
                        <a:spcAft>
                          <a:spcPts val="0"/>
                        </a:spcAft>
                        <a:buNone/>
                      </a:pPr>
                      <a:r>
                        <a:rPr b="1" lang="en-GB" sz="1000">
                          <a:latin typeface="Lato"/>
                          <a:ea typeface="Lato"/>
                          <a:cs typeface="Lato"/>
                          <a:sym typeface="Lato"/>
                        </a:rPr>
                        <a:t>p-value</a:t>
                      </a:r>
                      <a:endParaRPr b="1" sz="1000">
                        <a:latin typeface="Lato"/>
                        <a:ea typeface="Lato"/>
                        <a:cs typeface="Lato"/>
                        <a:sym typeface="Lato"/>
                      </a:endParaRPr>
                    </a:p>
                  </a:txBody>
                  <a:tcPr marT="63500" marB="63500" marR="63500" marL="63500"/>
                </a:tc>
              </a:tr>
              <a:tr h="212975">
                <a:tc>
                  <a:txBody>
                    <a:bodyPr/>
                    <a:lstStyle/>
                    <a:p>
                      <a:pPr indent="0" lvl="0" marL="62209" rtl="0" algn="l">
                        <a:spcBef>
                          <a:spcPts val="0"/>
                        </a:spcBef>
                        <a:spcAft>
                          <a:spcPts val="0"/>
                        </a:spcAft>
                        <a:buNone/>
                      </a:pPr>
                      <a:r>
                        <a:rPr lang="en-GB" sz="1000">
                          <a:latin typeface="Lato"/>
                          <a:ea typeface="Lato"/>
                          <a:cs typeface="Lato"/>
                          <a:sym typeface="Lato"/>
                        </a:rPr>
                        <a:t>Age at enrollment (cont)</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0.988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0.677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1.058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&lt;0.001</a:t>
                      </a:r>
                      <a:endParaRPr b="1" sz="1000">
                        <a:solidFill>
                          <a:schemeClr val="dk1"/>
                        </a:solidFill>
                        <a:latin typeface="Lato"/>
                        <a:ea typeface="Lato"/>
                        <a:cs typeface="Lato"/>
                        <a:sym typeface="Lato"/>
                      </a:endParaRPr>
                    </a:p>
                  </a:txBody>
                  <a:tcPr marT="63500" marB="63500" marR="63500" marL="63500"/>
                </a:tc>
              </a:tr>
              <a:tr h="224350">
                <a:tc>
                  <a:txBody>
                    <a:bodyPr/>
                    <a:lstStyle/>
                    <a:p>
                      <a:pPr indent="0" lvl="0" marL="62628" rtl="0" algn="l">
                        <a:spcBef>
                          <a:spcPts val="0"/>
                        </a:spcBef>
                        <a:spcAft>
                          <a:spcPts val="0"/>
                        </a:spcAft>
                        <a:buNone/>
                      </a:pPr>
                      <a:r>
                        <a:rPr lang="en-GB" sz="1000">
                          <a:latin typeface="Lato"/>
                          <a:ea typeface="Lato"/>
                          <a:cs typeface="Lato"/>
                          <a:sym typeface="Lato"/>
                        </a:rPr>
                        <a:t>Years since menopause (cont)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0.990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0.555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1.028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&lt;0.001</a:t>
                      </a:r>
                      <a:endParaRPr b="1" sz="1000">
                        <a:solidFill>
                          <a:schemeClr val="dk1"/>
                        </a:solidFill>
                        <a:latin typeface="Lato"/>
                        <a:ea typeface="Lato"/>
                        <a:cs typeface="Lato"/>
                        <a:sym typeface="Lato"/>
                      </a:endParaRPr>
                    </a:p>
                  </a:txBody>
                  <a:tcPr marT="63500" marB="63500" marR="63500" marL="63500"/>
                </a:tc>
              </a:tr>
              <a:tr h="231750">
                <a:tc>
                  <a:txBody>
                    <a:bodyPr/>
                    <a:lstStyle/>
                    <a:p>
                      <a:pPr indent="0" lvl="0" marL="72962" rtl="0" algn="l">
                        <a:spcBef>
                          <a:spcPts val="0"/>
                        </a:spcBef>
                        <a:spcAft>
                          <a:spcPts val="0"/>
                        </a:spcAft>
                        <a:buNone/>
                      </a:pPr>
                      <a:r>
                        <a:rPr lang="en-GB" sz="1000">
                          <a:latin typeface="Lato"/>
                          <a:ea typeface="Lato"/>
                          <a:cs typeface="Lato"/>
                          <a:sym typeface="Lato"/>
                        </a:rPr>
                        <a:t>Prior hormone therapy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0.925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0.805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0.785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0.003</a:t>
                      </a:r>
                      <a:endParaRPr b="1" sz="1000">
                        <a:solidFill>
                          <a:schemeClr val="dk1"/>
                        </a:solidFill>
                        <a:latin typeface="Lato"/>
                        <a:ea typeface="Lato"/>
                        <a:cs typeface="Lato"/>
                        <a:sym typeface="Lato"/>
                      </a:endParaRPr>
                    </a:p>
                  </a:txBody>
                  <a:tcPr marT="63500" marB="63500" marR="63500" marL="63500"/>
                </a:tc>
              </a:tr>
              <a:tr h="212975">
                <a:tc>
                  <a:txBody>
                    <a:bodyPr/>
                    <a:lstStyle/>
                    <a:p>
                      <a:pPr indent="0" lvl="0" marL="72962" rtl="0" algn="l">
                        <a:spcBef>
                          <a:spcPts val="0"/>
                        </a:spcBef>
                        <a:spcAft>
                          <a:spcPts val="0"/>
                        </a:spcAft>
                        <a:buNone/>
                      </a:pPr>
                      <a:r>
                        <a:rPr lang="en-GB" sz="1000">
                          <a:latin typeface="Lato"/>
                          <a:ea typeface="Lato"/>
                          <a:cs typeface="Lato"/>
                          <a:sym typeface="Lato"/>
                        </a:rPr>
                        <a:t>Diabetes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0.798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0.752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1.514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0.011</a:t>
                      </a:r>
                      <a:endParaRPr sz="1000">
                        <a:latin typeface="Lato"/>
                        <a:ea typeface="Lato"/>
                        <a:cs typeface="Lato"/>
                        <a:sym typeface="Lato"/>
                      </a:endParaRPr>
                    </a:p>
                  </a:txBody>
                  <a:tcPr marT="63500" marB="63500" marR="63500" marL="63500"/>
                </a:tc>
              </a:tr>
              <a:tr h="212975">
                <a:tc>
                  <a:txBody>
                    <a:bodyPr/>
                    <a:lstStyle/>
                    <a:p>
                      <a:pPr indent="0" lvl="0" marL="73380" rtl="0" algn="l">
                        <a:spcBef>
                          <a:spcPts val="0"/>
                        </a:spcBef>
                        <a:spcAft>
                          <a:spcPts val="0"/>
                        </a:spcAft>
                        <a:buNone/>
                      </a:pPr>
                      <a:r>
                        <a:rPr lang="en-GB" sz="1000">
                          <a:latin typeface="Lato"/>
                          <a:ea typeface="Lato"/>
                          <a:cs typeface="Lato"/>
                          <a:sym typeface="Lato"/>
                        </a:rPr>
                        <a:t>Hypertension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0.952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0.878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0.964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0.665</a:t>
                      </a:r>
                      <a:endParaRPr sz="1000">
                        <a:latin typeface="Lato"/>
                        <a:ea typeface="Lato"/>
                        <a:cs typeface="Lato"/>
                        <a:sym typeface="Lato"/>
                      </a:endParaRPr>
                    </a:p>
                  </a:txBody>
                  <a:tcPr marT="63500" marB="63500" marR="63500" marL="63500"/>
                </a:tc>
              </a:tr>
              <a:tr h="239150">
                <a:tc>
                  <a:txBody>
                    <a:bodyPr/>
                    <a:lstStyle/>
                    <a:p>
                      <a:pPr indent="0" lvl="0" marL="73380" rtl="0" algn="l">
                        <a:spcBef>
                          <a:spcPts val="0"/>
                        </a:spcBef>
                        <a:spcAft>
                          <a:spcPts val="0"/>
                        </a:spcAft>
                        <a:buNone/>
                      </a:pPr>
                      <a:r>
                        <a:rPr lang="en-GB" sz="1000">
                          <a:latin typeface="Lato"/>
                          <a:ea typeface="Lato"/>
                          <a:cs typeface="Lato"/>
                          <a:sym typeface="Lato"/>
                        </a:rPr>
                        <a:t>Hypercholesterolemia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1.395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0.397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1.060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0.611</a:t>
                      </a:r>
                      <a:endParaRPr sz="1000">
                        <a:latin typeface="Lato"/>
                        <a:ea typeface="Lato"/>
                        <a:cs typeface="Lato"/>
                        <a:sym typeface="Lato"/>
                      </a:endParaRPr>
                    </a:p>
                  </a:txBody>
                  <a:tcPr marT="63500" marB="63500" marR="63500" marL="63500"/>
                </a:tc>
              </a:tr>
              <a:tr h="212975">
                <a:tc>
                  <a:txBody>
                    <a:bodyPr/>
                    <a:lstStyle/>
                    <a:p>
                      <a:pPr indent="0" lvl="0" marL="73240" rtl="0" algn="l">
                        <a:spcBef>
                          <a:spcPts val="0"/>
                        </a:spcBef>
                        <a:spcAft>
                          <a:spcPts val="0"/>
                        </a:spcAft>
                        <a:buNone/>
                      </a:pPr>
                      <a:r>
                        <a:rPr lang="en-GB" sz="1000">
                          <a:latin typeface="Lato"/>
                          <a:ea typeface="Lato"/>
                          <a:cs typeface="Lato"/>
                          <a:sym typeface="Lato"/>
                        </a:rPr>
                        <a:t>Ever smoked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0.730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0.322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1.204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0.022</a:t>
                      </a:r>
                      <a:endParaRPr b="1" sz="1000">
                        <a:solidFill>
                          <a:schemeClr val="dk1"/>
                        </a:solidFill>
                        <a:latin typeface="Lato"/>
                        <a:ea typeface="Lato"/>
                        <a:cs typeface="Lato"/>
                        <a:sym typeface="Lato"/>
                      </a:endParaRPr>
                    </a:p>
                  </a:txBody>
                  <a:tcPr marT="63500" marB="63500" marR="63500" marL="63500"/>
                </a:tc>
              </a:tr>
              <a:tr h="253950">
                <a:tc>
                  <a:txBody>
                    <a:bodyPr/>
                    <a:lstStyle/>
                    <a:p>
                      <a:pPr indent="0" lvl="0" marL="62209" rtl="0" algn="l">
                        <a:spcBef>
                          <a:spcPts val="0"/>
                        </a:spcBef>
                        <a:spcAft>
                          <a:spcPts val="0"/>
                        </a:spcAft>
                        <a:buNone/>
                      </a:pPr>
                      <a:r>
                        <a:rPr lang="en-GB" sz="1000">
                          <a:latin typeface="Lato"/>
                          <a:ea typeface="Lato"/>
                          <a:cs typeface="Lato"/>
                          <a:sym typeface="Lato"/>
                        </a:rPr>
                        <a:t>Alcohol use (&gt;12 drinks)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2.477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0.208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1.183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0.211</a:t>
                      </a:r>
                      <a:endParaRPr sz="1000">
                        <a:latin typeface="Lato"/>
                        <a:ea typeface="Lato"/>
                        <a:cs typeface="Lato"/>
                        <a:sym typeface="Lato"/>
                      </a:endParaRPr>
                    </a:p>
                  </a:txBody>
                  <a:tcPr marT="63500" marB="63500" marR="63500" marL="63500"/>
                </a:tc>
              </a:tr>
              <a:tr h="212975">
                <a:tc>
                  <a:txBody>
                    <a:bodyPr/>
                    <a:lstStyle/>
                    <a:p>
                      <a:pPr indent="0" lvl="0" marL="72403" rtl="0" algn="l">
                        <a:spcBef>
                          <a:spcPts val="0"/>
                        </a:spcBef>
                        <a:spcAft>
                          <a:spcPts val="0"/>
                        </a:spcAft>
                        <a:buNone/>
                      </a:pPr>
                      <a:r>
                        <a:rPr lang="en-GB" sz="1000">
                          <a:latin typeface="Lato"/>
                          <a:ea typeface="Lato"/>
                          <a:cs typeface="Lato"/>
                          <a:sym typeface="Lato"/>
                        </a:rPr>
                        <a:t>BMI (&gt;= 25 kg/m2)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1.027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0.203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0.999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0.836</a:t>
                      </a:r>
                      <a:endParaRPr sz="1000">
                        <a:latin typeface="Lato"/>
                        <a:ea typeface="Lato"/>
                        <a:cs typeface="Lato"/>
                        <a:sym typeface="Lato"/>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834925" y="57337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Primary Analysis: Age vs Specificity</a:t>
            </a:r>
            <a:endParaRPr sz="2200"/>
          </a:p>
        </p:txBody>
      </p:sp>
      <p:sp>
        <p:nvSpPr>
          <p:cNvPr id="188" name="Google Shape;188;p24"/>
          <p:cNvSpPr txBox="1"/>
          <p:nvPr/>
        </p:nvSpPr>
        <p:spPr>
          <a:xfrm>
            <a:off x="784475" y="1349175"/>
            <a:ext cx="2322600" cy="26304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accent1"/>
              </a:buClr>
              <a:buSzPts val="1400"/>
              <a:buFont typeface="Lato"/>
              <a:buChar char="●"/>
            </a:pPr>
            <a:r>
              <a:rPr lang="en-GB">
                <a:solidFill>
                  <a:schemeClr val="accent1"/>
                </a:solidFill>
                <a:latin typeface="Lato"/>
                <a:ea typeface="Lato"/>
                <a:cs typeface="Lato"/>
                <a:sym typeface="Lato"/>
              </a:rPr>
              <a:t>Risk of misclassification among patients without WHI-adjudicated colorectal diagnosis (false positive)</a:t>
            </a:r>
            <a:endParaRPr>
              <a:solidFill>
                <a:schemeClr val="accent1"/>
              </a:solidFill>
              <a:latin typeface="Lato"/>
              <a:ea typeface="Lato"/>
              <a:cs typeface="Lato"/>
              <a:sym typeface="Lato"/>
            </a:endParaRPr>
          </a:p>
          <a:p>
            <a:pPr indent="-317500" lvl="0" marL="457200" marR="0" rtl="0" algn="l">
              <a:lnSpc>
                <a:spcPct val="115000"/>
              </a:lnSpc>
              <a:spcBef>
                <a:spcPts val="0"/>
              </a:spcBef>
              <a:spcAft>
                <a:spcPts val="0"/>
              </a:spcAft>
              <a:buClr>
                <a:schemeClr val="accent1"/>
              </a:buClr>
              <a:buSzPts val="1400"/>
              <a:buFont typeface="Lato"/>
              <a:buChar char="●"/>
            </a:pPr>
            <a:r>
              <a:rPr lang="en-GB">
                <a:solidFill>
                  <a:schemeClr val="accent1"/>
                </a:solidFill>
                <a:latin typeface="Lato"/>
                <a:ea typeface="Lato"/>
                <a:cs typeface="Lato"/>
                <a:sym typeface="Lato"/>
              </a:rPr>
              <a:t>Monotonic increasing trend in risk for elder group.</a:t>
            </a:r>
            <a:endParaRPr>
              <a:solidFill>
                <a:schemeClr val="dk2"/>
              </a:solidFill>
              <a:latin typeface="Lato"/>
              <a:ea typeface="Lato"/>
              <a:cs typeface="Lato"/>
              <a:sym typeface="Lato"/>
            </a:endParaRPr>
          </a:p>
        </p:txBody>
      </p:sp>
      <p:pic>
        <p:nvPicPr>
          <p:cNvPr id="189" name="Google Shape;189;p24"/>
          <p:cNvPicPr preferRelativeResize="0"/>
          <p:nvPr/>
        </p:nvPicPr>
        <p:blipFill>
          <a:blip r:embed="rId3">
            <a:alphaModFix/>
          </a:blip>
          <a:stretch>
            <a:fillRect/>
          </a:stretch>
        </p:blipFill>
        <p:spPr>
          <a:xfrm>
            <a:off x="3183975" y="1487400"/>
            <a:ext cx="5648325" cy="3305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845100" y="6736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Secondary Analysis</a:t>
            </a:r>
            <a:endParaRPr sz="2200"/>
          </a:p>
        </p:txBody>
      </p:sp>
      <p:sp>
        <p:nvSpPr>
          <p:cNvPr id="195" name="Google Shape;195;p25"/>
          <p:cNvSpPr txBox="1"/>
          <p:nvPr>
            <p:ph idx="1" type="body"/>
          </p:nvPr>
        </p:nvSpPr>
        <p:spPr>
          <a:xfrm>
            <a:off x="874750" y="1392125"/>
            <a:ext cx="74973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Population: </a:t>
            </a:r>
            <a:endParaRPr sz="1400"/>
          </a:p>
          <a:p>
            <a:pPr indent="-317500" lvl="1" marL="914400" rtl="0" algn="l">
              <a:spcBef>
                <a:spcPts val="0"/>
              </a:spcBef>
              <a:spcAft>
                <a:spcPts val="0"/>
              </a:spcAft>
              <a:buSzPts val="1400"/>
              <a:buChar char="○"/>
            </a:pPr>
            <a:r>
              <a:rPr lang="en-GB" sz="1400"/>
              <a:t>WHI participants who enrolled in the Hormone Trials (both E-alone and E+P trials)</a:t>
            </a:r>
            <a:endParaRPr sz="1400"/>
          </a:p>
          <a:p>
            <a:pPr indent="-317500" lvl="1" marL="914400" rtl="0" algn="l">
              <a:spcBef>
                <a:spcPts val="0"/>
              </a:spcBef>
              <a:spcAft>
                <a:spcPts val="0"/>
              </a:spcAft>
              <a:buSzPts val="1400"/>
              <a:buChar char="○"/>
            </a:pPr>
            <a:r>
              <a:rPr lang="en-GB" sz="1400"/>
              <a:t>WHI participants from the two treatment arms and the two placebo arms are pooled separately for the overall analysis</a:t>
            </a:r>
            <a:endParaRPr sz="1400"/>
          </a:p>
          <a:p>
            <a:pPr indent="-317500" lvl="0" marL="457200" rtl="0" algn="l">
              <a:spcBef>
                <a:spcPts val="0"/>
              </a:spcBef>
              <a:spcAft>
                <a:spcPts val="0"/>
              </a:spcAft>
              <a:buSzPts val="1400"/>
              <a:buChar char="●"/>
            </a:pPr>
            <a:r>
              <a:rPr lang="en-GB" sz="1400"/>
              <a:t>Goal 1: Compare the two methods using hormone trial participants</a:t>
            </a:r>
            <a:endParaRPr sz="1400"/>
          </a:p>
          <a:p>
            <a:pPr indent="-317500" lvl="1" marL="914400" rtl="0" algn="l">
              <a:spcBef>
                <a:spcPts val="0"/>
              </a:spcBef>
              <a:spcAft>
                <a:spcPts val="0"/>
              </a:spcAft>
              <a:buSzPts val="1400"/>
              <a:buChar char="○"/>
            </a:pPr>
            <a:r>
              <a:rPr lang="en-GB" sz="1400"/>
              <a:t>To calculate and compare the hazard ratios and risk differences using the CMS algorithm and the WHI adjudicated outcomes</a:t>
            </a:r>
            <a:endParaRPr sz="1400"/>
          </a:p>
          <a:p>
            <a:pPr indent="-317500" lvl="0" marL="457200" rtl="0" algn="l">
              <a:spcBef>
                <a:spcPts val="0"/>
              </a:spcBef>
              <a:spcAft>
                <a:spcPts val="0"/>
              </a:spcAft>
              <a:buClr>
                <a:schemeClr val="dk1"/>
              </a:buClr>
              <a:buSzPts val="1400"/>
              <a:buChar char="●"/>
            </a:pPr>
            <a:r>
              <a:rPr lang="en-GB" sz="1400"/>
              <a:t>Goal 2: Compare baseline characteristics</a:t>
            </a:r>
            <a:endParaRPr sz="1400"/>
          </a:p>
          <a:p>
            <a:pPr indent="-317500" lvl="1" marL="914400" rtl="0" algn="l">
              <a:spcBef>
                <a:spcPts val="0"/>
              </a:spcBef>
              <a:spcAft>
                <a:spcPts val="0"/>
              </a:spcAft>
              <a:buClr>
                <a:schemeClr val="dk1"/>
              </a:buClr>
              <a:buSzPts val="1400"/>
              <a:buChar char="○"/>
            </a:pPr>
            <a:r>
              <a:rPr lang="en-GB" sz="1400"/>
              <a:t>To compare baseline characteristic for participants with and without the Medicare FFS coverage for generalizability</a:t>
            </a:r>
            <a:endParaRPr sz="1400"/>
          </a:p>
        </p:txBody>
      </p:sp>
      <p:pic>
        <p:nvPicPr>
          <p:cNvPr id="196" name="Google Shape;196;p25"/>
          <p:cNvPicPr preferRelativeResize="0"/>
          <p:nvPr/>
        </p:nvPicPr>
        <p:blipFill>
          <a:blip r:embed="rId3">
            <a:alphaModFix/>
          </a:blip>
          <a:stretch>
            <a:fillRect/>
          </a:stretch>
        </p:blipFill>
        <p:spPr>
          <a:xfrm>
            <a:off x="6112125" y="4374425"/>
            <a:ext cx="3024974" cy="76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843450" y="723100"/>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Secondary Analysis: Method</a:t>
            </a:r>
            <a:endParaRPr sz="2200"/>
          </a:p>
        </p:txBody>
      </p:sp>
      <p:sp>
        <p:nvSpPr>
          <p:cNvPr id="202" name="Google Shape;202;p26"/>
          <p:cNvSpPr txBox="1"/>
          <p:nvPr>
            <p:ph idx="1" type="body"/>
          </p:nvPr>
        </p:nvSpPr>
        <p:spPr>
          <a:xfrm>
            <a:off x="843450" y="1397200"/>
            <a:ext cx="7044900" cy="3777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GB" sz="1400"/>
              <a:t>To compare if the difference between the groups is significant, we obtained p-values using t-test for continuous variables and ANOVA for categorical variables</a:t>
            </a:r>
            <a:endParaRPr sz="1400"/>
          </a:p>
          <a:p>
            <a:pPr indent="-317500" lvl="0" marL="457200" rtl="0" algn="l">
              <a:spcBef>
                <a:spcPts val="0"/>
              </a:spcBef>
              <a:spcAft>
                <a:spcPts val="0"/>
              </a:spcAft>
              <a:buSzPts val="1400"/>
              <a:buChar char="●"/>
            </a:pPr>
            <a:r>
              <a:rPr lang="en-GB" sz="1400"/>
              <a:t>Cox Proportional Hazards model</a:t>
            </a:r>
            <a:endParaRPr sz="1400"/>
          </a:p>
          <a:p>
            <a:pPr indent="-317500" lvl="1" marL="914400" rtl="0" algn="l">
              <a:spcBef>
                <a:spcPts val="0"/>
              </a:spcBef>
              <a:spcAft>
                <a:spcPts val="0"/>
              </a:spcAft>
              <a:buSzPts val="1400"/>
              <a:buChar char="○"/>
            </a:pPr>
            <a:r>
              <a:rPr lang="en-GB" sz="1400"/>
              <a:t>Hazard ratios between the pooled treatment and placebo groups for WHI data and Medicare data</a:t>
            </a:r>
            <a:endParaRPr sz="1400"/>
          </a:p>
          <a:p>
            <a:pPr indent="-317500" lvl="1" marL="914400" rtl="0" algn="l">
              <a:spcBef>
                <a:spcPts val="0"/>
              </a:spcBef>
              <a:spcAft>
                <a:spcPts val="0"/>
              </a:spcAft>
              <a:buSzPts val="1400"/>
              <a:buChar char="○"/>
            </a:pPr>
            <a:r>
              <a:rPr lang="en-GB" sz="1400"/>
              <a:t>Censor patients if they did not have a colorectal cancer outcome before the end dates of the E-alone trial or the E+P trial.</a:t>
            </a:r>
            <a:endParaRPr sz="1400"/>
          </a:p>
          <a:p>
            <a:pPr indent="-317500" lvl="0" marL="457200" rtl="0" algn="l">
              <a:spcBef>
                <a:spcPts val="0"/>
              </a:spcBef>
              <a:spcAft>
                <a:spcPts val="0"/>
              </a:spcAft>
              <a:buSzPts val="1400"/>
              <a:buChar char="●"/>
            </a:pPr>
            <a:r>
              <a:rPr lang="en-GB" sz="1400"/>
              <a:t>Use bootstrap to compare the difference (95% CI) between the hazard ratio and the risk difference from WHI and Medicare data</a:t>
            </a:r>
            <a:endParaRPr sz="1400">
              <a:solidFill>
                <a:srgbClr val="000000"/>
              </a:solidFill>
            </a:endParaRPr>
          </a:p>
        </p:txBody>
      </p:sp>
      <p:pic>
        <p:nvPicPr>
          <p:cNvPr id="203" name="Google Shape;203;p26"/>
          <p:cNvPicPr preferRelativeResize="0"/>
          <p:nvPr/>
        </p:nvPicPr>
        <p:blipFill>
          <a:blip r:embed="rId3">
            <a:alphaModFix/>
          </a:blip>
          <a:stretch>
            <a:fillRect/>
          </a:stretch>
        </p:blipFill>
        <p:spPr>
          <a:xfrm>
            <a:off x="6112125" y="4374425"/>
            <a:ext cx="3024974" cy="76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768900" y="7251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40"/>
              <a:t>Secondary Analysis: Ratio of Hazard Ratios</a:t>
            </a:r>
            <a:endParaRPr sz="2240"/>
          </a:p>
        </p:txBody>
      </p:sp>
      <p:sp>
        <p:nvSpPr>
          <p:cNvPr id="209" name="Google Shape;209;p27"/>
          <p:cNvSpPr txBox="1"/>
          <p:nvPr/>
        </p:nvSpPr>
        <p:spPr>
          <a:xfrm>
            <a:off x="825075" y="1402950"/>
            <a:ext cx="3445200" cy="2124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2"/>
              </a:buClr>
              <a:buSzPts val="1400"/>
              <a:buFont typeface="Lato"/>
              <a:buChar char="●"/>
            </a:pPr>
            <a:r>
              <a:rPr lang="en-GB">
                <a:solidFill>
                  <a:schemeClr val="accent1"/>
                </a:solidFill>
                <a:latin typeface="Lato"/>
                <a:ea typeface="Lato"/>
                <a:cs typeface="Lato"/>
                <a:sym typeface="Lato"/>
              </a:rPr>
              <a:t>The</a:t>
            </a:r>
            <a:r>
              <a:rPr lang="en-GB">
                <a:solidFill>
                  <a:schemeClr val="accent1"/>
                </a:solidFill>
                <a:latin typeface="Lato"/>
                <a:ea typeface="Lato"/>
                <a:cs typeface="Lato"/>
                <a:sym typeface="Lato"/>
              </a:rPr>
              <a:t> hazard ratio using the CMS algorithm:</a:t>
            </a:r>
            <a:r>
              <a:rPr lang="en-GB">
                <a:solidFill>
                  <a:schemeClr val="accent1"/>
                </a:solidFill>
                <a:latin typeface="Lato"/>
                <a:ea typeface="Lato"/>
                <a:cs typeface="Lato"/>
                <a:sym typeface="Lato"/>
              </a:rPr>
              <a:t> 0.95 (95% CI: 0.68,1.2)</a:t>
            </a:r>
            <a:endParaRPr>
              <a:solidFill>
                <a:schemeClr val="accent1"/>
              </a:solidFill>
              <a:latin typeface="Lato"/>
              <a:ea typeface="Lato"/>
              <a:cs typeface="Lato"/>
              <a:sym typeface="Lato"/>
            </a:endParaRPr>
          </a:p>
          <a:p>
            <a:pPr indent="-317500" lvl="0" marL="457200" marR="0" rtl="0" algn="l">
              <a:lnSpc>
                <a:spcPct val="100000"/>
              </a:lnSpc>
              <a:spcBef>
                <a:spcPts val="0"/>
              </a:spcBef>
              <a:spcAft>
                <a:spcPts val="0"/>
              </a:spcAft>
              <a:buClr>
                <a:schemeClr val="dk2"/>
              </a:buClr>
              <a:buSzPts val="1400"/>
              <a:buFont typeface="Lato"/>
              <a:buChar char="●"/>
            </a:pPr>
            <a:r>
              <a:rPr lang="en-GB">
                <a:solidFill>
                  <a:schemeClr val="accent1"/>
                </a:solidFill>
                <a:latin typeface="Lato"/>
                <a:ea typeface="Lato"/>
                <a:cs typeface="Lato"/>
                <a:sym typeface="Lato"/>
              </a:rPr>
              <a:t>Hazard ratio obtained using the WHI adjudication method: 0.84 (95% CI: 0.49, 1.2)</a:t>
            </a:r>
            <a:endParaRPr>
              <a:solidFill>
                <a:schemeClr val="accent1"/>
              </a:solidFill>
              <a:latin typeface="Lato"/>
              <a:ea typeface="Lato"/>
              <a:cs typeface="Lato"/>
              <a:sym typeface="Lato"/>
            </a:endParaRPr>
          </a:p>
          <a:p>
            <a:pPr indent="0" lvl="0" marL="457200" marR="0" rtl="0" algn="l">
              <a:lnSpc>
                <a:spcPct val="100000"/>
              </a:lnSpc>
              <a:spcBef>
                <a:spcPts val="0"/>
              </a:spcBef>
              <a:spcAft>
                <a:spcPts val="0"/>
              </a:spcAft>
              <a:buNone/>
            </a:pPr>
            <a:r>
              <a:t/>
            </a:r>
            <a:endParaRPr>
              <a:solidFill>
                <a:schemeClr val="accent1"/>
              </a:solidFill>
              <a:latin typeface="Lato"/>
              <a:ea typeface="Lato"/>
              <a:cs typeface="Lato"/>
              <a:sym typeface="Lato"/>
            </a:endParaRPr>
          </a:p>
          <a:p>
            <a:pPr indent="-317500" lvl="0" marL="457200" marR="0" rtl="0" algn="l">
              <a:lnSpc>
                <a:spcPct val="100000"/>
              </a:lnSpc>
              <a:spcBef>
                <a:spcPts val="0"/>
              </a:spcBef>
              <a:spcAft>
                <a:spcPts val="0"/>
              </a:spcAft>
              <a:buClr>
                <a:schemeClr val="dk2"/>
              </a:buClr>
              <a:buSzPts val="1400"/>
              <a:buFont typeface="Lato"/>
              <a:buChar char="●"/>
            </a:pPr>
            <a:r>
              <a:rPr lang="en-GB">
                <a:solidFill>
                  <a:schemeClr val="accent1"/>
                </a:solidFill>
                <a:latin typeface="Lato"/>
                <a:ea typeface="Lato"/>
                <a:cs typeface="Lato"/>
                <a:sym typeface="Lato"/>
              </a:rPr>
              <a:t>The ratio between the two hazard ratio: 1.2 (95% CI: 0.82, 1.4), with a corresponding p-value of 0.49</a:t>
            </a:r>
            <a:r>
              <a:rPr lang="en-GB">
                <a:solidFill>
                  <a:schemeClr val="dk2"/>
                </a:solidFill>
                <a:latin typeface="Lato"/>
                <a:ea typeface="Lato"/>
                <a:cs typeface="Lato"/>
                <a:sym typeface="Lato"/>
              </a:rPr>
              <a:t>.</a:t>
            </a:r>
            <a:endParaRPr>
              <a:solidFill>
                <a:schemeClr val="dk2"/>
              </a:solidFill>
              <a:latin typeface="Lato"/>
              <a:ea typeface="Lato"/>
              <a:cs typeface="Lato"/>
              <a:sym typeface="Lato"/>
            </a:endParaRPr>
          </a:p>
        </p:txBody>
      </p:sp>
      <p:grpSp>
        <p:nvGrpSpPr>
          <p:cNvPr id="210" name="Google Shape;210;p27"/>
          <p:cNvGrpSpPr/>
          <p:nvPr/>
        </p:nvGrpSpPr>
        <p:grpSpPr>
          <a:xfrm>
            <a:off x="4649225" y="1572325"/>
            <a:ext cx="4019599" cy="3263175"/>
            <a:chOff x="4649225" y="1572325"/>
            <a:chExt cx="4019599" cy="3263175"/>
          </a:xfrm>
        </p:grpSpPr>
        <p:pic>
          <p:nvPicPr>
            <p:cNvPr id="211" name="Google Shape;211;p27"/>
            <p:cNvPicPr preferRelativeResize="0"/>
            <p:nvPr/>
          </p:nvPicPr>
          <p:blipFill>
            <a:blip r:embed="rId3">
              <a:alphaModFix/>
            </a:blip>
            <a:stretch>
              <a:fillRect/>
            </a:stretch>
          </p:blipFill>
          <p:spPr>
            <a:xfrm>
              <a:off x="4649225" y="1572325"/>
              <a:ext cx="4019599" cy="3263175"/>
            </a:xfrm>
            <a:prstGeom prst="rect">
              <a:avLst/>
            </a:prstGeom>
            <a:noFill/>
            <a:ln>
              <a:noFill/>
            </a:ln>
          </p:spPr>
        </p:pic>
        <p:sp>
          <p:nvSpPr>
            <p:cNvPr id="212" name="Google Shape;212;p27"/>
            <p:cNvSpPr/>
            <p:nvPr/>
          </p:nvSpPr>
          <p:spPr>
            <a:xfrm>
              <a:off x="6652250" y="4645300"/>
              <a:ext cx="552300" cy="19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845100" y="6736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n-GB" sz="2240"/>
              <a:t>Secondary Analysis: Difference between Relative Risks</a:t>
            </a:r>
            <a:endParaRPr sz="2240"/>
          </a:p>
        </p:txBody>
      </p:sp>
      <p:sp>
        <p:nvSpPr>
          <p:cNvPr id="218" name="Google Shape;218;p28"/>
          <p:cNvSpPr txBox="1"/>
          <p:nvPr>
            <p:ph idx="1" type="body"/>
          </p:nvPr>
        </p:nvSpPr>
        <p:spPr>
          <a:xfrm>
            <a:off x="676975" y="1570325"/>
            <a:ext cx="3617700" cy="3416400"/>
          </a:xfrm>
          <a:prstGeom prst="rect">
            <a:avLst/>
          </a:prstGeom>
        </p:spPr>
        <p:txBody>
          <a:bodyPr anchorCtr="0" anchor="t" bIns="91425" lIns="91425" spcFirstLastPara="1" rIns="91425" wrap="square" tIns="91425">
            <a:normAutofit/>
          </a:bodyPr>
          <a:lstStyle/>
          <a:p>
            <a:pPr indent="-317500" lvl="0" marL="457200" marR="0" rtl="0" algn="l">
              <a:lnSpc>
                <a:spcPct val="100000"/>
              </a:lnSpc>
              <a:spcBef>
                <a:spcPts val="0"/>
              </a:spcBef>
              <a:spcAft>
                <a:spcPts val="0"/>
              </a:spcAft>
              <a:buClr>
                <a:schemeClr val="dk2"/>
              </a:buClr>
              <a:buSzPts val="1400"/>
              <a:buFont typeface="Lato"/>
              <a:buChar char="●"/>
            </a:pPr>
            <a:r>
              <a:rPr lang="en-GB" sz="1400"/>
              <a:t>R</a:t>
            </a:r>
            <a:r>
              <a:rPr lang="en-GB" sz="1400"/>
              <a:t>isk difference using the CMS algorithm: -0.001 (95% CI: -0.008, 0.006). </a:t>
            </a:r>
            <a:endParaRPr sz="1400"/>
          </a:p>
          <a:p>
            <a:pPr indent="-317500" lvl="0" marL="457200" marR="0" rtl="0" algn="l">
              <a:lnSpc>
                <a:spcPct val="100000"/>
              </a:lnSpc>
              <a:spcBef>
                <a:spcPts val="0"/>
              </a:spcBef>
              <a:spcAft>
                <a:spcPts val="0"/>
              </a:spcAft>
              <a:buClr>
                <a:schemeClr val="dk2"/>
              </a:buClr>
              <a:buSzPts val="1400"/>
              <a:buFont typeface="Lato"/>
              <a:buChar char="●"/>
            </a:pPr>
            <a:r>
              <a:rPr lang="en-GB" sz="1400"/>
              <a:t>Risk difference using the WHI adjudication method: -0.002 (95% CI: -0.007, 0.002)</a:t>
            </a:r>
            <a:endParaRPr sz="1400"/>
          </a:p>
          <a:p>
            <a:pPr indent="0" lvl="0" marL="457200" marR="0" rtl="0" algn="l">
              <a:lnSpc>
                <a:spcPct val="100000"/>
              </a:lnSpc>
              <a:spcBef>
                <a:spcPts val="0"/>
              </a:spcBef>
              <a:spcAft>
                <a:spcPts val="0"/>
              </a:spcAft>
              <a:buNone/>
            </a:pPr>
            <a:r>
              <a:t/>
            </a:r>
            <a:endParaRPr sz="1400"/>
          </a:p>
          <a:p>
            <a:pPr indent="-317500" lvl="0" marL="457200" marR="0" rtl="0" algn="l">
              <a:lnSpc>
                <a:spcPct val="100000"/>
              </a:lnSpc>
              <a:spcBef>
                <a:spcPts val="0"/>
              </a:spcBef>
              <a:spcAft>
                <a:spcPts val="0"/>
              </a:spcAft>
              <a:buClr>
                <a:schemeClr val="dk2"/>
              </a:buClr>
              <a:buSzPts val="1400"/>
              <a:buFont typeface="Lato"/>
              <a:buChar char="●"/>
            </a:pPr>
            <a:r>
              <a:rPr lang="en-GB" sz="1400"/>
              <a:t>The difference between the two values: 0.001 (95% CI: -0.006, 0.008), with a corresponding p-value of 0.50</a:t>
            </a:r>
            <a:endParaRPr/>
          </a:p>
        </p:txBody>
      </p:sp>
      <p:grpSp>
        <p:nvGrpSpPr>
          <p:cNvPr id="219" name="Google Shape;219;p28"/>
          <p:cNvGrpSpPr/>
          <p:nvPr/>
        </p:nvGrpSpPr>
        <p:grpSpPr>
          <a:xfrm>
            <a:off x="4755475" y="1508950"/>
            <a:ext cx="4189024" cy="3359650"/>
            <a:chOff x="4730925" y="1570325"/>
            <a:chExt cx="4189024" cy="3359650"/>
          </a:xfrm>
        </p:grpSpPr>
        <p:pic>
          <p:nvPicPr>
            <p:cNvPr id="220" name="Google Shape;220;p28"/>
            <p:cNvPicPr preferRelativeResize="0"/>
            <p:nvPr/>
          </p:nvPicPr>
          <p:blipFill rotWithShape="1">
            <a:blip r:embed="rId3">
              <a:alphaModFix/>
            </a:blip>
            <a:srcRect b="3474" l="0" r="0" t="0"/>
            <a:stretch/>
          </p:blipFill>
          <p:spPr>
            <a:xfrm>
              <a:off x="4730925" y="1570325"/>
              <a:ext cx="4189024" cy="3169450"/>
            </a:xfrm>
            <a:prstGeom prst="rect">
              <a:avLst/>
            </a:prstGeom>
            <a:noFill/>
            <a:ln>
              <a:noFill/>
            </a:ln>
          </p:spPr>
        </p:pic>
        <p:sp>
          <p:nvSpPr>
            <p:cNvPr id="221" name="Google Shape;221;p28"/>
            <p:cNvSpPr/>
            <p:nvPr/>
          </p:nvSpPr>
          <p:spPr>
            <a:xfrm>
              <a:off x="6639975" y="4739775"/>
              <a:ext cx="552300" cy="19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768900" y="6736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40"/>
              <a:t>Secondary A</a:t>
            </a:r>
            <a:r>
              <a:rPr lang="en-GB" sz="2240"/>
              <a:t>nalysis: Generalizability of the algorithm</a:t>
            </a:r>
            <a:endParaRPr sz="2240"/>
          </a:p>
        </p:txBody>
      </p:sp>
      <p:sp>
        <p:nvSpPr>
          <p:cNvPr id="227" name="Google Shape;227;p29"/>
          <p:cNvSpPr txBox="1"/>
          <p:nvPr>
            <p:ph idx="1" type="body"/>
          </p:nvPr>
        </p:nvSpPr>
        <p:spPr>
          <a:xfrm>
            <a:off x="444575" y="1373225"/>
            <a:ext cx="2496000" cy="339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Age at enrollment, years since menopause, prior hormone </a:t>
            </a:r>
            <a:r>
              <a:rPr lang="en-GB" sz="1400"/>
              <a:t>therapy</a:t>
            </a:r>
            <a:r>
              <a:rPr lang="en-GB" sz="1400"/>
              <a:t> status, hypertension status, hypercholesterolemia status and </a:t>
            </a:r>
            <a:r>
              <a:rPr lang="en-GB" sz="1400"/>
              <a:t>alcohol</a:t>
            </a:r>
            <a:r>
              <a:rPr lang="en-GB" sz="1400"/>
              <a:t> drinking history differs significantly for participants with and without Medicare FFS</a:t>
            </a:r>
            <a:endParaRPr sz="1400"/>
          </a:p>
          <a:p>
            <a:pPr indent="-317500" lvl="0" marL="457200" rtl="0" algn="l">
              <a:spcBef>
                <a:spcPts val="0"/>
              </a:spcBef>
              <a:spcAft>
                <a:spcPts val="0"/>
              </a:spcAft>
              <a:buSzPts val="1400"/>
              <a:buChar char="●"/>
            </a:pPr>
            <a:r>
              <a:rPr lang="en-GB" sz="1400"/>
              <a:t>Use the algorithm with caution</a:t>
            </a:r>
            <a:endParaRPr sz="1400"/>
          </a:p>
        </p:txBody>
      </p:sp>
      <p:graphicFrame>
        <p:nvGraphicFramePr>
          <p:cNvPr id="228" name="Google Shape;228;p29"/>
          <p:cNvGraphicFramePr/>
          <p:nvPr/>
        </p:nvGraphicFramePr>
        <p:xfrm>
          <a:off x="3286125" y="1216025"/>
          <a:ext cx="3000000" cy="3000000"/>
        </p:xfrm>
        <a:graphic>
          <a:graphicData uri="http://schemas.openxmlformats.org/drawingml/2006/table">
            <a:tbl>
              <a:tblPr>
                <a:noFill/>
                <a:tableStyleId>{1780F88A-AE14-451A-AA31-A949C08BFD75}</a:tableStyleId>
              </a:tblPr>
              <a:tblGrid>
                <a:gridCol w="1713700"/>
                <a:gridCol w="1392950"/>
                <a:gridCol w="1493750"/>
                <a:gridCol w="1035550"/>
              </a:tblGrid>
              <a:tr h="420725">
                <a:tc>
                  <a:txBody>
                    <a:bodyPr/>
                    <a:lstStyle/>
                    <a:p>
                      <a:pPr indent="0" lvl="0" marL="0" rtl="0" algn="l">
                        <a:lnSpc>
                          <a:spcPct val="115000"/>
                        </a:lnSpc>
                        <a:spcBef>
                          <a:spcPts val="0"/>
                        </a:spcBef>
                        <a:spcAft>
                          <a:spcPts val="0"/>
                        </a:spcAft>
                        <a:buNone/>
                      </a:pPr>
                      <a:r>
                        <a:t/>
                      </a:r>
                      <a:endParaRPr b="1" sz="1000">
                        <a:latin typeface="Lato"/>
                        <a:ea typeface="Lato"/>
                        <a:cs typeface="Lato"/>
                        <a:sym typeface="Lato"/>
                      </a:endParaRPr>
                    </a:p>
                  </a:txBody>
                  <a:tcPr marT="63500" marB="63500" marR="63500" marL="63500"/>
                </a:tc>
                <a:tc>
                  <a:txBody>
                    <a:bodyPr/>
                    <a:lstStyle/>
                    <a:p>
                      <a:pPr indent="0" lvl="0" marL="0" marR="208902" rtl="0" algn="r">
                        <a:spcBef>
                          <a:spcPts val="0"/>
                        </a:spcBef>
                        <a:spcAft>
                          <a:spcPts val="0"/>
                        </a:spcAft>
                        <a:buNone/>
                      </a:pPr>
                      <a:r>
                        <a:rPr b="1" lang="en-GB" sz="1000">
                          <a:latin typeface="Lato"/>
                          <a:ea typeface="Lato"/>
                          <a:cs typeface="Lato"/>
                          <a:sym typeface="Lato"/>
                        </a:rPr>
                        <a:t>Medicare FFS </a:t>
                      </a:r>
                      <a:endParaRPr b="1" sz="1000">
                        <a:latin typeface="Lato"/>
                        <a:ea typeface="Lato"/>
                        <a:cs typeface="Lato"/>
                        <a:sym typeface="Lato"/>
                      </a:endParaRPr>
                    </a:p>
                    <a:p>
                      <a:pPr indent="0" lvl="0" marL="0" rtl="0" algn="ctr">
                        <a:spcBef>
                          <a:spcPts val="67"/>
                        </a:spcBef>
                        <a:spcAft>
                          <a:spcPts val="0"/>
                        </a:spcAft>
                        <a:buNone/>
                      </a:pPr>
                      <a:r>
                        <a:rPr b="1" lang="en-GB" sz="1000">
                          <a:latin typeface="Lato"/>
                          <a:ea typeface="Lato"/>
                          <a:cs typeface="Lato"/>
                          <a:sym typeface="Lato"/>
                        </a:rPr>
                        <a:t>(N = 19,204)</a:t>
                      </a:r>
                      <a:endParaRPr b="1" sz="1000">
                        <a:latin typeface="Lato"/>
                        <a:ea typeface="Lato"/>
                        <a:cs typeface="Lato"/>
                        <a:sym typeface="Lato"/>
                      </a:endParaRPr>
                    </a:p>
                  </a:txBody>
                  <a:tcPr marT="63500" marB="63500" marR="63500" marL="63500"/>
                </a:tc>
                <a:tc>
                  <a:txBody>
                    <a:bodyPr/>
                    <a:lstStyle/>
                    <a:p>
                      <a:pPr indent="0" lvl="0" marL="224943" marR="128040" rtl="0" algn="ctr">
                        <a:lnSpc>
                          <a:spcPct val="102278"/>
                        </a:lnSpc>
                        <a:spcBef>
                          <a:spcPts val="0"/>
                        </a:spcBef>
                        <a:spcAft>
                          <a:spcPts val="0"/>
                        </a:spcAft>
                        <a:buNone/>
                      </a:pPr>
                      <a:r>
                        <a:rPr b="1" lang="en-GB" sz="1000">
                          <a:latin typeface="Lato"/>
                          <a:ea typeface="Lato"/>
                          <a:cs typeface="Lato"/>
                          <a:sym typeface="Lato"/>
                        </a:rPr>
                        <a:t>Not Medicare FFS (N = 8,143)</a:t>
                      </a:r>
                      <a:endParaRPr b="1" sz="1000">
                        <a:latin typeface="Lato"/>
                        <a:ea typeface="Lato"/>
                        <a:cs typeface="Lato"/>
                        <a:sym typeface="Lato"/>
                      </a:endParaRPr>
                    </a:p>
                  </a:txBody>
                  <a:tcPr marT="63500" marB="63500" marR="63500" marL="63500"/>
                </a:tc>
                <a:tc>
                  <a:txBody>
                    <a:bodyPr/>
                    <a:lstStyle/>
                    <a:p>
                      <a:pPr indent="0" lvl="0" marL="0" marR="273368" rtl="0" algn="r">
                        <a:spcBef>
                          <a:spcPts val="0"/>
                        </a:spcBef>
                        <a:spcAft>
                          <a:spcPts val="0"/>
                        </a:spcAft>
                        <a:buNone/>
                      </a:pPr>
                      <a:r>
                        <a:rPr b="1" lang="en-GB" sz="1000">
                          <a:latin typeface="Lato"/>
                          <a:ea typeface="Lato"/>
                          <a:cs typeface="Lato"/>
                          <a:sym typeface="Lato"/>
                        </a:rPr>
                        <a:t>p-value</a:t>
                      </a:r>
                      <a:endParaRPr b="1" sz="1000">
                        <a:latin typeface="Lato"/>
                        <a:ea typeface="Lato"/>
                        <a:cs typeface="Lato"/>
                        <a:sym typeface="Lato"/>
                      </a:endParaRPr>
                    </a:p>
                  </a:txBody>
                  <a:tcPr marT="63500" marB="63500" marR="63500" marL="63500"/>
                </a:tc>
              </a:tr>
              <a:tr h="299650">
                <a:tc>
                  <a:txBody>
                    <a:bodyPr/>
                    <a:lstStyle/>
                    <a:p>
                      <a:pPr indent="0" lvl="0" marL="73240" rtl="0" algn="l">
                        <a:spcBef>
                          <a:spcPts val="0"/>
                        </a:spcBef>
                        <a:spcAft>
                          <a:spcPts val="0"/>
                        </a:spcAft>
                        <a:buNone/>
                      </a:pPr>
                      <a:r>
                        <a:rPr lang="en-GB" sz="1000">
                          <a:latin typeface="Lato"/>
                          <a:ea typeface="Lato"/>
                          <a:cs typeface="Lato"/>
                          <a:sym typeface="Lato"/>
                        </a:rPr>
                        <a:t>E-alone trial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7,501 (39.1%)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3,238 (39.8%)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0.281</a:t>
                      </a:r>
                      <a:endParaRPr sz="1000">
                        <a:latin typeface="Lato"/>
                        <a:ea typeface="Lato"/>
                        <a:cs typeface="Lato"/>
                        <a:sym typeface="Lato"/>
                      </a:endParaRPr>
                    </a:p>
                  </a:txBody>
                  <a:tcPr marT="63500" marB="63500" marR="63500" marL="63500"/>
                </a:tc>
              </a:tr>
              <a:tr h="299650">
                <a:tc>
                  <a:txBody>
                    <a:bodyPr/>
                    <a:lstStyle/>
                    <a:p>
                      <a:pPr indent="0" lvl="0" marL="73240" rtl="0" algn="l">
                        <a:spcBef>
                          <a:spcPts val="0"/>
                        </a:spcBef>
                        <a:spcAft>
                          <a:spcPts val="0"/>
                        </a:spcAft>
                        <a:buNone/>
                      </a:pPr>
                      <a:r>
                        <a:rPr lang="en-GB" sz="1000">
                          <a:latin typeface="Lato"/>
                          <a:ea typeface="Lato"/>
                          <a:cs typeface="Lato"/>
                          <a:sym typeface="Lato"/>
                        </a:rPr>
                        <a:t>E + P trial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11,703 (60.9%)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4,905 (60.2%)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0.281</a:t>
                      </a:r>
                      <a:endParaRPr sz="1000">
                        <a:latin typeface="Lato"/>
                        <a:ea typeface="Lato"/>
                        <a:cs typeface="Lato"/>
                        <a:sym typeface="Lato"/>
                      </a:endParaRPr>
                    </a:p>
                  </a:txBody>
                  <a:tcPr marT="63500" marB="63500" marR="63500" marL="63500"/>
                </a:tc>
              </a:tr>
              <a:tr h="299650">
                <a:tc>
                  <a:txBody>
                    <a:bodyPr/>
                    <a:lstStyle/>
                    <a:p>
                      <a:pPr indent="0" lvl="0" marL="62209" rtl="0" algn="l">
                        <a:spcBef>
                          <a:spcPts val="0"/>
                        </a:spcBef>
                        <a:spcAft>
                          <a:spcPts val="0"/>
                        </a:spcAft>
                        <a:buNone/>
                      </a:pPr>
                      <a:r>
                        <a:rPr b="1" lang="en-GB" sz="1000">
                          <a:solidFill>
                            <a:schemeClr val="dk1"/>
                          </a:solidFill>
                          <a:latin typeface="Lato"/>
                          <a:ea typeface="Lato"/>
                          <a:cs typeface="Lato"/>
                          <a:sym typeface="Lato"/>
                        </a:rPr>
                        <a:t>Age at enrollment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64.08 (6.69)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61.79 (8.06)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&lt;0.001*</a:t>
                      </a:r>
                      <a:endParaRPr b="1" sz="1000">
                        <a:solidFill>
                          <a:schemeClr val="dk1"/>
                        </a:solidFill>
                        <a:latin typeface="Lato"/>
                        <a:ea typeface="Lato"/>
                        <a:cs typeface="Lato"/>
                        <a:sym typeface="Lato"/>
                      </a:endParaRPr>
                    </a:p>
                  </a:txBody>
                  <a:tcPr marT="63500" marB="63500" marR="63500" marL="63500"/>
                </a:tc>
              </a:tr>
              <a:tr h="299650">
                <a:tc>
                  <a:txBody>
                    <a:bodyPr/>
                    <a:lstStyle/>
                    <a:p>
                      <a:pPr indent="0" lvl="0" marL="62628" rtl="0" algn="l">
                        <a:spcBef>
                          <a:spcPts val="0"/>
                        </a:spcBef>
                        <a:spcAft>
                          <a:spcPts val="0"/>
                        </a:spcAft>
                        <a:buNone/>
                      </a:pPr>
                      <a:r>
                        <a:rPr b="1" lang="en-GB" sz="1000">
                          <a:solidFill>
                            <a:schemeClr val="dk1"/>
                          </a:solidFill>
                          <a:latin typeface="Lato"/>
                          <a:ea typeface="Lato"/>
                          <a:cs typeface="Lato"/>
                          <a:sym typeface="Lato"/>
                        </a:rPr>
                        <a:t>Years since menopause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16.14 (9.14)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14.30 (9.70)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&lt;0.001*</a:t>
                      </a:r>
                      <a:endParaRPr b="1" sz="1000">
                        <a:solidFill>
                          <a:schemeClr val="dk1"/>
                        </a:solidFill>
                        <a:latin typeface="Lato"/>
                        <a:ea typeface="Lato"/>
                        <a:cs typeface="Lato"/>
                        <a:sym typeface="Lato"/>
                      </a:endParaRPr>
                    </a:p>
                  </a:txBody>
                  <a:tcPr marT="63500" marB="63500" marR="63500" marL="63500"/>
                </a:tc>
              </a:tr>
              <a:tr h="299650">
                <a:tc>
                  <a:txBody>
                    <a:bodyPr/>
                    <a:lstStyle/>
                    <a:p>
                      <a:pPr indent="0" lvl="0" marL="72962" rtl="0" algn="l">
                        <a:spcBef>
                          <a:spcPts val="0"/>
                        </a:spcBef>
                        <a:spcAft>
                          <a:spcPts val="0"/>
                        </a:spcAft>
                        <a:buNone/>
                      </a:pPr>
                      <a:r>
                        <a:rPr b="1" lang="en-GB" sz="1000">
                          <a:solidFill>
                            <a:schemeClr val="dk1"/>
                          </a:solidFill>
                          <a:latin typeface="Lato"/>
                          <a:ea typeface="Lato"/>
                          <a:cs typeface="Lato"/>
                          <a:sym typeface="Lato"/>
                        </a:rPr>
                        <a:t>Prior hormone therapy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6,535 (34.0%)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2,974 (36.5%)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&lt;0.001*</a:t>
                      </a:r>
                      <a:endParaRPr b="1" sz="1000">
                        <a:solidFill>
                          <a:schemeClr val="dk1"/>
                        </a:solidFill>
                        <a:latin typeface="Lato"/>
                        <a:ea typeface="Lato"/>
                        <a:cs typeface="Lato"/>
                        <a:sym typeface="Lato"/>
                      </a:endParaRPr>
                    </a:p>
                  </a:txBody>
                  <a:tcPr marT="63500" marB="63500" marR="63500" marL="63500"/>
                </a:tc>
              </a:tr>
              <a:tr h="299650">
                <a:tc>
                  <a:txBody>
                    <a:bodyPr/>
                    <a:lstStyle/>
                    <a:p>
                      <a:pPr indent="0" lvl="0" marL="72962" rtl="0" algn="l">
                        <a:spcBef>
                          <a:spcPts val="0"/>
                        </a:spcBef>
                        <a:spcAft>
                          <a:spcPts val="0"/>
                        </a:spcAft>
                        <a:buNone/>
                      </a:pPr>
                      <a:r>
                        <a:rPr lang="en-GB" sz="1000">
                          <a:latin typeface="Lato"/>
                          <a:ea typeface="Lato"/>
                          <a:cs typeface="Lato"/>
                          <a:sym typeface="Lato"/>
                        </a:rPr>
                        <a:t>Diabetes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1,112 (5.8%)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444 (5.5%)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0.279</a:t>
                      </a:r>
                      <a:endParaRPr sz="1000">
                        <a:latin typeface="Lato"/>
                        <a:ea typeface="Lato"/>
                        <a:cs typeface="Lato"/>
                        <a:sym typeface="Lato"/>
                      </a:endParaRPr>
                    </a:p>
                  </a:txBody>
                  <a:tcPr marT="63500" marB="63500" marR="63500" marL="63500"/>
                </a:tc>
              </a:tr>
              <a:tr h="299650">
                <a:tc>
                  <a:txBody>
                    <a:bodyPr/>
                    <a:lstStyle/>
                    <a:p>
                      <a:pPr indent="0" lvl="0" marL="73380" rtl="0" algn="l">
                        <a:spcBef>
                          <a:spcPts val="0"/>
                        </a:spcBef>
                        <a:spcAft>
                          <a:spcPts val="0"/>
                        </a:spcAft>
                        <a:buNone/>
                      </a:pPr>
                      <a:r>
                        <a:rPr b="1" lang="en-GB" sz="1000">
                          <a:solidFill>
                            <a:schemeClr val="dk1"/>
                          </a:solidFill>
                          <a:latin typeface="Lato"/>
                          <a:ea typeface="Lato"/>
                          <a:cs typeface="Lato"/>
                          <a:sym typeface="Lato"/>
                        </a:rPr>
                        <a:t>Hypertension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6,600 (34.6%)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2,553 (31.7%)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&lt;0.001*</a:t>
                      </a:r>
                      <a:endParaRPr b="1" sz="1000">
                        <a:solidFill>
                          <a:schemeClr val="dk1"/>
                        </a:solidFill>
                        <a:latin typeface="Lato"/>
                        <a:ea typeface="Lato"/>
                        <a:cs typeface="Lato"/>
                        <a:sym typeface="Lato"/>
                      </a:endParaRPr>
                    </a:p>
                  </a:txBody>
                  <a:tcPr marT="63500" marB="63500" marR="63500" marL="63500"/>
                </a:tc>
              </a:tr>
              <a:tr h="299650">
                <a:tc>
                  <a:txBody>
                    <a:bodyPr/>
                    <a:lstStyle/>
                    <a:p>
                      <a:pPr indent="0" lvl="0" marL="73380" rtl="0" algn="l">
                        <a:spcBef>
                          <a:spcPts val="0"/>
                        </a:spcBef>
                        <a:spcAft>
                          <a:spcPts val="0"/>
                        </a:spcAft>
                        <a:buNone/>
                      </a:pPr>
                      <a:r>
                        <a:rPr b="1" lang="en-GB" sz="1000">
                          <a:solidFill>
                            <a:schemeClr val="dk1"/>
                          </a:solidFill>
                          <a:latin typeface="Lato"/>
                          <a:ea typeface="Lato"/>
                          <a:cs typeface="Lato"/>
                          <a:sym typeface="Lato"/>
                        </a:rPr>
                        <a:t>Hypercholesterolemia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2,421 (14.1%)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9,45 (12.7%)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0.002*</a:t>
                      </a:r>
                      <a:endParaRPr b="1" sz="1000">
                        <a:solidFill>
                          <a:schemeClr val="dk1"/>
                        </a:solidFill>
                        <a:latin typeface="Lato"/>
                        <a:ea typeface="Lato"/>
                        <a:cs typeface="Lato"/>
                        <a:sym typeface="Lato"/>
                      </a:endParaRPr>
                    </a:p>
                  </a:txBody>
                  <a:tcPr marT="63500" marB="63500" marR="63500" marL="63500"/>
                </a:tc>
              </a:tr>
              <a:tr h="299650">
                <a:tc>
                  <a:txBody>
                    <a:bodyPr/>
                    <a:lstStyle/>
                    <a:p>
                      <a:pPr indent="0" lvl="0" marL="73240" rtl="0" algn="l">
                        <a:spcBef>
                          <a:spcPts val="0"/>
                        </a:spcBef>
                        <a:spcAft>
                          <a:spcPts val="0"/>
                        </a:spcAft>
                        <a:buNone/>
                      </a:pPr>
                      <a:r>
                        <a:rPr lang="en-GB" sz="1000">
                          <a:latin typeface="Lato"/>
                          <a:ea typeface="Lato"/>
                          <a:cs typeface="Lato"/>
                          <a:sym typeface="Lato"/>
                        </a:rPr>
                        <a:t>Ever smoked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9,452 (49.6%)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4,098 (50.7%)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0.086</a:t>
                      </a:r>
                      <a:endParaRPr sz="1000">
                        <a:latin typeface="Lato"/>
                        <a:ea typeface="Lato"/>
                        <a:cs typeface="Lato"/>
                        <a:sym typeface="Lato"/>
                      </a:endParaRPr>
                    </a:p>
                  </a:txBody>
                  <a:tcPr marT="63500" marB="63500" marR="63500" marL="63500"/>
                </a:tc>
              </a:tr>
              <a:tr h="299650">
                <a:tc>
                  <a:txBody>
                    <a:bodyPr/>
                    <a:lstStyle/>
                    <a:p>
                      <a:pPr indent="0" lvl="0" marL="62209" rtl="0" algn="l">
                        <a:spcBef>
                          <a:spcPts val="0"/>
                        </a:spcBef>
                        <a:spcAft>
                          <a:spcPts val="0"/>
                        </a:spcAft>
                        <a:buNone/>
                      </a:pPr>
                      <a:r>
                        <a:rPr b="1" lang="en-GB" sz="1000">
                          <a:solidFill>
                            <a:schemeClr val="dk1"/>
                          </a:solidFill>
                          <a:latin typeface="Lato"/>
                          <a:ea typeface="Lato"/>
                          <a:cs typeface="Lato"/>
                          <a:sym typeface="Lato"/>
                        </a:rPr>
                        <a:t>Alcohol (&gt;12 drinks)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16,555 (86.6%)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7,127 (88.1%) </a:t>
                      </a:r>
                      <a:endParaRPr b="1" sz="1000">
                        <a:solidFill>
                          <a:schemeClr val="dk1"/>
                        </a:solidFill>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b="1" lang="en-GB" sz="1000">
                          <a:solidFill>
                            <a:schemeClr val="dk1"/>
                          </a:solidFill>
                          <a:latin typeface="Lato"/>
                          <a:ea typeface="Lato"/>
                          <a:cs typeface="Lato"/>
                          <a:sym typeface="Lato"/>
                        </a:rPr>
                        <a:t>0.001*</a:t>
                      </a:r>
                      <a:endParaRPr b="1" sz="1000">
                        <a:solidFill>
                          <a:schemeClr val="dk1"/>
                        </a:solidFill>
                        <a:latin typeface="Lato"/>
                        <a:ea typeface="Lato"/>
                        <a:cs typeface="Lato"/>
                        <a:sym typeface="Lato"/>
                      </a:endParaRPr>
                    </a:p>
                  </a:txBody>
                  <a:tcPr marT="63500" marB="63500" marR="63500" marL="63500"/>
                </a:tc>
              </a:tr>
              <a:tr h="299650">
                <a:tc>
                  <a:txBody>
                    <a:bodyPr/>
                    <a:lstStyle/>
                    <a:p>
                      <a:pPr indent="0" lvl="0" marL="72403" rtl="0" algn="l">
                        <a:spcBef>
                          <a:spcPts val="0"/>
                        </a:spcBef>
                        <a:spcAft>
                          <a:spcPts val="0"/>
                        </a:spcAft>
                        <a:buNone/>
                      </a:pPr>
                      <a:r>
                        <a:rPr lang="en-GB" sz="1000">
                          <a:latin typeface="Lato"/>
                          <a:ea typeface="Lato"/>
                          <a:cs typeface="Lato"/>
                          <a:sym typeface="Lato"/>
                        </a:rPr>
                        <a:t>BMI (&gt;= 25 kg/m2)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14,021 (73.4%)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5,907 (72.9%) </a:t>
                      </a:r>
                      <a:endParaRPr sz="1000">
                        <a:latin typeface="Lato"/>
                        <a:ea typeface="Lato"/>
                        <a:cs typeface="Lato"/>
                        <a:sym typeface="Lato"/>
                      </a:endParaRPr>
                    </a:p>
                  </a:txBody>
                  <a:tcPr marT="63500" marB="63500" marR="63500" marL="63500"/>
                </a:tc>
                <a:tc>
                  <a:txBody>
                    <a:bodyPr/>
                    <a:lstStyle/>
                    <a:p>
                      <a:pPr indent="0" lvl="0" marL="0" rtl="0" algn="ctr">
                        <a:spcBef>
                          <a:spcPts val="0"/>
                        </a:spcBef>
                        <a:spcAft>
                          <a:spcPts val="0"/>
                        </a:spcAft>
                        <a:buNone/>
                      </a:pPr>
                      <a:r>
                        <a:rPr lang="en-GB" sz="1000">
                          <a:latin typeface="Lato"/>
                          <a:ea typeface="Lato"/>
                          <a:cs typeface="Lato"/>
                          <a:sym typeface="Lato"/>
                        </a:rPr>
                        <a:t>0.445</a:t>
                      </a:r>
                      <a:endParaRPr sz="1000">
                        <a:latin typeface="Lato"/>
                        <a:ea typeface="Lato"/>
                        <a:cs typeface="Lato"/>
                        <a:sym typeface="Lato"/>
                      </a:endParaRPr>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833775" y="723100"/>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Conclusions</a:t>
            </a:r>
            <a:endParaRPr sz="2200"/>
          </a:p>
        </p:txBody>
      </p:sp>
      <p:sp>
        <p:nvSpPr>
          <p:cNvPr id="234" name="Google Shape;234;p30"/>
          <p:cNvSpPr txBox="1"/>
          <p:nvPr>
            <p:ph idx="1" type="body"/>
          </p:nvPr>
        </p:nvSpPr>
        <p:spPr>
          <a:xfrm>
            <a:off x="833775" y="1392125"/>
            <a:ext cx="7688700" cy="3131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Age has a strong impact on the CMS algorithm performance,</a:t>
            </a:r>
            <a:endParaRPr sz="1400"/>
          </a:p>
          <a:p>
            <a:pPr indent="-317500" lvl="1" marL="914400" rtl="0" algn="l">
              <a:spcBef>
                <a:spcPts val="0"/>
              </a:spcBef>
              <a:spcAft>
                <a:spcPts val="0"/>
              </a:spcAft>
              <a:buSzPts val="1400"/>
              <a:buChar char="○"/>
            </a:pPr>
            <a:r>
              <a:rPr lang="en-GB" sz="1400"/>
              <a:t>More likely to misclassify patients without colorectal cancer </a:t>
            </a:r>
            <a:r>
              <a:rPr lang="en-GB" sz="1400"/>
              <a:t>diagnosis</a:t>
            </a:r>
            <a:r>
              <a:rPr lang="en-GB" sz="1400"/>
              <a:t> a for those who enrolled in WHI at an older age</a:t>
            </a:r>
            <a:endParaRPr sz="1400"/>
          </a:p>
          <a:p>
            <a:pPr indent="-317500" lvl="0" marL="457200" rtl="0" algn="l">
              <a:spcBef>
                <a:spcPts val="0"/>
              </a:spcBef>
              <a:spcAft>
                <a:spcPts val="0"/>
              </a:spcAft>
              <a:buSzPts val="1400"/>
              <a:buChar char="●"/>
            </a:pPr>
            <a:r>
              <a:rPr lang="en-GB" sz="1400"/>
              <a:t>There is no </a:t>
            </a:r>
            <a:r>
              <a:rPr lang="en-GB" sz="1400"/>
              <a:t>significant differences between using the WHI adjudicated diagnoses and the CMS algorithm derived diagnoses. </a:t>
            </a:r>
            <a:endParaRPr sz="1400"/>
          </a:p>
          <a:p>
            <a:pPr indent="-317500" lvl="0" marL="457200" rtl="0" algn="l">
              <a:spcBef>
                <a:spcPts val="0"/>
              </a:spcBef>
              <a:spcAft>
                <a:spcPts val="0"/>
              </a:spcAft>
              <a:buSzPts val="1400"/>
              <a:buChar char="●"/>
            </a:pPr>
            <a:r>
              <a:rPr lang="en-GB" sz="1400"/>
              <a:t>There is no significant differences between the hazard ratios and the risk differences comparing the pooled treatment and placebo group.</a:t>
            </a:r>
            <a:endParaRPr sz="1400"/>
          </a:p>
          <a:p>
            <a:pPr indent="-317500" lvl="0" marL="457200" rtl="0" algn="l">
              <a:spcBef>
                <a:spcPts val="0"/>
              </a:spcBef>
              <a:spcAft>
                <a:spcPts val="0"/>
              </a:spcAft>
              <a:buSzPts val="1400"/>
              <a:buChar char="●"/>
            </a:pPr>
            <a:r>
              <a:rPr lang="en-GB" sz="1400"/>
              <a:t>We need to use the </a:t>
            </a:r>
            <a:r>
              <a:rPr lang="en-GB" sz="1400"/>
              <a:t>algorithm</a:t>
            </a:r>
            <a:r>
              <a:rPr lang="en-GB" sz="1400"/>
              <a:t> with caution when generalizing it to participants without the Medicare FFS coverage</a:t>
            </a:r>
            <a:endParaRPr sz="1400"/>
          </a:p>
        </p:txBody>
      </p:sp>
      <p:pic>
        <p:nvPicPr>
          <p:cNvPr id="235" name="Google Shape;235;p30"/>
          <p:cNvPicPr preferRelativeResize="0"/>
          <p:nvPr/>
        </p:nvPicPr>
        <p:blipFill>
          <a:blip r:embed="rId3">
            <a:alphaModFix/>
          </a:blip>
          <a:stretch>
            <a:fillRect/>
          </a:stretch>
        </p:blipFill>
        <p:spPr>
          <a:xfrm>
            <a:off x="6112125" y="4374425"/>
            <a:ext cx="3024974" cy="769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833775" y="694100"/>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Scientific Impact</a:t>
            </a:r>
            <a:endParaRPr sz="2200"/>
          </a:p>
        </p:txBody>
      </p:sp>
      <p:sp>
        <p:nvSpPr>
          <p:cNvPr id="241" name="Google Shape;241;p31"/>
          <p:cNvSpPr txBox="1"/>
          <p:nvPr>
            <p:ph idx="1" type="body"/>
          </p:nvPr>
        </p:nvSpPr>
        <p:spPr>
          <a:xfrm>
            <a:off x="833775" y="1715413"/>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Health administrative data rarely used in disease prediction settings</a:t>
            </a:r>
            <a:endParaRPr sz="1400"/>
          </a:p>
          <a:p>
            <a:pPr indent="-317500" lvl="0" marL="457200" rtl="0" algn="l">
              <a:spcBef>
                <a:spcPts val="0"/>
              </a:spcBef>
              <a:spcAft>
                <a:spcPts val="0"/>
              </a:spcAft>
              <a:buSzPts val="1400"/>
              <a:buChar char="●"/>
            </a:pPr>
            <a:r>
              <a:rPr lang="en-GB" sz="1400"/>
              <a:t>Compared the use of health administrative data to the traditional adjudication and documentation approach</a:t>
            </a:r>
            <a:endParaRPr sz="1400"/>
          </a:p>
          <a:p>
            <a:pPr indent="-317500" lvl="0" marL="457200" rtl="0" algn="l">
              <a:spcBef>
                <a:spcPts val="0"/>
              </a:spcBef>
              <a:spcAft>
                <a:spcPts val="0"/>
              </a:spcAft>
              <a:buSzPts val="1400"/>
              <a:buChar char="●"/>
            </a:pPr>
            <a:r>
              <a:rPr lang="en-GB" sz="1400"/>
              <a:t>Validated</a:t>
            </a:r>
            <a:r>
              <a:rPr lang="en-GB" sz="1400"/>
              <a:t> the use of Medicare data for determining colorectal cancer events in the WHI participants</a:t>
            </a:r>
            <a:endParaRPr sz="1400"/>
          </a:p>
          <a:p>
            <a:pPr indent="-317500" lvl="0" marL="457200" rtl="0" algn="l">
              <a:spcBef>
                <a:spcPts val="0"/>
              </a:spcBef>
              <a:spcAft>
                <a:spcPts val="0"/>
              </a:spcAft>
              <a:buSzPts val="1400"/>
              <a:buChar char="●"/>
            </a:pPr>
            <a:r>
              <a:rPr lang="en-GB" sz="1400"/>
              <a:t>Demonstrated a more cost-effective and time-saving way </a:t>
            </a:r>
            <a:r>
              <a:rPr lang="en-GB" sz="1400"/>
              <a:t>of leveraging health administrative data</a:t>
            </a:r>
            <a:endParaRPr sz="1400"/>
          </a:p>
          <a:p>
            <a:pPr indent="-317500" lvl="0" marL="457200" rtl="0" algn="l">
              <a:spcBef>
                <a:spcPts val="0"/>
              </a:spcBef>
              <a:spcAft>
                <a:spcPts val="0"/>
              </a:spcAft>
              <a:buSzPts val="1400"/>
              <a:buChar char="●"/>
            </a:pPr>
            <a:r>
              <a:rPr lang="en-GB" sz="1400"/>
              <a:t>A</a:t>
            </a:r>
            <a:r>
              <a:rPr lang="en-GB" sz="1400"/>
              <a:t>llowed the clients to study questions about cancer survivorship more efficiently</a:t>
            </a:r>
            <a:endParaRPr sz="1400"/>
          </a:p>
        </p:txBody>
      </p:sp>
      <p:pic>
        <p:nvPicPr>
          <p:cNvPr id="242" name="Google Shape;242;p31"/>
          <p:cNvPicPr preferRelativeResize="0"/>
          <p:nvPr/>
        </p:nvPicPr>
        <p:blipFill>
          <a:blip r:embed="rId3">
            <a:alphaModFix/>
          </a:blip>
          <a:stretch>
            <a:fillRect/>
          </a:stretch>
        </p:blipFill>
        <p:spPr>
          <a:xfrm>
            <a:off x="6112125" y="4374425"/>
            <a:ext cx="3024974" cy="76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68900" y="6736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Background</a:t>
            </a:r>
            <a:endParaRPr sz="2200"/>
          </a:p>
        </p:txBody>
      </p:sp>
      <p:sp>
        <p:nvSpPr>
          <p:cNvPr id="95" name="Google Shape;95;p14"/>
          <p:cNvSpPr txBox="1"/>
          <p:nvPr>
            <p:ph idx="1" type="body"/>
          </p:nvPr>
        </p:nvSpPr>
        <p:spPr>
          <a:xfrm>
            <a:off x="540300" y="1152475"/>
            <a:ext cx="8520600" cy="1197900"/>
          </a:xfrm>
          <a:prstGeom prst="rect">
            <a:avLst/>
          </a:prstGeom>
        </p:spPr>
        <p:txBody>
          <a:bodyPr anchorCtr="0" anchor="t" bIns="91425" lIns="91425" spcFirstLastPara="1" rIns="91425" wrap="square" tIns="91425">
            <a:noAutofit/>
          </a:bodyPr>
          <a:lstStyle/>
          <a:p>
            <a:pPr indent="-317500" lvl="0" marL="457200" marR="653089" rtl="0" algn="l">
              <a:lnSpc>
                <a:spcPct val="105000"/>
              </a:lnSpc>
              <a:spcBef>
                <a:spcPts val="0"/>
              </a:spcBef>
              <a:spcAft>
                <a:spcPts val="0"/>
              </a:spcAft>
              <a:buClr>
                <a:srgbClr val="000000"/>
              </a:buClr>
              <a:buSzPts val="1400"/>
              <a:buChar char="●"/>
            </a:pPr>
            <a:r>
              <a:rPr lang="en-GB" sz="1400">
                <a:solidFill>
                  <a:srgbClr val="000000"/>
                </a:solidFill>
              </a:rPr>
              <a:t>Women’s Health Initiative (early 1990s - 2005)</a:t>
            </a:r>
            <a:endParaRPr sz="1400">
              <a:solidFill>
                <a:srgbClr val="000000"/>
              </a:solidFill>
            </a:endParaRPr>
          </a:p>
          <a:p>
            <a:pPr indent="-317500" lvl="1" marL="914400" marR="653089" rtl="0" algn="l">
              <a:lnSpc>
                <a:spcPct val="105000"/>
              </a:lnSpc>
              <a:spcBef>
                <a:spcPts val="0"/>
              </a:spcBef>
              <a:spcAft>
                <a:spcPts val="0"/>
              </a:spcAft>
              <a:buClr>
                <a:srgbClr val="000000"/>
              </a:buClr>
              <a:buSzPts val="1400"/>
              <a:buChar char="○"/>
            </a:pPr>
            <a:r>
              <a:rPr lang="en-GB" sz="1400">
                <a:solidFill>
                  <a:srgbClr val="000000"/>
                </a:solidFill>
              </a:rPr>
              <a:t>One observational study + Three clinical trials</a:t>
            </a:r>
            <a:endParaRPr sz="1400">
              <a:solidFill>
                <a:srgbClr val="000000"/>
              </a:solidFill>
            </a:endParaRPr>
          </a:p>
          <a:p>
            <a:pPr indent="-317500" lvl="2" marL="1371600" marR="653089" rtl="0" algn="l">
              <a:lnSpc>
                <a:spcPct val="105000"/>
              </a:lnSpc>
              <a:spcBef>
                <a:spcPts val="0"/>
              </a:spcBef>
              <a:spcAft>
                <a:spcPts val="0"/>
              </a:spcAft>
              <a:buClr>
                <a:srgbClr val="000000"/>
              </a:buClr>
              <a:buSzPts val="1400"/>
              <a:buChar char="■"/>
            </a:pPr>
            <a:r>
              <a:rPr lang="en-GB" sz="1400">
                <a:solidFill>
                  <a:srgbClr val="000000"/>
                </a:solidFill>
              </a:rPr>
              <a:t>the Dietary Modification Trial</a:t>
            </a:r>
            <a:endParaRPr sz="1400">
              <a:solidFill>
                <a:srgbClr val="000000"/>
              </a:solidFill>
            </a:endParaRPr>
          </a:p>
          <a:p>
            <a:pPr indent="-317500" lvl="2" marL="1371600" marR="653089" rtl="0" algn="l">
              <a:lnSpc>
                <a:spcPct val="105000"/>
              </a:lnSpc>
              <a:spcBef>
                <a:spcPts val="0"/>
              </a:spcBef>
              <a:spcAft>
                <a:spcPts val="0"/>
              </a:spcAft>
              <a:buClr>
                <a:srgbClr val="000000"/>
              </a:buClr>
              <a:buSzPts val="1400"/>
              <a:buChar char="■"/>
            </a:pPr>
            <a:r>
              <a:rPr lang="en-GB" sz="1400">
                <a:solidFill>
                  <a:srgbClr val="000000"/>
                </a:solidFill>
              </a:rPr>
              <a:t>the Calcium and Vitamin D Trial (CaD), </a:t>
            </a:r>
            <a:endParaRPr sz="1400">
              <a:solidFill>
                <a:srgbClr val="000000"/>
              </a:solidFill>
            </a:endParaRPr>
          </a:p>
          <a:p>
            <a:pPr indent="-317500" lvl="2" marL="1371600" marR="653089" rtl="0" algn="l">
              <a:lnSpc>
                <a:spcPct val="105000"/>
              </a:lnSpc>
              <a:spcBef>
                <a:spcPts val="0"/>
              </a:spcBef>
              <a:spcAft>
                <a:spcPts val="0"/>
              </a:spcAft>
              <a:buClr>
                <a:srgbClr val="000000"/>
              </a:buClr>
              <a:buSzPts val="1400"/>
              <a:buChar char="■"/>
            </a:pPr>
            <a:r>
              <a:rPr lang="en-GB" sz="1400">
                <a:solidFill>
                  <a:srgbClr val="000000"/>
                </a:solidFill>
              </a:rPr>
              <a:t>the Hormone Trials: </a:t>
            </a:r>
            <a:endParaRPr sz="1400">
              <a:solidFill>
                <a:srgbClr val="000000"/>
              </a:solidFill>
            </a:endParaRPr>
          </a:p>
          <a:p>
            <a:pPr indent="-317500" lvl="3" marL="1828800" marR="653089" rtl="0" algn="l">
              <a:lnSpc>
                <a:spcPct val="105000"/>
              </a:lnSpc>
              <a:spcBef>
                <a:spcPts val="0"/>
              </a:spcBef>
              <a:spcAft>
                <a:spcPts val="0"/>
              </a:spcAft>
              <a:buClr>
                <a:srgbClr val="000000"/>
              </a:buClr>
              <a:buSzPts val="1400"/>
              <a:buChar char="●"/>
            </a:pPr>
            <a:r>
              <a:rPr lang="en-GB" sz="1400">
                <a:solidFill>
                  <a:srgbClr val="000000"/>
                </a:solidFill>
              </a:rPr>
              <a:t>Estrogen + Progestin (E+P) vs Placebo</a:t>
            </a:r>
            <a:endParaRPr sz="1400">
              <a:solidFill>
                <a:srgbClr val="000000"/>
              </a:solidFill>
            </a:endParaRPr>
          </a:p>
          <a:p>
            <a:pPr indent="-317500" lvl="3" marL="1828800" marR="653089" rtl="0" algn="l">
              <a:lnSpc>
                <a:spcPct val="105000"/>
              </a:lnSpc>
              <a:spcBef>
                <a:spcPts val="0"/>
              </a:spcBef>
              <a:spcAft>
                <a:spcPts val="0"/>
              </a:spcAft>
              <a:buClr>
                <a:srgbClr val="000000"/>
              </a:buClr>
              <a:buSzPts val="1400"/>
              <a:buChar char="●"/>
            </a:pPr>
            <a:r>
              <a:rPr lang="en-GB" sz="1400">
                <a:solidFill>
                  <a:srgbClr val="000000"/>
                </a:solidFill>
              </a:rPr>
              <a:t>Estrogen-alone (E-along) vs Placebo)</a:t>
            </a:r>
            <a:endParaRPr sz="1400">
              <a:solidFill>
                <a:srgbClr val="000000"/>
              </a:solidFill>
            </a:endParaRPr>
          </a:p>
        </p:txBody>
      </p:sp>
      <p:sp>
        <p:nvSpPr>
          <p:cNvPr id="96" name="Google Shape;96;p14"/>
          <p:cNvSpPr/>
          <p:nvPr/>
        </p:nvSpPr>
        <p:spPr>
          <a:xfrm>
            <a:off x="720925" y="3165650"/>
            <a:ext cx="7759500" cy="18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97" name="Google Shape;97;p14"/>
          <p:cNvSpPr/>
          <p:nvPr/>
        </p:nvSpPr>
        <p:spPr>
          <a:xfrm>
            <a:off x="3140325" y="3356000"/>
            <a:ext cx="2259600" cy="15423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a:p>
            <a:pPr indent="0" lvl="0" marL="0" rtl="0" algn="ctr">
              <a:spcBef>
                <a:spcPts val="0"/>
              </a:spcBef>
              <a:spcAft>
                <a:spcPts val="0"/>
              </a:spcAft>
              <a:buNone/>
            </a:pPr>
            <a:r>
              <a:rPr lang="en-GB" sz="1200">
                <a:latin typeface="Lato"/>
                <a:ea typeface="Lato"/>
                <a:cs typeface="Lato"/>
                <a:sym typeface="Lato"/>
              </a:rPr>
              <a:t>Dietary </a:t>
            </a:r>
            <a:r>
              <a:rPr lang="en-GB" sz="1200">
                <a:latin typeface="Lato"/>
                <a:ea typeface="Lato"/>
                <a:cs typeface="Lato"/>
                <a:sym typeface="Lato"/>
              </a:rPr>
              <a:t>Modification</a:t>
            </a:r>
            <a:endParaRPr sz="1200">
              <a:latin typeface="Lato"/>
              <a:ea typeface="Lato"/>
              <a:cs typeface="Lato"/>
              <a:sym typeface="Lato"/>
            </a:endParaRPr>
          </a:p>
          <a:p>
            <a:pPr indent="0" lvl="0" marL="0" rtl="0" algn="ctr">
              <a:spcBef>
                <a:spcPts val="0"/>
              </a:spcBef>
              <a:spcAft>
                <a:spcPts val="0"/>
              </a:spcAft>
              <a:buNone/>
            </a:pPr>
            <a:r>
              <a:rPr lang="en-GB" sz="1200">
                <a:latin typeface="Lato"/>
                <a:ea typeface="Lato"/>
                <a:cs typeface="Lato"/>
                <a:sym typeface="Lato"/>
              </a:rPr>
              <a:t>N = 48,835</a:t>
            </a:r>
            <a:endParaRPr sz="1200">
              <a:latin typeface="Lato"/>
              <a:ea typeface="Lato"/>
              <a:cs typeface="Lato"/>
              <a:sym typeface="Lato"/>
            </a:endParaRPr>
          </a:p>
        </p:txBody>
      </p:sp>
      <p:sp>
        <p:nvSpPr>
          <p:cNvPr id="98" name="Google Shape;98;p14"/>
          <p:cNvSpPr/>
          <p:nvPr/>
        </p:nvSpPr>
        <p:spPr>
          <a:xfrm>
            <a:off x="5039425" y="3249525"/>
            <a:ext cx="3283200" cy="12963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99" name="Google Shape;99;p14"/>
          <p:cNvSpPr/>
          <p:nvPr/>
        </p:nvSpPr>
        <p:spPr>
          <a:xfrm>
            <a:off x="888725" y="3626672"/>
            <a:ext cx="1984200" cy="1271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200">
                <a:latin typeface="Lato"/>
                <a:ea typeface="Lato"/>
                <a:cs typeface="Lato"/>
                <a:sym typeface="Lato"/>
              </a:rPr>
              <a:t>Observation Study</a:t>
            </a:r>
            <a:endParaRPr sz="1200">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n-GB" sz="1200">
                <a:latin typeface="Lato"/>
                <a:ea typeface="Lato"/>
                <a:cs typeface="Lato"/>
                <a:sym typeface="Lato"/>
              </a:rPr>
              <a:t>N = 93,676</a:t>
            </a:r>
            <a:endParaRPr>
              <a:latin typeface="Lato"/>
              <a:ea typeface="Lato"/>
              <a:cs typeface="Lato"/>
              <a:sym typeface="Lato"/>
            </a:endParaRPr>
          </a:p>
        </p:txBody>
      </p:sp>
      <p:cxnSp>
        <p:nvCxnSpPr>
          <p:cNvPr id="100" name="Google Shape;100;p14"/>
          <p:cNvCxnSpPr>
            <a:endCxn id="98" idx="4"/>
          </p:cNvCxnSpPr>
          <p:nvPr/>
        </p:nvCxnSpPr>
        <p:spPr>
          <a:xfrm flipH="1">
            <a:off x="6681025" y="3274125"/>
            <a:ext cx="516300" cy="1271700"/>
          </a:xfrm>
          <a:prstGeom prst="straightConnector1">
            <a:avLst/>
          </a:prstGeom>
          <a:noFill/>
          <a:ln cap="flat" cmpd="sng" w="9525">
            <a:solidFill>
              <a:schemeClr val="dk2"/>
            </a:solidFill>
            <a:prstDash val="solid"/>
            <a:round/>
            <a:headEnd len="med" w="med" type="none"/>
            <a:tailEnd len="med" w="med" type="none"/>
          </a:ln>
        </p:spPr>
      </p:cxnSp>
      <p:sp>
        <p:nvSpPr>
          <p:cNvPr id="101" name="Google Shape;101;p14"/>
          <p:cNvSpPr txBox="1"/>
          <p:nvPr/>
        </p:nvSpPr>
        <p:spPr>
          <a:xfrm>
            <a:off x="5666975" y="3432200"/>
            <a:ext cx="1283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Lato"/>
                <a:ea typeface="Lato"/>
                <a:cs typeface="Lato"/>
                <a:sym typeface="Lato"/>
              </a:rPr>
              <a:t>Hormone Trial </a:t>
            </a:r>
            <a:endParaRPr sz="1200">
              <a:latin typeface="Lato"/>
              <a:ea typeface="Lato"/>
              <a:cs typeface="Lato"/>
              <a:sym typeface="Lato"/>
            </a:endParaRPr>
          </a:p>
          <a:p>
            <a:pPr indent="0" lvl="0" marL="0" rtl="0" algn="ctr">
              <a:spcBef>
                <a:spcPts val="0"/>
              </a:spcBef>
              <a:spcAft>
                <a:spcPts val="0"/>
              </a:spcAft>
              <a:buNone/>
            </a:pPr>
            <a:r>
              <a:rPr lang="en-GB" sz="1200">
                <a:latin typeface="Lato"/>
                <a:ea typeface="Lato"/>
                <a:cs typeface="Lato"/>
                <a:sym typeface="Lato"/>
              </a:rPr>
              <a:t>E+P</a:t>
            </a:r>
            <a:endParaRPr sz="1200">
              <a:latin typeface="Lato"/>
              <a:ea typeface="Lato"/>
              <a:cs typeface="Lato"/>
              <a:sym typeface="Lato"/>
            </a:endParaRPr>
          </a:p>
          <a:p>
            <a:pPr indent="0" lvl="0" marL="0" rtl="0" algn="ctr">
              <a:spcBef>
                <a:spcPts val="0"/>
              </a:spcBef>
              <a:spcAft>
                <a:spcPts val="0"/>
              </a:spcAft>
              <a:buNone/>
            </a:pPr>
            <a:r>
              <a:rPr lang="en-GB" sz="1200">
                <a:latin typeface="Lato"/>
                <a:ea typeface="Lato"/>
                <a:cs typeface="Lato"/>
                <a:sym typeface="Lato"/>
              </a:rPr>
              <a:t>N = 16,608</a:t>
            </a:r>
            <a:endParaRPr sz="1200">
              <a:latin typeface="Lato"/>
              <a:ea typeface="Lato"/>
              <a:cs typeface="Lato"/>
              <a:sym typeface="Lato"/>
            </a:endParaRPr>
          </a:p>
        </p:txBody>
      </p:sp>
      <p:sp>
        <p:nvSpPr>
          <p:cNvPr id="102" name="Google Shape;102;p14"/>
          <p:cNvSpPr/>
          <p:nvPr/>
        </p:nvSpPr>
        <p:spPr>
          <a:xfrm>
            <a:off x="4353925" y="3587425"/>
            <a:ext cx="1356900" cy="6735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Lato"/>
                <a:ea typeface="Lato"/>
                <a:cs typeface="Lato"/>
                <a:sym typeface="Lato"/>
              </a:rPr>
              <a:t>CaD</a:t>
            </a:r>
            <a:endParaRPr sz="1200">
              <a:latin typeface="Lato"/>
              <a:ea typeface="Lato"/>
              <a:cs typeface="Lato"/>
              <a:sym typeface="Lato"/>
            </a:endParaRPr>
          </a:p>
          <a:p>
            <a:pPr indent="0" lvl="0" marL="0" rtl="0" algn="ctr">
              <a:spcBef>
                <a:spcPts val="0"/>
              </a:spcBef>
              <a:spcAft>
                <a:spcPts val="0"/>
              </a:spcAft>
              <a:buNone/>
            </a:pPr>
            <a:r>
              <a:rPr lang="en-GB" sz="1200">
                <a:latin typeface="Lato"/>
                <a:ea typeface="Lato"/>
                <a:cs typeface="Lato"/>
                <a:sym typeface="Lato"/>
              </a:rPr>
              <a:t>N = 36,282</a:t>
            </a:r>
            <a:endParaRPr sz="1200">
              <a:latin typeface="Lato"/>
              <a:ea typeface="Lato"/>
              <a:cs typeface="Lato"/>
              <a:sym typeface="Lato"/>
            </a:endParaRPr>
          </a:p>
        </p:txBody>
      </p:sp>
      <p:sp>
        <p:nvSpPr>
          <p:cNvPr id="103" name="Google Shape;103;p14"/>
          <p:cNvSpPr txBox="1"/>
          <p:nvPr/>
        </p:nvSpPr>
        <p:spPr>
          <a:xfrm>
            <a:off x="6981525" y="3521875"/>
            <a:ext cx="1283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Lato"/>
                <a:ea typeface="Lato"/>
                <a:cs typeface="Lato"/>
                <a:sym typeface="Lato"/>
              </a:rPr>
              <a:t>Hormone Trials </a:t>
            </a:r>
            <a:endParaRPr sz="1200">
              <a:latin typeface="Lato"/>
              <a:ea typeface="Lato"/>
              <a:cs typeface="Lato"/>
              <a:sym typeface="Lato"/>
            </a:endParaRPr>
          </a:p>
          <a:p>
            <a:pPr indent="0" lvl="0" marL="0" rtl="0" algn="ctr">
              <a:spcBef>
                <a:spcPts val="0"/>
              </a:spcBef>
              <a:spcAft>
                <a:spcPts val="0"/>
              </a:spcAft>
              <a:buNone/>
            </a:pPr>
            <a:r>
              <a:rPr lang="en-GB" sz="1200">
                <a:latin typeface="Lato"/>
                <a:ea typeface="Lato"/>
                <a:cs typeface="Lato"/>
                <a:sym typeface="Lato"/>
              </a:rPr>
              <a:t>E-alone</a:t>
            </a:r>
            <a:endParaRPr sz="1200">
              <a:latin typeface="Lato"/>
              <a:ea typeface="Lato"/>
              <a:cs typeface="Lato"/>
              <a:sym typeface="Lato"/>
            </a:endParaRPr>
          </a:p>
          <a:p>
            <a:pPr indent="0" lvl="0" marL="0" rtl="0" algn="ctr">
              <a:spcBef>
                <a:spcPts val="0"/>
              </a:spcBef>
              <a:spcAft>
                <a:spcPts val="0"/>
              </a:spcAft>
              <a:buNone/>
            </a:pPr>
            <a:r>
              <a:rPr lang="en-GB" sz="1200">
                <a:latin typeface="Lato"/>
                <a:ea typeface="Lato"/>
                <a:cs typeface="Lato"/>
                <a:sym typeface="Lato"/>
              </a:rPr>
              <a:t>N = 10,739</a:t>
            </a:r>
            <a:endParaRPr sz="1200">
              <a:latin typeface="Lato"/>
              <a:ea typeface="Lato"/>
              <a:cs typeface="Lato"/>
              <a:sym typeface="Lato"/>
            </a:endParaRPr>
          </a:p>
        </p:txBody>
      </p:sp>
      <p:sp>
        <p:nvSpPr>
          <p:cNvPr id="104" name="Google Shape;104;p14"/>
          <p:cNvSpPr txBox="1"/>
          <p:nvPr/>
        </p:nvSpPr>
        <p:spPr>
          <a:xfrm>
            <a:off x="856050" y="3265625"/>
            <a:ext cx="232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Lato"/>
                <a:ea typeface="Lato"/>
                <a:cs typeface="Lato"/>
                <a:sym typeface="Lato"/>
              </a:rPr>
              <a:t>WHI total: N = 161,808</a:t>
            </a:r>
            <a:endParaRPr b="1" sz="12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774450" y="718650"/>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Future directions</a:t>
            </a:r>
            <a:endParaRPr sz="2200"/>
          </a:p>
        </p:txBody>
      </p:sp>
      <p:sp>
        <p:nvSpPr>
          <p:cNvPr id="248" name="Google Shape;248;p32"/>
          <p:cNvSpPr txBox="1"/>
          <p:nvPr>
            <p:ph idx="1" type="body"/>
          </p:nvPr>
        </p:nvSpPr>
        <p:spPr>
          <a:xfrm>
            <a:off x="835650" y="180852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Updating the current CMS algorithm by adding ICD-10 codes</a:t>
            </a:r>
            <a:endParaRPr sz="1400"/>
          </a:p>
          <a:p>
            <a:pPr indent="-317500" lvl="0" marL="457200" rtl="0" algn="l">
              <a:spcBef>
                <a:spcPts val="0"/>
              </a:spcBef>
              <a:spcAft>
                <a:spcPts val="0"/>
              </a:spcAft>
              <a:buSzPts val="1400"/>
              <a:buChar char="●"/>
            </a:pPr>
            <a:r>
              <a:rPr lang="en-GB" sz="1400"/>
              <a:t>Tuning the </a:t>
            </a:r>
            <a:r>
              <a:rPr lang="en-GB" sz="1400"/>
              <a:t>algorithm</a:t>
            </a:r>
            <a:r>
              <a:rPr lang="en-GB" sz="1400"/>
              <a:t> for better performance</a:t>
            </a:r>
            <a:endParaRPr sz="1400"/>
          </a:p>
          <a:p>
            <a:pPr indent="-317500" lvl="0" marL="457200" rtl="0" algn="l">
              <a:spcBef>
                <a:spcPts val="0"/>
              </a:spcBef>
              <a:spcAft>
                <a:spcPts val="0"/>
              </a:spcAft>
              <a:buSzPts val="1400"/>
              <a:buChar char="●"/>
            </a:pPr>
            <a:r>
              <a:rPr lang="en-GB" sz="1400"/>
              <a:t>Applying</a:t>
            </a:r>
            <a:r>
              <a:rPr lang="en-GB" sz="1400"/>
              <a:t> what we learned to the other seven cancers of interest: breast cancer, ovarian cancer, endometrial cancer, melanoma, lymphoma, lung cancer, and leukemia</a:t>
            </a:r>
            <a:endParaRPr sz="1400"/>
          </a:p>
        </p:txBody>
      </p:sp>
      <p:pic>
        <p:nvPicPr>
          <p:cNvPr id="249" name="Google Shape;249;p32"/>
          <p:cNvPicPr preferRelativeResize="0"/>
          <p:nvPr/>
        </p:nvPicPr>
        <p:blipFill>
          <a:blip r:embed="rId3">
            <a:alphaModFix/>
          </a:blip>
          <a:stretch>
            <a:fillRect/>
          </a:stretch>
        </p:blipFill>
        <p:spPr>
          <a:xfrm>
            <a:off x="6112125" y="4374425"/>
            <a:ext cx="3024974" cy="769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843450" y="70377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Questions?</a:t>
            </a:r>
            <a:endParaRPr sz="2200"/>
          </a:p>
        </p:txBody>
      </p:sp>
      <p:pic>
        <p:nvPicPr>
          <p:cNvPr id="255" name="Google Shape;255;p33"/>
          <p:cNvPicPr preferRelativeResize="0"/>
          <p:nvPr/>
        </p:nvPicPr>
        <p:blipFill>
          <a:blip r:embed="rId3">
            <a:alphaModFix/>
          </a:blip>
          <a:stretch>
            <a:fillRect/>
          </a:stretch>
        </p:blipFill>
        <p:spPr>
          <a:xfrm>
            <a:off x="3630275" y="1437650"/>
            <a:ext cx="1883450" cy="30745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References</a:t>
            </a:r>
            <a:endParaRPr sz="2200"/>
          </a:p>
        </p:txBody>
      </p:sp>
      <p:pic>
        <p:nvPicPr>
          <p:cNvPr id="261" name="Google Shape;261;p34"/>
          <p:cNvPicPr preferRelativeResize="0"/>
          <p:nvPr/>
        </p:nvPicPr>
        <p:blipFill>
          <a:blip r:embed="rId3">
            <a:alphaModFix/>
          </a:blip>
          <a:stretch>
            <a:fillRect/>
          </a:stretch>
        </p:blipFill>
        <p:spPr>
          <a:xfrm>
            <a:off x="389325" y="1017725"/>
            <a:ext cx="8267700" cy="2143125"/>
          </a:xfrm>
          <a:prstGeom prst="rect">
            <a:avLst/>
          </a:prstGeom>
          <a:noFill/>
          <a:ln>
            <a:noFill/>
          </a:ln>
        </p:spPr>
      </p:pic>
      <p:pic>
        <p:nvPicPr>
          <p:cNvPr id="262" name="Google Shape;262;p34"/>
          <p:cNvPicPr preferRelativeResize="0"/>
          <p:nvPr/>
        </p:nvPicPr>
        <p:blipFill>
          <a:blip r:embed="rId4">
            <a:alphaModFix/>
          </a:blip>
          <a:stretch>
            <a:fillRect/>
          </a:stretch>
        </p:blipFill>
        <p:spPr>
          <a:xfrm>
            <a:off x="354400" y="3160850"/>
            <a:ext cx="7948474" cy="1068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834925" y="6446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Appendix: </a:t>
            </a:r>
            <a:r>
              <a:rPr lang="en-GB" sz="2200"/>
              <a:t>Age vs Specificity</a:t>
            </a:r>
            <a:endParaRPr sz="2200"/>
          </a:p>
        </p:txBody>
      </p:sp>
      <p:pic>
        <p:nvPicPr>
          <p:cNvPr id="268" name="Google Shape;268;p35"/>
          <p:cNvPicPr preferRelativeResize="0"/>
          <p:nvPr/>
        </p:nvPicPr>
        <p:blipFill>
          <a:blip r:embed="rId3">
            <a:alphaModFix/>
          </a:blip>
          <a:stretch>
            <a:fillRect/>
          </a:stretch>
        </p:blipFill>
        <p:spPr>
          <a:xfrm>
            <a:off x="2871325" y="1219150"/>
            <a:ext cx="5410226" cy="3342525"/>
          </a:xfrm>
          <a:prstGeom prst="rect">
            <a:avLst/>
          </a:prstGeom>
          <a:noFill/>
          <a:ln>
            <a:noFill/>
          </a:ln>
        </p:spPr>
      </p:pic>
      <p:sp>
        <p:nvSpPr>
          <p:cNvPr id="269" name="Google Shape;269;p35"/>
          <p:cNvSpPr txBox="1"/>
          <p:nvPr/>
        </p:nvSpPr>
        <p:spPr>
          <a:xfrm>
            <a:off x="-316250" y="1303150"/>
            <a:ext cx="3000000" cy="21348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dk2"/>
              </a:buClr>
              <a:buSzPts val="1400"/>
              <a:buFont typeface="Lato"/>
              <a:buChar char="○"/>
            </a:pPr>
            <a:r>
              <a:rPr lang="en-GB">
                <a:solidFill>
                  <a:schemeClr val="dk2"/>
                </a:solidFill>
                <a:latin typeface="Lato"/>
                <a:ea typeface="Lato"/>
                <a:cs typeface="Lato"/>
                <a:sym typeface="Lato"/>
              </a:rPr>
              <a:t>Risk of </a:t>
            </a:r>
            <a:r>
              <a:rPr lang="en-GB">
                <a:solidFill>
                  <a:schemeClr val="dk2"/>
                </a:solidFill>
                <a:latin typeface="Lato"/>
                <a:ea typeface="Lato"/>
                <a:cs typeface="Lato"/>
                <a:sym typeface="Lato"/>
              </a:rPr>
              <a:t>misclassification</a:t>
            </a:r>
            <a:r>
              <a:rPr lang="en-GB">
                <a:solidFill>
                  <a:schemeClr val="dk2"/>
                </a:solidFill>
                <a:latin typeface="Lato"/>
                <a:ea typeface="Lato"/>
                <a:cs typeface="Lato"/>
                <a:sym typeface="Lato"/>
              </a:rPr>
              <a:t> among patients without WHI-adjudicated colorectal diagnosis (false positive)</a:t>
            </a:r>
            <a:endParaRPr>
              <a:solidFill>
                <a:schemeClr val="dk2"/>
              </a:solidFill>
              <a:latin typeface="Lato"/>
              <a:ea typeface="Lato"/>
              <a:cs typeface="Lato"/>
              <a:sym typeface="Lato"/>
            </a:endParaRPr>
          </a:p>
          <a:p>
            <a:pPr indent="-317500" lvl="1" marL="914400" rtl="0" algn="l">
              <a:lnSpc>
                <a:spcPct val="115000"/>
              </a:lnSpc>
              <a:spcBef>
                <a:spcPts val="0"/>
              </a:spcBef>
              <a:spcAft>
                <a:spcPts val="0"/>
              </a:spcAft>
              <a:buClr>
                <a:schemeClr val="dk2"/>
              </a:buClr>
              <a:buSzPts val="1400"/>
              <a:buFont typeface="Lato"/>
              <a:buChar char="○"/>
            </a:pPr>
            <a:r>
              <a:rPr lang="en-GB">
                <a:solidFill>
                  <a:schemeClr val="dk2"/>
                </a:solidFill>
                <a:latin typeface="Lato"/>
                <a:ea typeface="Lato"/>
                <a:cs typeface="Lato"/>
                <a:sym typeface="Lato"/>
              </a:rPr>
              <a:t>Monotonic increasing trend in risk for elder group.</a:t>
            </a:r>
            <a:endParaRPr>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824100" y="713450"/>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Motivation</a:t>
            </a:r>
            <a:endParaRPr sz="2200"/>
          </a:p>
        </p:txBody>
      </p:sp>
      <p:sp>
        <p:nvSpPr>
          <p:cNvPr id="110" name="Google Shape;110;p15"/>
          <p:cNvSpPr txBox="1"/>
          <p:nvPr>
            <p:ph idx="1" type="body"/>
          </p:nvPr>
        </p:nvSpPr>
        <p:spPr>
          <a:xfrm>
            <a:off x="616500" y="1381075"/>
            <a:ext cx="8520600" cy="674400"/>
          </a:xfrm>
          <a:prstGeom prst="rect">
            <a:avLst/>
          </a:prstGeom>
          <a:ln>
            <a:noFill/>
          </a:ln>
        </p:spPr>
        <p:txBody>
          <a:bodyPr anchorCtr="0" anchor="t" bIns="91425" lIns="91425" spcFirstLastPara="1" rIns="91425" wrap="square" tIns="91425">
            <a:noAutofit/>
          </a:bodyPr>
          <a:lstStyle/>
          <a:p>
            <a:pPr indent="-317500" lvl="0" marL="457200" marR="653089" rtl="0" algn="l">
              <a:spcBef>
                <a:spcPts val="0"/>
              </a:spcBef>
              <a:spcAft>
                <a:spcPts val="0"/>
              </a:spcAft>
              <a:buClr>
                <a:srgbClr val="000000"/>
              </a:buClr>
              <a:buSzPts val="1400"/>
              <a:buChar char="●"/>
            </a:pPr>
            <a:r>
              <a:rPr lang="en-GB" sz="1400">
                <a:solidFill>
                  <a:srgbClr val="000000"/>
                </a:solidFill>
              </a:rPr>
              <a:t>Overall goal: To improve the efficiency of clinical trials through incorporating claims data to document outcomes (e.g. clinical event, cancer diagnosis)</a:t>
            </a:r>
            <a:endParaRPr sz="1400">
              <a:solidFill>
                <a:srgbClr val="000000"/>
              </a:solidFill>
            </a:endParaRPr>
          </a:p>
          <a:p>
            <a:pPr indent="-317500" lvl="1" marL="914400" marR="653089" rtl="0" algn="l">
              <a:spcBef>
                <a:spcPts val="0"/>
              </a:spcBef>
              <a:spcAft>
                <a:spcPts val="0"/>
              </a:spcAft>
              <a:buClr>
                <a:srgbClr val="000000"/>
              </a:buClr>
              <a:buSzPts val="1400"/>
              <a:buChar char="○"/>
            </a:pPr>
            <a:r>
              <a:rPr i="1" lang="en-GB" sz="1400">
                <a:solidFill>
                  <a:srgbClr val="000000"/>
                </a:solidFill>
              </a:rPr>
              <a:t>Current status:</a:t>
            </a:r>
            <a:r>
              <a:rPr lang="en-GB" sz="1400">
                <a:solidFill>
                  <a:srgbClr val="000000"/>
                </a:solidFill>
              </a:rPr>
              <a:t> Recruit physicians to evaluate individual participants’ forms and manually adjudicate cancer outcomes</a:t>
            </a:r>
            <a:endParaRPr sz="1400">
              <a:solidFill>
                <a:srgbClr val="000000"/>
              </a:solidFill>
            </a:endParaRPr>
          </a:p>
          <a:p>
            <a:pPr indent="-317500" lvl="1" marL="914400" marR="653089" rtl="0" algn="l">
              <a:spcBef>
                <a:spcPts val="0"/>
              </a:spcBef>
              <a:spcAft>
                <a:spcPts val="0"/>
              </a:spcAft>
              <a:buClr>
                <a:srgbClr val="000000"/>
              </a:buClr>
              <a:buSzPts val="1400"/>
              <a:buChar char="○"/>
            </a:pPr>
            <a:r>
              <a:rPr i="1" lang="en-GB" sz="1400">
                <a:solidFill>
                  <a:srgbClr val="000000"/>
                </a:solidFill>
              </a:rPr>
              <a:t>Pragmatic alternative:</a:t>
            </a:r>
            <a:r>
              <a:rPr lang="en-GB" sz="1400">
                <a:solidFill>
                  <a:srgbClr val="000000"/>
                </a:solidFill>
              </a:rPr>
              <a:t> Use</a:t>
            </a:r>
            <a:r>
              <a:rPr lang="en-GB" sz="1400">
                <a:solidFill>
                  <a:srgbClr val="000000"/>
                </a:solidFill>
              </a:rPr>
              <a:t> administrative data (e.g. Medicare claims) that have already been collected on a daily basis to document cancer diagnoses in clinical trials</a:t>
            </a:r>
            <a:endParaRPr sz="1400">
              <a:solidFill>
                <a:srgbClr val="000000"/>
              </a:solidFill>
            </a:endParaRPr>
          </a:p>
          <a:p>
            <a:pPr indent="0" lvl="0" marL="914400" marR="653089" rtl="0" algn="l">
              <a:spcBef>
                <a:spcPts val="0"/>
              </a:spcBef>
              <a:spcAft>
                <a:spcPts val="0"/>
              </a:spcAft>
              <a:buNone/>
            </a:pPr>
            <a:r>
              <a:t/>
            </a:r>
            <a:endParaRPr sz="1400">
              <a:solidFill>
                <a:srgbClr val="000000"/>
              </a:solidFill>
            </a:endParaRPr>
          </a:p>
          <a:p>
            <a:pPr indent="-317500" lvl="0" marL="457200" marR="653089" rtl="0" algn="l">
              <a:spcBef>
                <a:spcPts val="0"/>
              </a:spcBef>
              <a:spcAft>
                <a:spcPts val="0"/>
              </a:spcAft>
              <a:buClr>
                <a:srgbClr val="000000"/>
              </a:buClr>
              <a:buSzPts val="1400"/>
              <a:buChar char="●"/>
            </a:pPr>
            <a:r>
              <a:rPr lang="en-GB" sz="1400">
                <a:solidFill>
                  <a:srgbClr val="000000"/>
                </a:solidFill>
              </a:rPr>
              <a:t>Project goal: To </a:t>
            </a:r>
            <a:r>
              <a:rPr lang="en-GB" sz="1400">
                <a:solidFill>
                  <a:srgbClr val="000000"/>
                </a:solidFill>
              </a:rPr>
              <a:t>demonstrate the accuracy of the CMS algorithm through assessing the agreement between CMS algorithm-derived and WHI-adjudicated colorectal cancer diagnoses</a:t>
            </a:r>
            <a:endParaRPr sz="1400">
              <a:solidFill>
                <a:srgbClr val="000000"/>
              </a:solidFill>
            </a:endParaRPr>
          </a:p>
        </p:txBody>
      </p:sp>
      <p:pic>
        <p:nvPicPr>
          <p:cNvPr id="111" name="Google Shape;111;p15"/>
          <p:cNvPicPr preferRelativeResize="0"/>
          <p:nvPr/>
        </p:nvPicPr>
        <p:blipFill>
          <a:blip r:embed="rId3">
            <a:alphaModFix/>
          </a:blip>
          <a:stretch>
            <a:fillRect/>
          </a:stretch>
        </p:blipFill>
        <p:spPr>
          <a:xfrm>
            <a:off x="6112125" y="4374425"/>
            <a:ext cx="3024974" cy="769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833800" y="666250"/>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Objectives</a:t>
            </a:r>
            <a:endParaRPr sz="2200"/>
          </a:p>
        </p:txBody>
      </p:sp>
      <p:sp>
        <p:nvSpPr>
          <p:cNvPr id="117" name="Google Shape;117;p16"/>
          <p:cNvSpPr txBox="1"/>
          <p:nvPr>
            <p:ph idx="1" type="body"/>
          </p:nvPr>
        </p:nvSpPr>
        <p:spPr>
          <a:xfrm>
            <a:off x="692700" y="1457275"/>
            <a:ext cx="8520600" cy="1197900"/>
          </a:xfrm>
          <a:prstGeom prst="rect">
            <a:avLst/>
          </a:prstGeom>
        </p:spPr>
        <p:txBody>
          <a:bodyPr anchorCtr="0" anchor="t" bIns="91425" lIns="91425" spcFirstLastPara="1" rIns="91425" wrap="square" tIns="91425">
            <a:noAutofit/>
          </a:bodyPr>
          <a:lstStyle/>
          <a:p>
            <a:pPr indent="-317500" lvl="0" marL="457200" marR="653089" rtl="0" algn="l">
              <a:spcBef>
                <a:spcPts val="0"/>
              </a:spcBef>
              <a:spcAft>
                <a:spcPts val="0"/>
              </a:spcAft>
              <a:buClr>
                <a:srgbClr val="000000"/>
              </a:buClr>
              <a:buSzPts val="1400"/>
              <a:buChar char="●"/>
            </a:pPr>
            <a:r>
              <a:rPr b="1" lang="en-GB" sz="1400">
                <a:solidFill>
                  <a:srgbClr val="000000"/>
                </a:solidFill>
              </a:rPr>
              <a:t>Aim 1</a:t>
            </a:r>
            <a:endParaRPr b="1" sz="1400">
              <a:solidFill>
                <a:srgbClr val="000000"/>
              </a:solidFill>
            </a:endParaRPr>
          </a:p>
          <a:p>
            <a:pPr indent="-317500" lvl="1" marL="914400" marR="653089" rtl="0" algn="l">
              <a:spcBef>
                <a:spcPts val="0"/>
              </a:spcBef>
              <a:spcAft>
                <a:spcPts val="0"/>
              </a:spcAft>
              <a:buClr>
                <a:srgbClr val="000000"/>
              </a:buClr>
              <a:buSzPts val="1400"/>
              <a:buChar char="○"/>
            </a:pPr>
            <a:r>
              <a:rPr lang="en-GB" sz="1400">
                <a:solidFill>
                  <a:srgbClr val="000000"/>
                </a:solidFill>
              </a:rPr>
              <a:t>To identify factors associated with the predictive power of the CMS algorithm </a:t>
            </a:r>
            <a:endParaRPr sz="1400">
              <a:solidFill>
                <a:srgbClr val="000000"/>
              </a:solidFill>
            </a:endParaRPr>
          </a:p>
          <a:p>
            <a:pPr indent="0" lvl="0" marL="914400" marR="653089" rtl="0" algn="l">
              <a:spcBef>
                <a:spcPts val="0"/>
              </a:spcBef>
              <a:spcAft>
                <a:spcPts val="0"/>
              </a:spcAft>
              <a:buNone/>
            </a:pPr>
            <a:r>
              <a:t/>
            </a:r>
            <a:endParaRPr sz="1400">
              <a:solidFill>
                <a:srgbClr val="000000"/>
              </a:solidFill>
            </a:endParaRPr>
          </a:p>
          <a:p>
            <a:pPr indent="-317500" lvl="0" marL="457200" marR="653089" rtl="0" algn="l">
              <a:spcBef>
                <a:spcPts val="0"/>
              </a:spcBef>
              <a:spcAft>
                <a:spcPts val="0"/>
              </a:spcAft>
              <a:buClr>
                <a:srgbClr val="000000"/>
              </a:buClr>
              <a:buSzPts val="1400"/>
              <a:buChar char="●"/>
            </a:pPr>
            <a:r>
              <a:rPr b="1" lang="en-GB" sz="1400">
                <a:solidFill>
                  <a:srgbClr val="000000"/>
                </a:solidFill>
              </a:rPr>
              <a:t>Aim 2</a:t>
            </a:r>
            <a:endParaRPr b="1" sz="1400">
              <a:solidFill>
                <a:srgbClr val="000000"/>
              </a:solidFill>
            </a:endParaRPr>
          </a:p>
          <a:p>
            <a:pPr indent="-317500" lvl="1" marL="914400" marR="653089" rtl="0" algn="l">
              <a:spcBef>
                <a:spcPts val="0"/>
              </a:spcBef>
              <a:spcAft>
                <a:spcPts val="0"/>
              </a:spcAft>
              <a:buClr>
                <a:srgbClr val="000000"/>
              </a:buClr>
              <a:buSzPts val="1400"/>
              <a:buChar char="○"/>
            </a:pPr>
            <a:r>
              <a:rPr lang="en-GB" sz="1400">
                <a:solidFill>
                  <a:srgbClr val="000000"/>
                </a:solidFill>
              </a:rPr>
              <a:t>T</a:t>
            </a:r>
            <a:r>
              <a:rPr lang="en-GB" sz="1400">
                <a:solidFill>
                  <a:srgbClr val="000000"/>
                </a:solidFill>
              </a:rPr>
              <a:t>o determine whether the original findings from the Hormone Trials (hazard ratio of colorectal cancer among patients who received hormone therapies and patients who were on placebo) can be replicated using the CMS algorithm-derived outcomes.</a:t>
            </a:r>
            <a:endParaRPr sz="1400">
              <a:solidFill>
                <a:srgbClr val="000000"/>
              </a:solidFill>
            </a:endParaRPr>
          </a:p>
        </p:txBody>
      </p:sp>
      <p:pic>
        <p:nvPicPr>
          <p:cNvPr id="118" name="Google Shape;118;p16"/>
          <p:cNvPicPr preferRelativeResize="0"/>
          <p:nvPr/>
        </p:nvPicPr>
        <p:blipFill>
          <a:blip r:embed="rId3">
            <a:alphaModFix/>
          </a:blip>
          <a:stretch>
            <a:fillRect/>
          </a:stretch>
        </p:blipFill>
        <p:spPr>
          <a:xfrm>
            <a:off x="6112125" y="4374425"/>
            <a:ext cx="3024974" cy="76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833775" y="70377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Datasets</a:t>
            </a:r>
            <a:endParaRPr sz="2200"/>
          </a:p>
        </p:txBody>
      </p:sp>
      <p:sp>
        <p:nvSpPr>
          <p:cNvPr id="124" name="Google Shape;124;p17"/>
          <p:cNvSpPr txBox="1"/>
          <p:nvPr>
            <p:ph idx="1" type="body"/>
          </p:nvPr>
        </p:nvSpPr>
        <p:spPr>
          <a:xfrm>
            <a:off x="616500" y="1381075"/>
            <a:ext cx="8520600" cy="1197900"/>
          </a:xfrm>
          <a:prstGeom prst="rect">
            <a:avLst/>
          </a:prstGeom>
        </p:spPr>
        <p:txBody>
          <a:bodyPr anchorCtr="0" anchor="t" bIns="91425" lIns="91425" spcFirstLastPara="1" rIns="91425" wrap="square" tIns="91425">
            <a:noAutofit/>
          </a:bodyPr>
          <a:lstStyle/>
          <a:p>
            <a:pPr indent="-317500" lvl="0" marL="457200" marR="653089" rtl="0" algn="l">
              <a:spcBef>
                <a:spcPts val="0"/>
              </a:spcBef>
              <a:spcAft>
                <a:spcPts val="0"/>
              </a:spcAft>
              <a:buClr>
                <a:srgbClr val="000000"/>
              </a:buClr>
              <a:buSzPts val="1400"/>
              <a:buChar char="●"/>
            </a:pPr>
            <a:r>
              <a:rPr b="1" lang="en-GB" sz="1400">
                <a:solidFill>
                  <a:srgbClr val="000000"/>
                </a:solidFill>
              </a:rPr>
              <a:t>WHI</a:t>
            </a:r>
            <a:endParaRPr b="1" sz="1400">
              <a:solidFill>
                <a:srgbClr val="000000"/>
              </a:solidFill>
            </a:endParaRPr>
          </a:p>
          <a:p>
            <a:pPr indent="-317500" lvl="1" marL="914400" marR="653089" rtl="0" algn="l">
              <a:spcBef>
                <a:spcPts val="0"/>
              </a:spcBef>
              <a:spcAft>
                <a:spcPts val="0"/>
              </a:spcAft>
              <a:buClr>
                <a:srgbClr val="000000"/>
              </a:buClr>
              <a:buSzPts val="1400"/>
              <a:buChar char="○"/>
            </a:pPr>
            <a:r>
              <a:rPr lang="en-GB" sz="1400">
                <a:solidFill>
                  <a:srgbClr val="000000"/>
                </a:solidFill>
              </a:rPr>
              <a:t>Individual-level data for patients participating in the WHI study</a:t>
            </a:r>
            <a:endParaRPr sz="1400">
              <a:solidFill>
                <a:srgbClr val="000000"/>
              </a:solidFill>
            </a:endParaRPr>
          </a:p>
          <a:p>
            <a:pPr indent="-317500" lvl="1" marL="914400" marR="653089" rtl="0" algn="l">
              <a:spcBef>
                <a:spcPts val="0"/>
              </a:spcBef>
              <a:spcAft>
                <a:spcPts val="0"/>
              </a:spcAft>
              <a:buClr>
                <a:srgbClr val="000000"/>
              </a:buClr>
              <a:buSzPts val="1400"/>
              <a:buChar char="○"/>
            </a:pPr>
            <a:r>
              <a:rPr lang="en-GB" sz="1400">
                <a:solidFill>
                  <a:srgbClr val="000000"/>
                </a:solidFill>
              </a:rPr>
              <a:t>Include demographic information, medical history, measurement results, eligibility screening and reproductive history</a:t>
            </a:r>
            <a:endParaRPr sz="1400">
              <a:solidFill>
                <a:srgbClr val="000000"/>
              </a:solidFill>
            </a:endParaRPr>
          </a:p>
          <a:p>
            <a:pPr indent="0" lvl="0" marL="914400" marR="653089" rtl="0" algn="l">
              <a:spcBef>
                <a:spcPts val="0"/>
              </a:spcBef>
              <a:spcAft>
                <a:spcPts val="0"/>
              </a:spcAft>
              <a:buNone/>
            </a:pPr>
            <a:r>
              <a:t/>
            </a:r>
            <a:endParaRPr sz="1400">
              <a:solidFill>
                <a:srgbClr val="000000"/>
              </a:solidFill>
            </a:endParaRPr>
          </a:p>
          <a:p>
            <a:pPr indent="-317500" lvl="0" marL="457200" marR="653089" rtl="0" algn="l">
              <a:spcBef>
                <a:spcPts val="0"/>
              </a:spcBef>
              <a:spcAft>
                <a:spcPts val="0"/>
              </a:spcAft>
              <a:buClr>
                <a:srgbClr val="000000"/>
              </a:buClr>
              <a:buSzPts val="1400"/>
              <a:buChar char="●"/>
            </a:pPr>
            <a:r>
              <a:rPr b="1" lang="en-GB" sz="1400">
                <a:solidFill>
                  <a:srgbClr val="000000"/>
                </a:solidFill>
              </a:rPr>
              <a:t>Medicare: CMS algorithm</a:t>
            </a:r>
            <a:endParaRPr b="1" sz="1400">
              <a:solidFill>
                <a:srgbClr val="000000"/>
              </a:solidFill>
            </a:endParaRPr>
          </a:p>
          <a:p>
            <a:pPr indent="-317500" lvl="1" marL="914400" marR="653089" rtl="0" algn="l">
              <a:spcBef>
                <a:spcPts val="0"/>
              </a:spcBef>
              <a:spcAft>
                <a:spcPts val="0"/>
              </a:spcAft>
              <a:buClr>
                <a:srgbClr val="000000"/>
              </a:buClr>
              <a:buSzPts val="1400"/>
              <a:buChar char="○"/>
            </a:pPr>
            <a:r>
              <a:rPr lang="en-GB" sz="1400">
                <a:solidFill>
                  <a:srgbClr val="000000"/>
                </a:solidFill>
              </a:rPr>
              <a:t>In-house Medicare algorithm developed using Medicare claims till Dec 31, 2010</a:t>
            </a:r>
            <a:endParaRPr sz="1400">
              <a:solidFill>
                <a:srgbClr val="000000"/>
              </a:solidFill>
            </a:endParaRPr>
          </a:p>
          <a:p>
            <a:pPr indent="-317500" lvl="1" marL="914400" marR="653089" rtl="0" algn="l">
              <a:spcBef>
                <a:spcPts val="0"/>
              </a:spcBef>
              <a:spcAft>
                <a:spcPts val="0"/>
              </a:spcAft>
              <a:buClr>
                <a:srgbClr val="000000"/>
              </a:buClr>
              <a:buSzPts val="1400"/>
              <a:buChar char="○"/>
            </a:pPr>
            <a:r>
              <a:rPr lang="en-GB" sz="1400">
                <a:solidFill>
                  <a:srgbClr val="000000"/>
                </a:solidFill>
              </a:rPr>
              <a:t>Derived from CMS Chronic Condition Warehouse (CCW) Condition Algorithms</a:t>
            </a:r>
            <a:endParaRPr sz="1400">
              <a:solidFill>
                <a:srgbClr val="000000"/>
              </a:solidFill>
            </a:endParaRPr>
          </a:p>
          <a:p>
            <a:pPr indent="-317500" lvl="2" marL="1371600" marR="653089" rtl="0" algn="l">
              <a:spcBef>
                <a:spcPts val="0"/>
              </a:spcBef>
              <a:spcAft>
                <a:spcPts val="0"/>
              </a:spcAft>
              <a:buClr>
                <a:srgbClr val="000000"/>
              </a:buClr>
              <a:buSzPts val="1400"/>
              <a:buChar char="■"/>
            </a:pPr>
            <a:r>
              <a:rPr lang="en-GB" sz="1400">
                <a:solidFill>
                  <a:srgbClr val="000000"/>
                </a:solidFill>
              </a:rPr>
              <a:t>e.g. &gt;= 1 inpatient claims with ICD-9 codes 153.x and 154.x</a:t>
            </a:r>
            <a:endParaRPr sz="1400">
              <a:solidFill>
                <a:srgbClr val="000000"/>
              </a:solidFill>
            </a:endParaRPr>
          </a:p>
          <a:p>
            <a:pPr indent="-317500" lvl="1" marL="914400" marR="653089" rtl="0" algn="l">
              <a:spcBef>
                <a:spcPts val="0"/>
              </a:spcBef>
              <a:spcAft>
                <a:spcPts val="0"/>
              </a:spcAft>
              <a:buClr>
                <a:srgbClr val="3C78D8"/>
              </a:buClr>
              <a:buSzPts val="1400"/>
              <a:buChar char="○"/>
            </a:pPr>
            <a:r>
              <a:rPr lang="en-GB" sz="1400">
                <a:solidFill>
                  <a:srgbClr val="3C78D8"/>
                </a:solidFill>
              </a:rPr>
              <a:t>Medicare Fee-for-Service Part A + B coverage vs. without such coverage</a:t>
            </a:r>
            <a:endParaRPr sz="1400">
              <a:solidFill>
                <a:srgbClr val="3C78D8"/>
              </a:solidFill>
            </a:endParaRPr>
          </a:p>
        </p:txBody>
      </p:sp>
      <p:pic>
        <p:nvPicPr>
          <p:cNvPr id="125" name="Google Shape;125;p17"/>
          <p:cNvPicPr preferRelativeResize="0"/>
          <p:nvPr/>
        </p:nvPicPr>
        <p:blipFill>
          <a:blip r:embed="rId3">
            <a:alphaModFix/>
          </a:blip>
          <a:stretch>
            <a:fillRect/>
          </a:stretch>
        </p:blipFill>
        <p:spPr>
          <a:xfrm>
            <a:off x="6112125" y="4374425"/>
            <a:ext cx="3024974" cy="76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834775" y="6969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40"/>
              <a:t>Study Population</a:t>
            </a:r>
            <a:endParaRPr sz="2240"/>
          </a:p>
        </p:txBody>
      </p:sp>
      <p:sp>
        <p:nvSpPr>
          <p:cNvPr id="131" name="Google Shape;131;p18"/>
          <p:cNvSpPr/>
          <p:nvPr/>
        </p:nvSpPr>
        <p:spPr>
          <a:xfrm>
            <a:off x="3937825" y="1345838"/>
            <a:ext cx="1812000" cy="450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1000">
                <a:latin typeface="Lato"/>
                <a:ea typeface="Lato"/>
                <a:cs typeface="Lato"/>
                <a:sym typeface="Lato"/>
              </a:rPr>
              <a:t>WHI total participants</a:t>
            </a:r>
            <a:endParaRPr b="1" sz="1000">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n-GB" sz="1000">
                <a:latin typeface="Lato"/>
                <a:ea typeface="Lato"/>
                <a:cs typeface="Lato"/>
                <a:sym typeface="Lato"/>
              </a:rPr>
              <a:t>N = 161,808</a:t>
            </a:r>
            <a:endParaRPr b="1" sz="1000">
              <a:latin typeface="Lato"/>
              <a:ea typeface="Lato"/>
              <a:cs typeface="Lato"/>
              <a:sym typeface="Lato"/>
            </a:endParaRPr>
          </a:p>
        </p:txBody>
      </p:sp>
      <p:sp>
        <p:nvSpPr>
          <p:cNvPr id="132" name="Google Shape;132;p18"/>
          <p:cNvSpPr/>
          <p:nvPr/>
        </p:nvSpPr>
        <p:spPr>
          <a:xfrm>
            <a:off x="1570775" y="2012243"/>
            <a:ext cx="3232800" cy="720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1000">
                <a:latin typeface="Lato"/>
                <a:ea typeface="Lato"/>
                <a:cs typeface="Lato"/>
                <a:sym typeface="Lato"/>
              </a:rPr>
              <a:t>With Medicare FFS Part A + B coverage</a:t>
            </a:r>
            <a:r>
              <a:rPr lang="en-GB" sz="1000">
                <a:latin typeface="Lato"/>
                <a:ea typeface="Lato"/>
                <a:cs typeface="Lato"/>
                <a:sym typeface="Lato"/>
              </a:rPr>
              <a:t> </a:t>
            </a:r>
            <a:endParaRPr sz="1000">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n-GB" sz="1000">
                <a:latin typeface="Lato"/>
                <a:ea typeface="Lato"/>
                <a:cs typeface="Lato"/>
                <a:sym typeface="Lato"/>
              </a:rPr>
              <a:t>(either already had such coverage at WHI enrollment or later aged in Medicare during WHI participation)</a:t>
            </a:r>
            <a:endParaRPr sz="1000">
              <a:latin typeface="Lato"/>
              <a:ea typeface="Lato"/>
              <a:cs typeface="Lato"/>
              <a:sym typeface="Lato"/>
            </a:endParaRPr>
          </a:p>
          <a:p>
            <a:pPr indent="0" lvl="0" marL="0" rtl="0" algn="ctr">
              <a:spcBef>
                <a:spcPts val="0"/>
              </a:spcBef>
              <a:spcAft>
                <a:spcPts val="0"/>
              </a:spcAft>
              <a:buNone/>
            </a:pPr>
            <a:r>
              <a:rPr i="1" lang="en-GB" sz="1000">
                <a:latin typeface="Lato"/>
                <a:ea typeface="Lato"/>
                <a:cs typeface="Lato"/>
                <a:sym typeface="Lato"/>
              </a:rPr>
              <a:t>N = 107,743</a:t>
            </a:r>
            <a:endParaRPr b="1" sz="1000">
              <a:latin typeface="Lato"/>
              <a:ea typeface="Lato"/>
              <a:cs typeface="Lato"/>
              <a:sym typeface="Lato"/>
            </a:endParaRPr>
          </a:p>
        </p:txBody>
      </p:sp>
      <p:sp>
        <p:nvSpPr>
          <p:cNvPr id="133" name="Google Shape;133;p18"/>
          <p:cNvSpPr/>
          <p:nvPr/>
        </p:nvSpPr>
        <p:spPr>
          <a:xfrm>
            <a:off x="834775" y="4414463"/>
            <a:ext cx="4817700" cy="450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1000">
                <a:latin typeface="Lato"/>
                <a:ea typeface="Lato"/>
                <a:cs typeface="Lato"/>
                <a:sym typeface="Lato"/>
              </a:rPr>
              <a:t>Already had Medicare FFS Part A + B coverage at WHI enrollment</a:t>
            </a:r>
            <a:endParaRPr b="1" sz="1000">
              <a:latin typeface="Lato"/>
              <a:ea typeface="Lato"/>
              <a:cs typeface="Lato"/>
              <a:sym typeface="Lato"/>
            </a:endParaRPr>
          </a:p>
          <a:p>
            <a:pPr indent="0" lvl="0" marL="0" rtl="0" algn="ctr">
              <a:spcBef>
                <a:spcPts val="0"/>
              </a:spcBef>
              <a:spcAft>
                <a:spcPts val="0"/>
              </a:spcAft>
              <a:buClr>
                <a:schemeClr val="dk1"/>
              </a:buClr>
              <a:buSzPts val="1100"/>
              <a:buFont typeface="Arial"/>
              <a:buNone/>
            </a:pPr>
            <a:r>
              <a:rPr i="1" lang="en-GB" sz="1000">
                <a:latin typeface="Lato"/>
                <a:ea typeface="Lato"/>
                <a:cs typeface="Lato"/>
                <a:sym typeface="Lato"/>
              </a:rPr>
              <a:t>N = 8,148</a:t>
            </a:r>
            <a:endParaRPr b="1" sz="1000">
              <a:latin typeface="Lato"/>
              <a:ea typeface="Lato"/>
              <a:cs typeface="Lato"/>
              <a:sym typeface="Lato"/>
            </a:endParaRPr>
          </a:p>
        </p:txBody>
      </p:sp>
      <p:sp>
        <p:nvSpPr>
          <p:cNvPr id="134" name="Google Shape;134;p18"/>
          <p:cNvSpPr/>
          <p:nvPr/>
        </p:nvSpPr>
        <p:spPr>
          <a:xfrm>
            <a:off x="3599875" y="2948648"/>
            <a:ext cx="2487900" cy="450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1000">
                <a:latin typeface="Lato"/>
                <a:ea typeface="Lato"/>
                <a:cs typeface="Lato"/>
                <a:sym typeface="Lato"/>
              </a:rPr>
              <a:t>Hormone trials participants</a:t>
            </a:r>
            <a:endParaRPr b="1" sz="1000">
              <a:latin typeface="Lato"/>
              <a:ea typeface="Lato"/>
              <a:cs typeface="Lato"/>
              <a:sym typeface="Lato"/>
            </a:endParaRPr>
          </a:p>
          <a:p>
            <a:pPr indent="0" lvl="0" marL="0" rtl="0" algn="ctr">
              <a:spcBef>
                <a:spcPts val="0"/>
              </a:spcBef>
              <a:spcAft>
                <a:spcPts val="0"/>
              </a:spcAft>
              <a:buNone/>
            </a:pPr>
            <a:r>
              <a:rPr i="1" lang="en-GB" sz="1000">
                <a:latin typeface="Lato"/>
                <a:ea typeface="Lato"/>
                <a:cs typeface="Lato"/>
                <a:sym typeface="Lato"/>
              </a:rPr>
              <a:t>N = 27,347</a:t>
            </a:r>
            <a:endParaRPr b="1" sz="1000">
              <a:latin typeface="Lato"/>
              <a:ea typeface="Lato"/>
              <a:cs typeface="Lato"/>
              <a:sym typeface="Lato"/>
            </a:endParaRPr>
          </a:p>
        </p:txBody>
      </p:sp>
      <p:sp>
        <p:nvSpPr>
          <p:cNvPr id="135" name="Google Shape;135;p18"/>
          <p:cNvSpPr/>
          <p:nvPr/>
        </p:nvSpPr>
        <p:spPr>
          <a:xfrm>
            <a:off x="5098975" y="2012238"/>
            <a:ext cx="2423100" cy="720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Lato"/>
                <a:ea typeface="Lato"/>
                <a:cs typeface="Lato"/>
                <a:sym typeface="Lato"/>
              </a:rPr>
              <a:t>Without Medicare FFS Part A + B coverage</a:t>
            </a:r>
            <a:r>
              <a:rPr lang="en-GB" sz="1000">
                <a:latin typeface="Lato"/>
                <a:ea typeface="Lato"/>
                <a:cs typeface="Lato"/>
                <a:sym typeface="Lato"/>
              </a:rPr>
              <a:t> </a:t>
            </a:r>
            <a:endParaRPr sz="1000">
              <a:latin typeface="Lato"/>
              <a:ea typeface="Lato"/>
              <a:cs typeface="Lato"/>
              <a:sym typeface="Lato"/>
            </a:endParaRPr>
          </a:p>
          <a:p>
            <a:pPr indent="0" lvl="0" marL="0" rtl="0" algn="ctr">
              <a:spcBef>
                <a:spcPts val="0"/>
              </a:spcBef>
              <a:spcAft>
                <a:spcPts val="0"/>
              </a:spcAft>
              <a:buNone/>
            </a:pPr>
            <a:r>
              <a:rPr i="1" lang="en-GB" sz="1000">
                <a:latin typeface="Lato"/>
                <a:ea typeface="Lato"/>
                <a:cs typeface="Lato"/>
                <a:sym typeface="Lato"/>
              </a:rPr>
              <a:t>N = 54,065</a:t>
            </a:r>
            <a:endParaRPr b="1" sz="1000">
              <a:latin typeface="Lato"/>
              <a:ea typeface="Lato"/>
              <a:cs typeface="Lato"/>
              <a:sym typeface="Lato"/>
            </a:endParaRPr>
          </a:p>
        </p:txBody>
      </p:sp>
      <p:sp>
        <p:nvSpPr>
          <p:cNvPr id="136" name="Google Shape;136;p18"/>
          <p:cNvSpPr/>
          <p:nvPr/>
        </p:nvSpPr>
        <p:spPr>
          <a:xfrm>
            <a:off x="1913038" y="3671857"/>
            <a:ext cx="2657700" cy="450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1000">
                <a:latin typeface="Lato"/>
                <a:ea typeface="Lato"/>
                <a:cs typeface="Lato"/>
                <a:sym typeface="Lato"/>
              </a:rPr>
              <a:t>With </a:t>
            </a:r>
            <a:r>
              <a:rPr b="1" lang="en-GB" sz="1000">
                <a:latin typeface="Lato"/>
                <a:ea typeface="Lato"/>
                <a:cs typeface="Lato"/>
                <a:sym typeface="Lato"/>
              </a:rPr>
              <a:t>Medicare FFS Part A + B coverage</a:t>
            </a:r>
            <a:endParaRPr b="1" sz="1000">
              <a:latin typeface="Lato"/>
              <a:ea typeface="Lato"/>
              <a:cs typeface="Lato"/>
              <a:sym typeface="Lato"/>
            </a:endParaRPr>
          </a:p>
          <a:p>
            <a:pPr indent="0" lvl="0" marL="0" rtl="0" algn="ctr">
              <a:spcBef>
                <a:spcPts val="0"/>
              </a:spcBef>
              <a:spcAft>
                <a:spcPts val="0"/>
              </a:spcAft>
              <a:buClr>
                <a:schemeClr val="dk1"/>
              </a:buClr>
              <a:buSzPts val="1100"/>
              <a:buFont typeface="Arial"/>
              <a:buNone/>
            </a:pPr>
            <a:r>
              <a:rPr i="1" lang="en-GB" sz="1000">
                <a:latin typeface="Lato"/>
                <a:ea typeface="Lato"/>
                <a:cs typeface="Lato"/>
                <a:sym typeface="Lato"/>
              </a:rPr>
              <a:t>N = 19,204</a:t>
            </a:r>
            <a:endParaRPr sz="1000">
              <a:latin typeface="Lato"/>
              <a:ea typeface="Lato"/>
              <a:cs typeface="Lato"/>
              <a:sym typeface="Lato"/>
            </a:endParaRPr>
          </a:p>
        </p:txBody>
      </p:sp>
      <p:sp>
        <p:nvSpPr>
          <p:cNvPr id="137" name="Google Shape;137;p18"/>
          <p:cNvSpPr/>
          <p:nvPr/>
        </p:nvSpPr>
        <p:spPr>
          <a:xfrm>
            <a:off x="4944413" y="3671850"/>
            <a:ext cx="2830200" cy="450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1000">
                <a:latin typeface="Lato"/>
                <a:ea typeface="Lato"/>
                <a:cs typeface="Lato"/>
                <a:sym typeface="Lato"/>
              </a:rPr>
              <a:t>Without Medicare FFS Part A + B coverage</a:t>
            </a:r>
            <a:endParaRPr b="1" sz="1000">
              <a:latin typeface="Lato"/>
              <a:ea typeface="Lato"/>
              <a:cs typeface="Lato"/>
              <a:sym typeface="Lato"/>
            </a:endParaRPr>
          </a:p>
          <a:p>
            <a:pPr indent="0" lvl="0" marL="0" rtl="0" algn="ctr">
              <a:spcBef>
                <a:spcPts val="0"/>
              </a:spcBef>
              <a:spcAft>
                <a:spcPts val="0"/>
              </a:spcAft>
              <a:buClr>
                <a:schemeClr val="dk1"/>
              </a:buClr>
              <a:buSzPts val="1100"/>
              <a:buFont typeface="Arial"/>
              <a:buNone/>
            </a:pPr>
            <a:r>
              <a:rPr i="1" lang="en-GB" sz="1000">
                <a:latin typeface="Lato"/>
                <a:ea typeface="Lato"/>
                <a:cs typeface="Lato"/>
                <a:sym typeface="Lato"/>
              </a:rPr>
              <a:t>N = 8,143</a:t>
            </a:r>
            <a:endParaRPr sz="1000">
              <a:latin typeface="Lato"/>
              <a:ea typeface="Lato"/>
              <a:cs typeface="Lato"/>
              <a:sym typeface="Lato"/>
            </a:endParaRPr>
          </a:p>
        </p:txBody>
      </p:sp>
      <p:cxnSp>
        <p:nvCxnSpPr>
          <p:cNvPr id="138" name="Google Shape;138;p18"/>
          <p:cNvCxnSpPr>
            <a:stCxn id="132" idx="2"/>
            <a:endCxn id="134" idx="0"/>
          </p:cNvCxnSpPr>
          <p:nvPr/>
        </p:nvCxnSpPr>
        <p:spPr>
          <a:xfrm>
            <a:off x="3187175" y="2732243"/>
            <a:ext cx="1656600" cy="2163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18"/>
          <p:cNvCxnSpPr>
            <a:stCxn id="135" idx="2"/>
            <a:endCxn id="134" idx="0"/>
          </p:cNvCxnSpPr>
          <p:nvPr/>
        </p:nvCxnSpPr>
        <p:spPr>
          <a:xfrm flipH="1">
            <a:off x="4843825" y="2732238"/>
            <a:ext cx="1466700" cy="2163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8"/>
          <p:cNvCxnSpPr>
            <a:stCxn id="131" idx="1"/>
            <a:endCxn id="132" idx="0"/>
          </p:cNvCxnSpPr>
          <p:nvPr/>
        </p:nvCxnSpPr>
        <p:spPr>
          <a:xfrm flipH="1">
            <a:off x="3187225" y="1570838"/>
            <a:ext cx="750600" cy="4413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8"/>
          <p:cNvCxnSpPr>
            <a:stCxn id="131" idx="3"/>
            <a:endCxn id="135" idx="0"/>
          </p:cNvCxnSpPr>
          <p:nvPr/>
        </p:nvCxnSpPr>
        <p:spPr>
          <a:xfrm>
            <a:off x="5749825" y="1570838"/>
            <a:ext cx="560700" cy="4413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8"/>
          <p:cNvCxnSpPr>
            <a:stCxn id="134" idx="2"/>
            <a:endCxn id="137" idx="0"/>
          </p:cNvCxnSpPr>
          <p:nvPr/>
        </p:nvCxnSpPr>
        <p:spPr>
          <a:xfrm>
            <a:off x="4843825" y="3398648"/>
            <a:ext cx="1515600" cy="2733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8"/>
          <p:cNvCxnSpPr>
            <a:stCxn id="136" idx="2"/>
            <a:endCxn id="133" idx="0"/>
          </p:cNvCxnSpPr>
          <p:nvPr/>
        </p:nvCxnSpPr>
        <p:spPr>
          <a:xfrm>
            <a:off x="3241888" y="4121858"/>
            <a:ext cx="1800" cy="2925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18"/>
          <p:cNvCxnSpPr>
            <a:stCxn id="134" idx="2"/>
            <a:endCxn id="136" idx="0"/>
          </p:cNvCxnSpPr>
          <p:nvPr/>
        </p:nvCxnSpPr>
        <p:spPr>
          <a:xfrm flipH="1">
            <a:off x="3241825" y="3398648"/>
            <a:ext cx="1602000" cy="2733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18"/>
          <p:cNvSpPr/>
          <p:nvPr/>
        </p:nvSpPr>
        <p:spPr>
          <a:xfrm>
            <a:off x="7604400" y="1229375"/>
            <a:ext cx="905700" cy="2163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1000">
                <a:latin typeface="Lato"/>
                <a:ea typeface="Lato"/>
                <a:cs typeface="Lato"/>
                <a:sym typeface="Lato"/>
              </a:rPr>
              <a:t>Aim 2</a:t>
            </a:r>
            <a:endParaRPr sz="1000">
              <a:latin typeface="Lato"/>
              <a:ea typeface="Lato"/>
              <a:cs typeface="Lato"/>
              <a:sym typeface="Lato"/>
            </a:endParaRPr>
          </a:p>
        </p:txBody>
      </p:sp>
      <p:sp>
        <p:nvSpPr>
          <p:cNvPr id="146" name="Google Shape;146;p18"/>
          <p:cNvSpPr/>
          <p:nvPr/>
        </p:nvSpPr>
        <p:spPr>
          <a:xfrm>
            <a:off x="7603650" y="977438"/>
            <a:ext cx="907200" cy="216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Lato"/>
                <a:ea typeface="Lato"/>
                <a:cs typeface="Lato"/>
                <a:sym typeface="Lato"/>
              </a:rPr>
              <a:t>Aim 1</a:t>
            </a:r>
            <a:endParaRPr b="1" sz="1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843450" y="653150"/>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CMS Algorithm Performance</a:t>
            </a:r>
            <a:endParaRPr sz="2200"/>
          </a:p>
        </p:txBody>
      </p:sp>
      <p:graphicFrame>
        <p:nvGraphicFramePr>
          <p:cNvPr id="152" name="Google Shape;152;p19"/>
          <p:cNvGraphicFramePr/>
          <p:nvPr/>
        </p:nvGraphicFramePr>
        <p:xfrm>
          <a:off x="2264513" y="2696513"/>
          <a:ext cx="3000000" cy="3000000"/>
        </p:xfrm>
        <a:graphic>
          <a:graphicData uri="http://schemas.openxmlformats.org/drawingml/2006/table">
            <a:tbl>
              <a:tblPr>
                <a:noFill/>
                <a:tableStyleId>{A1AF0FC0-A27E-4E8C-AFDA-4BB092D1C410}</a:tableStyleId>
              </a:tblPr>
              <a:tblGrid>
                <a:gridCol w="1005725"/>
                <a:gridCol w="1767375"/>
                <a:gridCol w="1931775"/>
              </a:tblGrid>
              <a:tr h="3962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GB">
                          <a:latin typeface="Lato"/>
                          <a:ea typeface="Lato"/>
                          <a:cs typeface="Lato"/>
                          <a:sym typeface="Lato"/>
                        </a:rPr>
                        <a:t>WHI Yes</a:t>
                      </a:r>
                      <a:endParaRPr b="1">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GB">
                          <a:latin typeface="Lato"/>
                          <a:ea typeface="Lato"/>
                          <a:cs typeface="Lato"/>
                          <a:sym typeface="Lato"/>
                        </a:rPr>
                        <a:t>WHI No</a:t>
                      </a:r>
                      <a:endParaRPr b="1">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b="1" lang="en-GB">
                          <a:latin typeface="Lato"/>
                          <a:ea typeface="Lato"/>
                          <a:cs typeface="Lato"/>
                          <a:sym typeface="Lato"/>
                        </a:rPr>
                        <a:t>CMS Yes</a:t>
                      </a:r>
                      <a:endParaRPr b="1">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GB">
                          <a:latin typeface="Lato"/>
                          <a:ea typeface="Lato"/>
                          <a:cs typeface="Lato"/>
                          <a:sym typeface="Lato"/>
                        </a:rPr>
                        <a:t>1,145 (1.1%)</a:t>
                      </a:r>
                      <a:endParaRPr>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ato"/>
                          <a:ea typeface="Lato"/>
                          <a:cs typeface="Lato"/>
                          <a:sym typeface="Lato"/>
                        </a:rPr>
                        <a:t>612 (0.6%)</a:t>
                      </a:r>
                      <a:endParaRPr>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GB">
                          <a:latin typeface="Lato"/>
                          <a:ea typeface="Lato"/>
                          <a:cs typeface="Lato"/>
                          <a:sym typeface="Lato"/>
                        </a:rPr>
                        <a:t>CMS No</a:t>
                      </a:r>
                      <a:endParaRPr b="1">
                        <a:latin typeface="Lato"/>
                        <a:ea typeface="Lato"/>
                        <a:cs typeface="Lato"/>
                        <a:sym typeface="La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a:latin typeface="Lato"/>
                          <a:ea typeface="Lato"/>
                          <a:cs typeface="Lato"/>
                          <a:sym typeface="Lato"/>
                        </a:rPr>
                        <a:t>39 (0.03%)</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Lato"/>
                          <a:ea typeface="Lato"/>
                          <a:cs typeface="Lato"/>
                          <a:sym typeface="Lato"/>
                        </a:rPr>
                        <a:t>105,947 (98.3%)</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3" name="Google Shape;153;p19"/>
          <p:cNvSpPr txBox="1"/>
          <p:nvPr>
            <p:ph idx="1" type="body"/>
          </p:nvPr>
        </p:nvSpPr>
        <p:spPr>
          <a:xfrm>
            <a:off x="540300" y="1381075"/>
            <a:ext cx="8520600" cy="77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Colorectal Cancer Diagnosis (N = 107,743)</a:t>
            </a:r>
            <a:endParaRPr sz="1400"/>
          </a:p>
          <a:p>
            <a:pPr indent="-317500" lvl="0" marL="457200" rtl="0" algn="l">
              <a:spcBef>
                <a:spcPts val="0"/>
              </a:spcBef>
              <a:spcAft>
                <a:spcPts val="0"/>
              </a:spcAft>
              <a:buSzPts val="1400"/>
              <a:buChar char="●"/>
            </a:pPr>
            <a:r>
              <a:rPr lang="en-GB" sz="1400"/>
              <a:t>Sensitivity: 96.7%</a:t>
            </a:r>
            <a:endParaRPr sz="1400"/>
          </a:p>
          <a:p>
            <a:pPr indent="-317500" lvl="0" marL="457200" rtl="0" algn="l">
              <a:spcBef>
                <a:spcPts val="0"/>
              </a:spcBef>
              <a:spcAft>
                <a:spcPts val="0"/>
              </a:spcAft>
              <a:buSzPts val="1400"/>
              <a:buChar char="●"/>
            </a:pPr>
            <a:r>
              <a:rPr lang="en-GB" sz="1400"/>
              <a:t>Specificity: 99.4%</a:t>
            </a:r>
            <a:endParaRPr sz="1400"/>
          </a:p>
          <a:p>
            <a:pPr indent="-317500" lvl="0" marL="457200" rtl="0" algn="l">
              <a:spcBef>
                <a:spcPts val="0"/>
              </a:spcBef>
              <a:spcAft>
                <a:spcPts val="0"/>
              </a:spcAft>
              <a:buSzPts val="1400"/>
              <a:buChar char="●"/>
            </a:pPr>
            <a:r>
              <a:rPr lang="en-GB" sz="1400"/>
              <a:t>Kappa Statistics: 0.776</a:t>
            </a:r>
            <a:endParaRPr sz="1400"/>
          </a:p>
        </p:txBody>
      </p:sp>
      <p:pic>
        <p:nvPicPr>
          <p:cNvPr id="154" name="Google Shape;154;p19"/>
          <p:cNvPicPr preferRelativeResize="0"/>
          <p:nvPr/>
        </p:nvPicPr>
        <p:blipFill>
          <a:blip r:embed="rId3">
            <a:alphaModFix/>
          </a:blip>
          <a:stretch>
            <a:fillRect/>
          </a:stretch>
        </p:blipFill>
        <p:spPr>
          <a:xfrm>
            <a:off x="6112125" y="4374425"/>
            <a:ext cx="3024974" cy="76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845100" y="6736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Primary Analysis</a:t>
            </a:r>
            <a:endParaRPr sz="2200"/>
          </a:p>
        </p:txBody>
      </p:sp>
      <p:sp>
        <p:nvSpPr>
          <p:cNvPr id="160" name="Google Shape;160;p20"/>
          <p:cNvSpPr txBox="1"/>
          <p:nvPr>
            <p:ph idx="1" type="body"/>
          </p:nvPr>
        </p:nvSpPr>
        <p:spPr>
          <a:xfrm>
            <a:off x="845100" y="1365625"/>
            <a:ext cx="7576200" cy="3825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sz="1400"/>
              <a:t>Goal</a:t>
            </a:r>
            <a:endParaRPr b="1" sz="1400"/>
          </a:p>
          <a:p>
            <a:pPr indent="-317500" lvl="1" marL="914400" rtl="0" algn="l">
              <a:spcBef>
                <a:spcPts val="0"/>
              </a:spcBef>
              <a:spcAft>
                <a:spcPts val="0"/>
              </a:spcAft>
              <a:buSzPts val="1400"/>
              <a:buChar char="○"/>
            </a:pPr>
            <a:r>
              <a:rPr lang="en-GB" sz="1400"/>
              <a:t>To i</a:t>
            </a:r>
            <a:r>
              <a:rPr lang="en-GB" sz="1400"/>
              <a:t>dentify baseline features that are significantly associated with the overall agreement of our algorithm</a:t>
            </a:r>
            <a:endParaRPr sz="1400"/>
          </a:p>
          <a:p>
            <a:pPr indent="-317500" lvl="1" marL="914400" rtl="0" algn="l">
              <a:spcBef>
                <a:spcPts val="0"/>
              </a:spcBef>
              <a:spcAft>
                <a:spcPts val="0"/>
              </a:spcAft>
              <a:buSzPts val="1400"/>
              <a:buChar char="○"/>
            </a:pPr>
            <a:r>
              <a:rPr lang="en-GB" sz="1400"/>
              <a:t>To identify baseline features that specific to specificity and sensitivity of the algorithm.</a:t>
            </a:r>
            <a:endParaRPr sz="1400"/>
          </a:p>
          <a:p>
            <a:pPr indent="-317500" lvl="0" marL="457200" rtl="0" algn="l">
              <a:spcBef>
                <a:spcPts val="0"/>
              </a:spcBef>
              <a:spcAft>
                <a:spcPts val="0"/>
              </a:spcAft>
              <a:buSzPts val="1400"/>
              <a:buChar char="●"/>
            </a:pPr>
            <a:r>
              <a:rPr b="1" lang="en-GB" sz="1400"/>
              <a:t>Population</a:t>
            </a:r>
            <a:endParaRPr b="1" sz="1400"/>
          </a:p>
          <a:p>
            <a:pPr indent="-317500" lvl="1" marL="914400" rtl="0" algn="l">
              <a:spcBef>
                <a:spcPts val="0"/>
              </a:spcBef>
              <a:spcAft>
                <a:spcPts val="0"/>
              </a:spcAft>
              <a:buSzPts val="1400"/>
              <a:buChar char="○"/>
            </a:pPr>
            <a:r>
              <a:rPr lang="en-GB" sz="1400"/>
              <a:t>Patients who were enrolled in WHI observational study, diateray trials, hormone trials and had Medicare FFS Part A + B coverage</a:t>
            </a:r>
            <a:endParaRPr sz="1400"/>
          </a:p>
          <a:p>
            <a:pPr indent="0" lvl="0" marL="457200" rtl="0" algn="l">
              <a:spcBef>
                <a:spcPts val="1200"/>
              </a:spcBef>
              <a:spcAft>
                <a:spcPts val="0"/>
              </a:spcAft>
              <a:buNone/>
            </a:pPr>
            <a:r>
              <a:t/>
            </a:r>
            <a:endParaRPr sz="1400"/>
          </a:p>
          <a:p>
            <a:pPr indent="0" lvl="0" marL="457200" rtl="0" algn="l">
              <a:spcBef>
                <a:spcPts val="1200"/>
              </a:spcBef>
              <a:spcAft>
                <a:spcPts val="1200"/>
              </a:spcAft>
              <a:buNone/>
            </a:pPr>
            <a:r>
              <a:t/>
            </a:r>
            <a:endParaRPr sz="1400"/>
          </a:p>
        </p:txBody>
      </p:sp>
      <p:pic>
        <p:nvPicPr>
          <p:cNvPr id="161" name="Google Shape;161;p20"/>
          <p:cNvPicPr preferRelativeResize="0"/>
          <p:nvPr/>
        </p:nvPicPr>
        <p:blipFill>
          <a:blip r:embed="rId3">
            <a:alphaModFix/>
          </a:blip>
          <a:stretch>
            <a:fillRect/>
          </a:stretch>
        </p:blipFill>
        <p:spPr>
          <a:xfrm>
            <a:off x="6112125" y="4374425"/>
            <a:ext cx="3024974" cy="769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845100" y="6736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Primary Analysis: Method</a:t>
            </a:r>
            <a:endParaRPr sz="2200"/>
          </a:p>
        </p:txBody>
      </p:sp>
      <p:sp>
        <p:nvSpPr>
          <p:cNvPr id="167" name="Google Shape;167;p21"/>
          <p:cNvSpPr txBox="1"/>
          <p:nvPr>
            <p:ph idx="1" type="body"/>
          </p:nvPr>
        </p:nvSpPr>
        <p:spPr>
          <a:xfrm>
            <a:off x="845100" y="1392125"/>
            <a:ext cx="72504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sz="1400"/>
              <a:t>Step 1</a:t>
            </a:r>
            <a:r>
              <a:rPr lang="en-GB" sz="1400"/>
              <a:t>:</a:t>
            </a:r>
            <a:endParaRPr sz="1400"/>
          </a:p>
          <a:p>
            <a:pPr indent="-317500" lvl="1" marL="914400" rtl="0" algn="l">
              <a:spcBef>
                <a:spcPts val="0"/>
              </a:spcBef>
              <a:spcAft>
                <a:spcPts val="0"/>
              </a:spcAft>
              <a:buSzPts val="1400"/>
              <a:buChar char="○"/>
            </a:pPr>
            <a:r>
              <a:rPr lang="en-GB" sz="1400"/>
              <a:t>Calculate</a:t>
            </a:r>
            <a:r>
              <a:rPr lang="en-GB" sz="1400"/>
              <a:t> </a:t>
            </a:r>
            <a:r>
              <a:rPr lang="en-GB" sz="1400"/>
              <a:t>Cohen’s Kappa Statistic for each group dichotomized by baseline covariates</a:t>
            </a:r>
            <a:endParaRPr sz="1400"/>
          </a:p>
          <a:p>
            <a:pPr indent="-317500" lvl="1" marL="914400" rtl="0" algn="l">
              <a:spcBef>
                <a:spcPts val="0"/>
              </a:spcBef>
              <a:spcAft>
                <a:spcPts val="0"/>
              </a:spcAft>
              <a:buSzPts val="1400"/>
              <a:buChar char="○"/>
            </a:pPr>
            <a:r>
              <a:rPr lang="en-GB" sz="1400"/>
              <a:t>Test whether </a:t>
            </a:r>
            <a:r>
              <a:rPr lang="en-GB" sz="1400"/>
              <a:t>Kappa Statistic differs between groups using bootstrap</a:t>
            </a:r>
            <a:endParaRPr sz="1400"/>
          </a:p>
          <a:p>
            <a:pPr indent="-317500" lvl="0" marL="457200" rtl="0" algn="l">
              <a:spcBef>
                <a:spcPts val="0"/>
              </a:spcBef>
              <a:spcAft>
                <a:spcPts val="0"/>
              </a:spcAft>
              <a:buSzPts val="1400"/>
              <a:buChar char="●"/>
            </a:pPr>
            <a:r>
              <a:rPr b="1" lang="en-GB" sz="1400"/>
              <a:t>Step 2</a:t>
            </a:r>
            <a:r>
              <a:rPr lang="en-GB" sz="1400"/>
              <a:t>:</a:t>
            </a:r>
            <a:endParaRPr sz="1400"/>
          </a:p>
          <a:p>
            <a:pPr indent="-317500" lvl="1" marL="914400" rtl="0" algn="l">
              <a:spcBef>
                <a:spcPts val="0"/>
              </a:spcBef>
              <a:spcAft>
                <a:spcPts val="0"/>
              </a:spcAft>
              <a:buSzPts val="1400"/>
              <a:buChar char="○"/>
            </a:pPr>
            <a:r>
              <a:rPr lang="en-GB" sz="1400"/>
              <a:t>I</a:t>
            </a:r>
            <a:r>
              <a:rPr lang="en-GB" sz="1400"/>
              <a:t>nvestigate the </a:t>
            </a:r>
            <a:r>
              <a:rPr lang="en-GB" sz="1400"/>
              <a:t>association</a:t>
            </a:r>
            <a:r>
              <a:rPr lang="en-GB" sz="1400"/>
              <a:t> between the risk of misclassification and baseline </a:t>
            </a:r>
            <a:r>
              <a:rPr lang="en-GB" sz="1400"/>
              <a:t>characteristics</a:t>
            </a:r>
            <a:r>
              <a:rPr lang="en-GB" sz="1400"/>
              <a:t> among patients with or without WHI adjudicated diagnosis respectively</a:t>
            </a:r>
            <a:endParaRPr sz="1400"/>
          </a:p>
        </p:txBody>
      </p:sp>
      <p:pic>
        <p:nvPicPr>
          <p:cNvPr id="168" name="Google Shape;168;p21"/>
          <p:cNvPicPr preferRelativeResize="0"/>
          <p:nvPr/>
        </p:nvPicPr>
        <p:blipFill>
          <a:blip r:embed="rId3">
            <a:alphaModFix/>
          </a:blip>
          <a:stretch>
            <a:fillRect/>
          </a:stretch>
        </p:blipFill>
        <p:spPr>
          <a:xfrm>
            <a:off x="6112125" y="4374425"/>
            <a:ext cx="3024974" cy="76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