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Увеличение метрик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Повторные покупки</c:v>
                </c:pt>
                <c:pt idx="1">
                  <c:v>Средний чек</c:v>
                </c:pt>
                <c:pt idx="2">
                  <c:v>Пользователи</c:v>
                </c:pt>
                <c:pt idx="3">
                  <c:v>Конверсия</c:v>
                </c:pt>
              </c:strCache>
            </c:strRef>
          </c:cat>
          <c:val>
            <c:numRef>
              <c:f>Лист1!$B$2:$B$5</c:f>
              <c:numCache>
                <c:formatCode>0.00%</c:formatCode>
                <c:ptCount val="4"/>
                <c:pt idx="0">
                  <c:v>8.6999999999999994E-2</c:v>
                </c:pt>
                <c:pt idx="1">
                  <c:v>8.6999999999999994E-2</c:v>
                </c:pt>
                <c:pt idx="2" formatCode="0%">
                  <c:v>0.25</c:v>
                </c:pt>
                <c:pt idx="3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6D-476C-B4AE-303666744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393971112"/>
        <c:axId val="393969800"/>
      </c:barChart>
      <c:catAx>
        <c:axId val="393971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969800"/>
        <c:crosses val="autoZero"/>
        <c:auto val="1"/>
        <c:lblAlgn val="ctr"/>
        <c:lblOffset val="100"/>
        <c:noMultiLvlLbl val="0"/>
      </c:catAx>
      <c:valAx>
        <c:axId val="39396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9397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на метрики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Повторные покупки</c:v>
                </c:pt>
                <c:pt idx="1">
                  <c:v>Средний чек</c:v>
                </c:pt>
                <c:pt idx="2">
                  <c:v>Пользователи</c:v>
                </c:pt>
                <c:pt idx="3">
                  <c:v>Конверсия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360000</c:v>
                </c:pt>
                <c:pt idx="1">
                  <c:v>126000</c:v>
                </c:pt>
                <c:pt idx="2">
                  <c:v>1785860</c:v>
                </c:pt>
                <c:pt idx="3" formatCode="#\ ##0\ &quot;₽&quot;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1E-49C7-9E0F-C97380871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05594792"/>
        <c:axId val="605596104"/>
      </c:barChart>
      <c:catAx>
        <c:axId val="605594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596104"/>
        <c:crosses val="autoZero"/>
        <c:auto val="1"/>
        <c:lblAlgn val="ctr"/>
        <c:lblOffset val="100"/>
        <c:noMultiLvlLbl val="0"/>
      </c:catAx>
      <c:valAx>
        <c:axId val="605596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5594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71211-509D-40B6-998A-E5052173E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ru-RU" dirty="0"/>
              <a:t>Анализ влияния метрик на прибыль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820ED0-17F9-4FFF-9AAF-4DA7C7778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34</a:t>
            </a:r>
            <a:r>
              <a:rPr lang="en-US" dirty="0"/>
              <a:t>play.me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49F93-2D20-4E3A-B209-B1C6614F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увеличения прибыли на 25</a:t>
            </a:r>
            <a:r>
              <a:rPr lang="ru-RU"/>
              <a:t>% можно </a:t>
            </a:r>
            <a:r>
              <a:rPr lang="ru-RU" dirty="0"/>
              <a:t>увеличить одну из метрик: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1AC1B127-DE0A-4012-BF03-0CC971A60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171134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5CABB14A-E0BD-4408-A6B7-551ED6037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1" y="2336872"/>
            <a:ext cx="3909434" cy="35993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Конверсия - на </a:t>
            </a:r>
            <a:r>
              <a:rPr lang="ru-RU" sz="1800" b="1" dirty="0">
                <a:solidFill>
                  <a:schemeClr val="bg1"/>
                </a:solidFill>
              </a:rPr>
              <a:t>0,08% </a:t>
            </a:r>
            <a:r>
              <a:rPr lang="ru-RU" sz="1800" b="1" dirty="0" err="1">
                <a:solidFill>
                  <a:schemeClr val="bg1"/>
                </a:solidFill>
              </a:rPr>
              <a:t>п.п</a:t>
            </a:r>
            <a:r>
              <a:rPr lang="ru-RU" sz="1800" b="1" dirty="0">
                <a:solidFill>
                  <a:schemeClr val="bg1"/>
                </a:solidFill>
              </a:rPr>
              <a:t>. (8,7%)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Новые пользователи -             на </a:t>
            </a:r>
            <a:r>
              <a:rPr lang="ru-RU" sz="1800" b="1" dirty="0">
                <a:solidFill>
                  <a:schemeClr val="bg1"/>
                </a:solidFill>
              </a:rPr>
              <a:t>172 586 человека (25%)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Средний чек – на </a:t>
            </a:r>
            <a:r>
              <a:rPr lang="ru-RU" sz="1800" b="1" dirty="0">
                <a:solidFill>
                  <a:schemeClr val="bg1"/>
                </a:solidFill>
              </a:rPr>
              <a:t>63 руб. (8,7%)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Количество повторных покупок – на </a:t>
            </a:r>
            <a:r>
              <a:rPr lang="ru-RU" sz="1800" b="1" dirty="0">
                <a:solidFill>
                  <a:schemeClr val="bg1"/>
                </a:solidFill>
              </a:rPr>
              <a:t>0,09 (8,7%)</a:t>
            </a:r>
          </a:p>
          <a:p>
            <a:r>
              <a:rPr lang="ru-RU" b="1" dirty="0"/>
              <a:t>    </a:t>
            </a:r>
          </a:p>
        </p:txBody>
      </p:sp>
      <p:sp>
        <p:nvSpPr>
          <p:cNvPr id="5" name="Стрелка: вверх 4">
            <a:extLst>
              <a:ext uri="{FF2B5EF4-FFF2-40B4-BE49-F238E27FC236}">
                <a16:creationId xmlns:a16="http://schemas.microsoft.com/office/drawing/2014/main" id="{0DA5BBC6-BFE4-432F-8806-C428F33BEB47}"/>
              </a:ext>
            </a:extLst>
          </p:cNvPr>
          <p:cNvSpPr/>
          <p:nvPr/>
        </p:nvSpPr>
        <p:spPr>
          <a:xfrm>
            <a:off x="699255" y="2336872"/>
            <a:ext cx="257452" cy="319596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E721A045-C761-45C0-A403-25EA0A21DC60}"/>
              </a:ext>
            </a:extLst>
          </p:cNvPr>
          <p:cNvSpPr/>
          <p:nvPr/>
        </p:nvSpPr>
        <p:spPr>
          <a:xfrm>
            <a:off x="699255" y="3269202"/>
            <a:ext cx="257452" cy="319596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047816A0-F3EE-4CE8-9E34-53341DDBFAEA}"/>
              </a:ext>
            </a:extLst>
          </p:cNvPr>
          <p:cNvSpPr/>
          <p:nvPr/>
        </p:nvSpPr>
        <p:spPr>
          <a:xfrm>
            <a:off x="699255" y="4146014"/>
            <a:ext cx="257452" cy="319596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трелка: вверх 7">
            <a:extLst>
              <a:ext uri="{FF2B5EF4-FFF2-40B4-BE49-F238E27FC236}">
                <a16:creationId xmlns:a16="http://schemas.microsoft.com/office/drawing/2014/main" id="{F95E0509-0427-462E-80AA-D7EC89569518}"/>
              </a:ext>
            </a:extLst>
          </p:cNvPr>
          <p:cNvSpPr/>
          <p:nvPr/>
        </p:nvSpPr>
        <p:spPr>
          <a:xfrm>
            <a:off x="699255" y="4842013"/>
            <a:ext cx="257452" cy="319596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70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85AC4-381E-4D60-8571-B00BCE05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Затраты на увеличение данных метрик: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CF04127-7F53-4290-BD53-32CE1FF45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166997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B3B02021-F805-4C42-B8FA-D475B0942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Конверсия – </a:t>
            </a:r>
            <a:r>
              <a:rPr lang="ru-RU" sz="1800" b="1" dirty="0">
                <a:solidFill>
                  <a:schemeClr val="bg1"/>
                </a:solidFill>
              </a:rPr>
              <a:t>200 000 руб.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Новые пользователи –             </a:t>
            </a:r>
            <a:r>
              <a:rPr lang="ru-RU" sz="1800" b="1" dirty="0">
                <a:solidFill>
                  <a:schemeClr val="bg1"/>
                </a:solidFill>
              </a:rPr>
              <a:t>1 725 860 руб.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Средний чек – </a:t>
            </a:r>
            <a:r>
              <a:rPr lang="ru-RU" sz="1800" b="1" dirty="0">
                <a:solidFill>
                  <a:schemeClr val="bg1"/>
                </a:solidFill>
              </a:rPr>
              <a:t>126 000 руб.</a:t>
            </a:r>
          </a:p>
          <a:p>
            <a:endParaRPr lang="ru-RU" sz="1800" dirty="0"/>
          </a:p>
          <a:p>
            <a:r>
              <a:rPr lang="ru-RU" sz="1800" dirty="0"/>
              <a:t>    </a:t>
            </a:r>
            <a:r>
              <a:rPr lang="ru-RU" sz="1800" dirty="0">
                <a:solidFill>
                  <a:schemeClr val="bg1"/>
                </a:solidFill>
              </a:rPr>
              <a:t>Количество повторных покупок – </a:t>
            </a:r>
            <a:r>
              <a:rPr lang="ru-RU" sz="1800" b="1" dirty="0">
                <a:solidFill>
                  <a:schemeClr val="bg1"/>
                </a:solidFill>
              </a:rPr>
              <a:t>360 000 руб.</a:t>
            </a:r>
            <a:endParaRPr lang="ru-RU" sz="1800" dirty="0"/>
          </a:p>
        </p:txBody>
      </p:sp>
      <p:sp>
        <p:nvSpPr>
          <p:cNvPr id="5" name="Знак ''минус'' 4">
            <a:extLst>
              <a:ext uri="{FF2B5EF4-FFF2-40B4-BE49-F238E27FC236}">
                <a16:creationId xmlns:a16="http://schemas.microsoft.com/office/drawing/2014/main" id="{0F4F9248-8401-4813-8F8E-E8B41BDE1074}"/>
              </a:ext>
            </a:extLst>
          </p:cNvPr>
          <p:cNvSpPr/>
          <p:nvPr/>
        </p:nvSpPr>
        <p:spPr>
          <a:xfrm>
            <a:off x="612559" y="2547891"/>
            <a:ext cx="408373" cy="390617"/>
          </a:xfrm>
          <a:prstGeom prst="mathMin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''минус'' 5">
            <a:extLst>
              <a:ext uri="{FF2B5EF4-FFF2-40B4-BE49-F238E27FC236}">
                <a16:creationId xmlns:a16="http://schemas.microsoft.com/office/drawing/2014/main" id="{AA0AB66F-4CD2-4F9D-8340-CA142593FB61}"/>
              </a:ext>
            </a:extLst>
          </p:cNvPr>
          <p:cNvSpPr/>
          <p:nvPr/>
        </p:nvSpPr>
        <p:spPr>
          <a:xfrm>
            <a:off x="612558" y="3297125"/>
            <a:ext cx="408373" cy="390617"/>
          </a:xfrm>
          <a:prstGeom prst="mathMin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77153049-C3FA-4550-A832-9FF79A38BEF9}"/>
              </a:ext>
            </a:extLst>
          </p:cNvPr>
          <p:cNvSpPr/>
          <p:nvPr/>
        </p:nvSpPr>
        <p:spPr>
          <a:xfrm>
            <a:off x="612557" y="4316027"/>
            <a:ext cx="408373" cy="390617"/>
          </a:xfrm>
          <a:prstGeom prst="mathMin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F33F6189-F575-462E-85DA-807BCF478EDC}"/>
              </a:ext>
            </a:extLst>
          </p:cNvPr>
          <p:cNvSpPr/>
          <p:nvPr/>
        </p:nvSpPr>
        <p:spPr>
          <a:xfrm>
            <a:off x="612557" y="5054540"/>
            <a:ext cx="408373" cy="390617"/>
          </a:xfrm>
          <a:prstGeom prst="mathMinu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902E7-8387-4581-B7C1-CFCA1B1A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Самая выгодная метрика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0F624E-3D75-452F-B4EA-FB249126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 основе полученных данных выявили, что меньше всего затрат требует: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УВЕЛИЧЕНИЕ СРЕДНЕГО ЧЕКА</a:t>
            </a:r>
          </a:p>
        </p:txBody>
      </p:sp>
    </p:spTree>
    <p:extLst>
      <p:ext uri="{BB962C8B-B14F-4D97-AF65-F5344CB8AC3E}">
        <p14:creationId xmlns:p14="http://schemas.microsoft.com/office/powerpoint/2010/main" val="216118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69FCF-93AC-4D9F-831C-3A1AF913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5FD24-1B17-4C5E-9D3F-AD9F27BD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Рекомендации по увеличению среднего чека: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Сделать бесплатную доставку при заказе от 5 000 руб.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покупке более 3х товаров (кроме ленточек и наклеек) - ленточка или наклейка в подарок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заказе от 10 000 руб. – скидка 10%</a:t>
            </a:r>
          </a:p>
        </p:txBody>
      </p:sp>
    </p:spTree>
    <p:extLst>
      <p:ext uri="{BB962C8B-B14F-4D97-AF65-F5344CB8AC3E}">
        <p14:creationId xmlns:p14="http://schemas.microsoft.com/office/powerpoint/2010/main" val="396263234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125</TotalTime>
  <Words>174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Анализ влияния метрик на прибыль</vt:lpstr>
      <vt:lpstr>Для увеличения прибыли на 25% можно увеличить одну из метрик:</vt:lpstr>
      <vt:lpstr>Затраты на увеличение данных метрик:</vt:lpstr>
      <vt:lpstr>Самая выгодная метрика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увеличить прибыль меньшими затратами</dc:title>
  <dc:creator>Станислав Мурсалов</dc:creator>
  <cp:lastModifiedBy>Станислав Мурсалов</cp:lastModifiedBy>
  <cp:revision>5</cp:revision>
  <dcterms:created xsi:type="dcterms:W3CDTF">2021-11-08T06:06:09Z</dcterms:created>
  <dcterms:modified xsi:type="dcterms:W3CDTF">2021-11-08T08:41:28Z</dcterms:modified>
</cp:coreProperties>
</file>