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CBEB65-B2EC-4A53-92EC-91EBBCF60B2B}">
  <a:tblStyle styleId="{4BCBEB65-B2EC-4A53-92EC-91EBBCF60B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4de495ef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4de495ef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4de495ef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4de495ef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4de495ef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4de495ef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4de495ef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4de495ef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4de495ef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4de495ef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4de495ef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4de495ef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4de495ef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4de495ef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4de495ef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4de495ef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4de495ef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4de495ef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4de495ef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4de495ef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aa404997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aa404997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4de495ef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4de495ef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aa404997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aa404997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4de495ef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4de495e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4de495ef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4de495e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aa404997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aa404997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de495ef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4de495ef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4de495ef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4de495ef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4de495ef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4de495ef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yamaerenay/spotify-dataset-19212020-160k-tracks?select=data.csv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Final Project Kecerdasan Komputasional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7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Kelompok 6 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/>
              <a:t>Ammar Alifian				05111184000007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/>
              <a:t>Alie Husaini R.				05111840000097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/>
              <a:t>Nodas Uziel Putra Serpara	05111840007007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361475"/>
            <a:ext cx="48387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91800" y="3408000"/>
            <a:ext cx="8360400" cy="17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Sumbu Y sebagai Nilai Korelasi dan sumbu X sebagai Fitur audio. Fitur audio 0-8 adalah valence (0), acousticness (1), danceability (2), energy (3), instrumentalness (4), liveness (5), loudness (6), speechiness (8), dan tempo(9).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30950" y="565250"/>
            <a:ext cx="575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 Uji Coba Skenario 3</a:t>
            </a:r>
            <a:endParaRPr/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730950" y="2139150"/>
            <a:ext cx="7682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3600"/>
              <a:t>Secara garis besar, lagu di Spotify dapat digolongkan menjadi berapa kelompok?</a:t>
            </a:r>
            <a:endParaRPr i="1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021900" y="4312525"/>
            <a:ext cx="31002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Pencarian Cluster optimal terbaik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063" y="283775"/>
            <a:ext cx="5547876" cy="41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2163300" y="4130100"/>
            <a:ext cx="48174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Fitur Audio pada masing-masing kelompok (Cluster)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58" y="2624613"/>
            <a:ext cx="82635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50" y="480725"/>
            <a:ext cx="8263500" cy="143712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2571000" y="1793250"/>
            <a:ext cx="40020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Pembagian Lagu berdasarkan Fitur Audio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66425" y="4413650"/>
            <a:ext cx="33705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Scatter Plot Kelompok (Cluster)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163" y="213150"/>
            <a:ext cx="5193674" cy="429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7525" y="589550"/>
            <a:ext cx="575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 Uji Coba Skenario 4</a:t>
            </a:r>
            <a:endParaRPr/>
          </a:p>
        </p:txBody>
      </p:sp>
      <p:sp>
        <p:nvSpPr>
          <p:cNvPr id="176" name="Google Shape;176;p27"/>
          <p:cNvSpPr txBox="1"/>
          <p:nvPr>
            <p:ph type="title"/>
          </p:nvPr>
        </p:nvSpPr>
        <p:spPr>
          <a:xfrm>
            <a:off x="-139800" y="2114825"/>
            <a:ext cx="9423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3600"/>
              <a:t>Model klasifikasi apa yang paling bagus untuk mengklasifikasi lagu berdasarkan era masing-masing?</a:t>
            </a:r>
            <a:endParaRPr i="1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2000250" y="4365000"/>
            <a:ext cx="51435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Hasil percobaan dengan menggunakan Decision Tree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41716" l="2664" r="60482" t="24368"/>
          <a:stretch/>
        </p:blipFill>
        <p:spPr>
          <a:xfrm>
            <a:off x="959563" y="505025"/>
            <a:ext cx="7224883" cy="37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2000250" y="4365000"/>
            <a:ext cx="51435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Hasil percobaan dengan menggunakan KNN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46682" l="14478" r="51058" t="24682"/>
          <a:stretch/>
        </p:blipFill>
        <p:spPr>
          <a:xfrm>
            <a:off x="481950" y="437750"/>
            <a:ext cx="8098299" cy="37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2072400" y="4657200"/>
            <a:ext cx="4999200" cy="4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Hasil percobaan dengan menggunakan MLP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28576" l="54840" r="5584" t="24359"/>
          <a:stretch/>
        </p:blipFill>
        <p:spPr>
          <a:xfrm>
            <a:off x="1113600" y="55125"/>
            <a:ext cx="6916796" cy="46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55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 Uji Coba Skenario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7650" y="1550250"/>
            <a:ext cx="7688700" cy="20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2000"/>
              <a:t>Dari hasil uji coba skenario 4, rata-rata akurasinya 35% ke bawah, bisa jadi dikarenakan rentang era yang kami gunakan adalah per dekade sehingga ada cukup banyak keberagaman musik untuk setiap era.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Dataset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Untuk Final Project Kecerdasan Komputasional, kami menggunakan dataset dari Kaggle untuk menunjukkan data mendetail dari lagu-lagu yang ada di Spotify.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500" u="sng">
                <a:solidFill>
                  <a:schemeClr val="hlink"/>
                </a:solidFill>
                <a:hlinkClick r:id="rId3"/>
              </a:rPr>
              <a:t>https://www.kaggle.com/yamaerenay/spotify-dataset-19212020-160k-tracks?select=data.csv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Kesimpulan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8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/>
              <a:t>Dari ujicoba diatas, kami menyimpulkan bahwa 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id" sz="1600"/>
              <a:t>Artis terpopuler untuk tiap dekade adalah seperti yang tercantum dalam tabel pada bagian Eksplorasi 1.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d" sz="1600"/>
              <a:t>Fitur audio yang paling menentukan popularitas suatu lagu adalah acousticness, energy, dan loudness.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d" sz="1600"/>
              <a:t>Pembagian kelompok lagu berdasarkan fitur audio dapat dilakukan tetapi perbedaan tiap kelompok dalam fitur audio masing-masing tidak beda jauh.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d" sz="1600"/>
              <a:t>Metode klasifikasi terbaik per era adalah dengan metode Decision Tree dan MLP.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55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Fitur-fitur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300" y="1700200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-"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acousticness (Representasi dari seberapa akustik lagu tersebut, bernilai dari 0 hingga 1)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-"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danceability (Kelayakan lagu tersebut untuk digunakan sebagai pengiring tarian, bernilai dari 0 hingga 1)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-"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(Energi yang terpancar dari lagu tersebut, bernilai dari 0 hingga 1)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-"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duration_ms (Durasi lagu dalam milisecond)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-"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instrumentalness (Instrumentalitas dalam lagu tersebut, bernilai dari 0 hingga 1)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72000" y="1700200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-"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valence (Positivitas yang terpancar dari lagu tersebut, bernilai dari 0 hingga 1)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-"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popularity (Seberapa populer lagu tersebut, bernilai dari 0 hingga 100)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-"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 (Tempo lagu dalam BPM)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-"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liveness (Keberadaan penonton, bernilai dari 0 hingga 1)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-"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loudness (Kerasnya lagu rata-rata dalam dB)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-"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speechiness (Frekuensi lirik dalam lagu, bernilai dari 0 hingga 1)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-"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 (Tahun rilis lagu, berkisar dari 1921 hingga 2020)</a:t>
            </a:r>
            <a:endParaRPr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130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Data Numerical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55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Fitur-fitur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7650" y="1784350"/>
            <a:ext cx="8074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-"/>
            </a:pPr>
            <a:r>
              <a:rPr lang="id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(Kunci lagu yang dikodekan dengan integer, berkisar dari 0 - 11, kunci C = 0, C# = 1, dan seterusnya)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-"/>
            </a:pPr>
            <a:r>
              <a:rPr lang="id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artists (Daftar artis dari lagu tersebut)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-"/>
            </a:pPr>
            <a:r>
              <a:rPr lang="id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release_date (Tanggal rilis lagu, dalam format yyyy-mm-dd)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-"/>
            </a:pPr>
            <a:r>
              <a:rPr lang="id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(Judul lagu)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727650" y="130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Data Categorical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55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Fitur-fitur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7650" y="1784350"/>
            <a:ext cx="8074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lang="id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(Tipe kunci lagu, 0 = Minor, 1 = Major)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lang="id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explicit (Sifat suatu lagu, apakah eksplisit (mengandung umpatan, unsur seksual, narkoba, dsb) atau tidak. 0 = Tidak eksplisit, 1 = Eksplisit)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727650" y="130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Data </a:t>
            </a:r>
            <a:r>
              <a:rPr lang="id" sz="1500"/>
              <a:t>Dummy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Perumusan Masalah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id" sz="1700"/>
              <a:t>Artis terpopuler tiap dekade?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id" sz="1700"/>
              <a:t>Fitur apa  yang sangat mempengaruhi popularitas suatu lagu?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id" sz="1700"/>
              <a:t>Secara garis besar, lagu di Spotify dapat digolongkan menjadi berapa kelompok?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id" sz="1700"/>
              <a:t>Model klasifikasi apa yang paling bagus untuk mengklasifikasi lagu berdasarkan era masing-masing?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698150" y="607063"/>
            <a:ext cx="2577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Eksplorasi 1</a:t>
            </a:r>
            <a:endParaRPr/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1238550" y="2487613"/>
            <a:ext cx="666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3600"/>
              <a:t>Artis terpopuler tiap dekade?</a:t>
            </a:r>
            <a:endParaRPr i="1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0"/>
          <p:cNvGraphicFramePr/>
          <p:nvPr/>
        </p:nvGraphicFramePr>
        <p:xfrm>
          <a:off x="1401375" y="247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{4BCBEB65-B2EC-4A53-92EC-91EBBCF60B2B}</a:tableStyleId>
              </a:tblPr>
              <a:tblGrid>
                <a:gridCol w="2113750"/>
                <a:gridCol w="2113750"/>
                <a:gridCol w="2113750"/>
              </a:tblGrid>
              <a:tr h="27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Nama Artis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Popularitas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Tahun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4A86E8"/>
                    </a:solidFill>
                  </a:tcPr>
                </a:tc>
              </a:tr>
              <a:tr h="27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Louis Armstrong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1921-1930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Billie Holiday, Eddie Heywood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1930-1939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1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Bing Crosby, Ken Darby Singers, John Scott Trotter &amp; His Orchestra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1940-1949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Dean Martin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1950-1959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Brenda Lee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1960-1969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Fleetwood Mac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1970-1979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AC/DC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1980-1989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Police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1980-1989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a-ha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1980-1989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Mariah Carey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1990-1999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Coldplay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2000-2009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Linkin Park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2000-2009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Eminem, Nate Dogg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2000-2009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Harry Styles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2010-2019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27775" y="601738"/>
            <a:ext cx="2577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Eksplorasi 2</a:t>
            </a:r>
            <a:endParaRPr/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1238550" y="2114813"/>
            <a:ext cx="666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3600"/>
              <a:t>Fitur apa  yang sangat mempengaruhi popularitas suatu lagu?</a:t>
            </a:r>
            <a:endParaRPr i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