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3" r:id="rId6"/>
    <p:sldId id="260" r:id="rId7"/>
    <p:sldId id="266" r:id="rId8"/>
    <p:sldId id="267" r:id="rId9"/>
    <p:sldId id="264" r:id="rId10"/>
    <p:sldId id="268" r:id="rId11"/>
    <p:sldId id="269" r:id="rId12"/>
    <p:sldId id="265" r:id="rId13"/>
    <p:sldId id="261" r:id="rId14"/>
  </p:sldIdLst>
  <p:sldSz cx="12192000" cy="6858000"/>
  <p:notesSz cx="6858000" cy="9144000"/>
  <p:defaultTextStyle>
    <a:defPPr>
      <a:defRPr lang="en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5"/>
    <p:restoredTop sz="94640"/>
  </p:normalViewPr>
  <p:slideViewPr>
    <p:cSldViewPr snapToGrid="0">
      <p:cViewPr varScale="1">
        <p:scale>
          <a:sx n="90" d="100"/>
          <a:sy n="90" d="100"/>
        </p:scale>
        <p:origin x="22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714CD-659E-AC4A-97C4-FC16350BF7E4}" type="datetimeFigureOut">
              <a:rPr lang="en-IR" smtClean="0"/>
              <a:t>12/27/2024 R</a:t>
            </a:fld>
            <a:endParaRPr lang="en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23BC0-A148-6B42-97E8-B6F461ED5F02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079011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F8736-F8CE-2C13-4356-A112283A2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DFF29E-3CDC-1AD3-CD4C-159E6816ED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F0D904-644B-449C-B6F1-7114B6127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A4E4C-0970-0B2B-18C5-03FCFFAA3E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3BC0-A148-6B42-97E8-B6F461ED5F02}" type="slidenum">
              <a:rPr lang="en-IR" smtClean="0"/>
              <a:t>5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685068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3BC0-A148-6B42-97E8-B6F461ED5F02}" type="slidenum">
              <a:rPr lang="en-IR" smtClean="0"/>
              <a:t>6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940254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E6D9A-BC4E-4DED-01EE-96C5432E3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BB6996-4F01-B3D1-EC41-B9C3E52631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751BD9-9391-4CAC-C06D-0D60010512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C55EA-A842-A957-202C-56303E34DF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3BC0-A148-6B42-97E8-B6F461ED5F02}" type="slidenum">
              <a:rPr lang="en-IR" smtClean="0"/>
              <a:t>7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433449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269AB-BB18-11C5-1AAD-103719096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C4DA59-A29C-4FB7-1769-3E3FE42CE5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3950D9-1E42-BC61-18ED-51814B5C4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2C650-BF09-F7AE-7374-BE60F0517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3BC0-A148-6B42-97E8-B6F461ED5F02}" type="slidenum">
              <a:rPr lang="en-IR" smtClean="0"/>
              <a:t>8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1543831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0D5BE-5CFB-9E8E-845E-01CA57021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38C1EE-9C4D-E75B-128E-C7900EE9C1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75DB70-E179-D361-7184-C3268906FA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646FE-0733-D7C8-2DF0-0033D86394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3BC0-A148-6B42-97E8-B6F461ED5F02}" type="slidenum">
              <a:rPr lang="en-IR" smtClean="0"/>
              <a:t>9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1035217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5922A-2748-B04C-6807-990D65B39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146710-C481-7D48-CC98-BCEA379DBB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68FD16-0A22-3630-E496-5E9DC2B58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EE841-1690-D660-FA0B-B4D6265061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3BC0-A148-6B42-97E8-B6F461ED5F02}" type="slidenum">
              <a:rPr lang="en-IR" smtClean="0"/>
              <a:t>10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1447228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73A84-9973-077A-53DE-C7405FC6A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1E78FF-69BF-44FB-6C3C-8B1036EBF2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7AFC72-65C3-3D64-CD16-AFB595A628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62B23-DD99-DE2D-84A0-0F218A5BB2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3BC0-A148-6B42-97E8-B6F461ED5F02}" type="slidenum">
              <a:rPr lang="en-IR" smtClean="0"/>
              <a:t>11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506259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9B286-1AD9-4AC9-3471-AA6566143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7FCA6D-94BD-7568-7AA3-2891D9D589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0E8F49-FB1E-96F0-E14C-19813880F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38EB7-4EEE-6770-C993-C76FFEC9E3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3BC0-A148-6B42-97E8-B6F461ED5F02}" type="slidenum">
              <a:rPr lang="en-IR" smtClean="0"/>
              <a:t>12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1806882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1D21-9AC4-F830-4276-485637ECE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E76B2-9C5F-3D5D-9E56-905E268DF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FD5ED-95C0-3C94-1A4A-328C97D9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E264-96D7-1349-81E4-E69591B62D3E}" type="datetimeFigureOut">
              <a:rPr lang="en-IR" smtClean="0"/>
              <a:t>12/27/2024 R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415D3-154E-8891-FB63-7E956EE1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126B3-74B3-3854-8170-147C3866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BF6C-93C5-9D4B-A7BC-999C439B5963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69442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4BED-89C6-4889-59EB-67ABEB80E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B3FE6-7545-3D8D-3161-2DBEA98F4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11E1A-A80A-8D7F-5363-ADB327BB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E264-96D7-1349-81E4-E69591B62D3E}" type="datetimeFigureOut">
              <a:rPr lang="en-IR" smtClean="0"/>
              <a:t>12/27/2024 R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45FEF-7DA0-4E6D-E3E8-55938748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6D453-CF56-F9C2-54AE-8543528D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BF6C-93C5-9D4B-A7BC-999C439B5963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61678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8A014-DEA6-7C71-37EF-474EBB36B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DFFA4-A157-DC0A-F7C7-7BE3810AE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4B02F-E013-0B51-B6AC-7DF69708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E264-96D7-1349-81E4-E69591B62D3E}" type="datetimeFigureOut">
              <a:rPr lang="en-IR" smtClean="0"/>
              <a:t>12/27/2024 R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7058C-0AFA-3E6E-F579-8F672471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897E8-6E3D-D5B4-3CAC-6C18E899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BF6C-93C5-9D4B-A7BC-999C439B5963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30337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A5D85-047F-3C09-B8C2-16250850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B23D9-2BF6-AFDA-0FB2-BBD39D4C7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EDFFB-E615-F9D4-03B3-C4D9E688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E264-96D7-1349-81E4-E69591B62D3E}" type="datetimeFigureOut">
              <a:rPr lang="en-IR" smtClean="0"/>
              <a:t>12/27/2024 R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5CDDD-8CCF-7B84-040C-04335977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21D02-1C1F-0737-0C50-FC3BD6AF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BF6C-93C5-9D4B-A7BC-999C439B5963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420611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4C3E-9427-2442-B854-C24E51B2B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E45A5-28FA-E7FA-8B82-4764704EA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3BA21-AA16-6EF8-B59D-A70112D19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E264-96D7-1349-81E4-E69591B62D3E}" type="datetimeFigureOut">
              <a:rPr lang="en-IR" smtClean="0"/>
              <a:t>12/27/2024 R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3F4B5-D083-5082-A695-81A285BF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FCF1A-69E7-9F7D-D59F-1DCEF0E3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BF6C-93C5-9D4B-A7BC-999C439B5963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96223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974D-B6FD-0AD0-E39D-31C40F1C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7D18-98B0-B046-0D30-A4C3CEA0E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AAEE3-36F8-31B0-4B8F-3A9049C14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CFE30-6F34-FE8C-A314-7CBF979D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E264-96D7-1349-81E4-E69591B62D3E}" type="datetimeFigureOut">
              <a:rPr lang="en-IR" smtClean="0"/>
              <a:t>12/27/2024 R</a:t>
            </a:fld>
            <a:endParaRPr lang="en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1112B-6443-66E4-73CD-268EF3AC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89F94-8040-8839-8B66-99C133B8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BF6C-93C5-9D4B-A7BC-999C439B5963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316658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C449-5C85-80D2-3F66-C9E2CC29B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3E479-A766-FD0F-9C19-D7B6099CB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95A3F-ADDA-7433-DB59-89C417A1D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8D21AB-42B6-3F08-1A71-3A75077E9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F2285-9A33-3708-48AB-9EED102A3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CC7E6-6B09-81C5-69B7-CFF3F1DB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E264-96D7-1349-81E4-E69591B62D3E}" type="datetimeFigureOut">
              <a:rPr lang="en-IR" smtClean="0"/>
              <a:t>12/27/2024 R</a:t>
            </a:fld>
            <a:endParaRPr lang="en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DEFD20-E96F-53EB-08B3-5630AD6E0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9DA93-2977-B4A4-6F44-DC4B8C32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BF6C-93C5-9D4B-A7BC-999C439B5963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177561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0DDE-007E-3072-36B4-314F068F2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0A0449-59BD-005C-FAE8-52583B11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E264-96D7-1349-81E4-E69591B62D3E}" type="datetimeFigureOut">
              <a:rPr lang="en-IR" smtClean="0"/>
              <a:t>12/27/2024 R</a:t>
            </a:fld>
            <a:endParaRPr lang="en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CA6CD-394D-E367-665A-0E8C2D37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327D4-691F-5D6F-8595-D06B2A62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BF6C-93C5-9D4B-A7BC-999C439B5963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338755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C294B-B782-FB1B-C264-400A52BB7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E264-96D7-1349-81E4-E69591B62D3E}" type="datetimeFigureOut">
              <a:rPr lang="en-IR" smtClean="0"/>
              <a:t>12/27/2024 R</a:t>
            </a:fld>
            <a:endParaRPr lang="en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A465A-0788-469F-25E6-D391C87E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95EED-C6FD-0B55-B439-7C128EA2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BF6C-93C5-9D4B-A7BC-999C439B5963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105238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B76E-9331-9F02-E20C-89DA1C77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1A2B1-9B53-5D45-A3D2-DC4264985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B9A7E-84DE-429C-5B94-9A06FF52A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A4CFD-4126-1EBF-AC1C-94D2A35A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E264-96D7-1349-81E4-E69591B62D3E}" type="datetimeFigureOut">
              <a:rPr lang="en-IR" smtClean="0"/>
              <a:t>12/27/2024 R</a:t>
            </a:fld>
            <a:endParaRPr lang="en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329F7-A0BE-32AA-86B9-38FAAEB8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E458F-5439-3907-A664-0DD882096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BF6C-93C5-9D4B-A7BC-999C439B5963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142694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423E4-98DB-E2EA-0837-6ACF7CB5F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DDFEC-B14C-B52A-4142-45579C5A8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0135D-B639-9A1D-59C8-046508787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4772E-B0EB-4140-35AE-A85DB464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E264-96D7-1349-81E4-E69591B62D3E}" type="datetimeFigureOut">
              <a:rPr lang="en-IR" smtClean="0"/>
              <a:t>12/27/2024 R</a:t>
            </a:fld>
            <a:endParaRPr lang="en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9B2AB-FF4A-884C-B334-77F0CFFC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8BC3F-C98E-4FB5-02BF-99865502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BF6C-93C5-9D4B-A7BC-999C439B5963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35625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6BA48D-BE1D-17A9-024E-6A96092A3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AA2B8-76C1-15CF-E6C6-9E1838BBD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8F159-DB7A-E4E4-80C5-2F7513C34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9EE264-96D7-1349-81E4-E69591B62D3E}" type="datetimeFigureOut">
              <a:rPr lang="en-IR" smtClean="0"/>
              <a:t>12/27/2024 R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67C1C-CBDC-F6D6-1452-D5482E5B6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F6641-5366-06A6-13A8-2AB68FB96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5ABF6C-93C5-9D4B-A7BC-999C439B5963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90252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xOxRx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ft6758.github.io/lectures/feature_engineering.pdf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625BE9-1E49-DD90-2870-72F6B908567B}"/>
              </a:ext>
            </a:extLst>
          </p:cNvPr>
          <p:cNvSpPr txBox="1"/>
          <p:nvPr/>
        </p:nvSpPr>
        <p:spPr>
          <a:xfrm>
            <a:off x="2628900" y="2052880"/>
            <a:ext cx="72921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Feature Engineering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57E0630C-114F-B9FA-6579-9B6BEB6F5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39" y="293077"/>
            <a:ext cx="848946" cy="8489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6FBA10-C7FB-BED7-89B5-27B89FE48F51}"/>
              </a:ext>
            </a:extLst>
          </p:cNvPr>
          <p:cNvSpPr txBox="1"/>
          <p:nvPr/>
        </p:nvSpPr>
        <p:spPr>
          <a:xfrm>
            <a:off x="2134089" y="2976210"/>
            <a:ext cx="60997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rtl="1" eaLnBrk="1" latinLnBrk="0" hangingPunct="1"/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Dec 2024  - Materials Science Department</a:t>
            </a:r>
          </a:p>
          <a:p>
            <a:pPr marL="0" algn="r" defTabSz="914400" rtl="1" eaLnBrk="1" latinLnBrk="0" hangingPunct="1"/>
            <a:endParaRPr lang="en-US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0" algn="ctr" defTabSz="914400" rtl="1" eaLnBrk="1" latinLnBrk="0" hangingPunct="1"/>
            <a:r>
              <a:rPr 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                       Present by:  </a:t>
            </a:r>
            <a:r>
              <a:rPr lang="en-US" sz="1400" b="1" dirty="0">
                <a:solidFill>
                  <a:srgbClr val="000000"/>
                </a:solidFill>
                <a:latin typeface="Helvetica Neue" panose="02000503000000020004" pitchFamily="2" charset="0"/>
                <a:hlinkClick r:id="rId3"/>
              </a:rPr>
              <a:t>A. </a:t>
            </a:r>
            <a:r>
              <a:rPr lang="en-US" sz="1400" b="1" dirty="0" err="1">
                <a:solidFill>
                  <a:srgbClr val="000000"/>
                </a:solidFill>
                <a:latin typeface="Helvetica Neue" panose="02000503000000020004" pitchFamily="2" charset="0"/>
                <a:hlinkClick r:id="rId3"/>
              </a:rPr>
              <a:t>Gharaghani</a:t>
            </a:r>
            <a:r>
              <a:rPr lang="en-US" sz="1400" b="1" dirty="0">
                <a:solidFill>
                  <a:srgbClr val="000000"/>
                </a:solidFill>
                <a:latin typeface="Helvetica Neue" panose="02000503000000020004" pitchFamily="2" charset="0"/>
                <a:hlinkClick r:id="rId3"/>
              </a:rPr>
              <a:t> </a:t>
            </a:r>
            <a:endParaRPr lang="en-US" sz="1400" b="1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C75F3D-E232-5A15-EE18-7CD4BD112738}"/>
              </a:ext>
            </a:extLst>
          </p:cNvPr>
          <p:cNvSpPr txBox="1"/>
          <p:nvPr/>
        </p:nvSpPr>
        <p:spPr>
          <a:xfrm>
            <a:off x="105508" y="5102984"/>
            <a:ext cx="760595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/>
            <a:r>
              <a:rPr lang="en-US" sz="15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Some of  Slides Related to </a:t>
            </a:r>
            <a:r>
              <a:rPr lang="en-US" sz="1500" b="0" i="0" u="none" strike="noStrike" dirty="0">
                <a:solidFill>
                  <a:srgbClr val="1F1F1F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University of Montreal, and  the related Logo is not deleted</a:t>
            </a:r>
          </a:p>
          <a:p>
            <a:pPr rtl="1"/>
            <a:r>
              <a:rPr lang="en-US" sz="1200" b="1" dirty="0">
                <a:solidFill>
                  <a:srgbClr val="1F1F1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Sources</a:t>
            </a:r>
            <a:r>
              <a:rPr lang="en-US" sz="1500" dirty="0">
                <a:solidFill>
                  <a:srgbClr val="1F1F1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500" b="0" i="0" u="none" strike="noStrike" dirty="0">
                <a:solidFill>
                  <a:srgbClr val="1F1F1F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</a:p>
          <a:p>
            <a:pPr rtl="1"/>
            <a:br>
              <a:rPr lang="en-US" sz="1500" b="0" i="0" u="none" strike="noStrike" dirty="0">
                <a:solidFill>
                  <a:srgbClr val="1F1F1F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1100" b="0" i="0" u="none" strike="noStrike" dirty="0">
                <a:solidFill>
                  <a:srgbClr val="1F1F1F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4"/>
              </a:rPr>
              <a:t>https://ift6758.github.io/lectures/feature_engineering.pdf </a:t>
            </a:r>
            <a:endParaRPr lang="en-US" sz="1100" b="0" i="0" u="none" strike="noStrike" dirty="0">
              <a:solidFill>
                <a:srgbClr val="1F1F1F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rtl="1"/>
            <a:endParaRPr lang="en-US" sz="1100" b="0" i="0" u="none" strike="noStrike" dirty="0">
              <a:solidFill>
                <a:srgbClr val="1F1F1F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rtl="1"/>
            <a:br>
              <a:rPr lang="en-US" sz="1100" b="0" i="0" u="none" strike="noStrike" dirty="0">
                <a:solidFill>
                  <a:srgbClr val="1F1F1F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1100" dirty="0">
                <a:solidFill>
                  <a:srgbClr val="0000E9"/>
                </a:solidFill>
                <a:effectLst/>
                <a:latin typeface="Times"/>
              </a:rPr>
              <a:t>https://</a:t>
            </a:r>
            <a:r>
              <a:rPr lang="en-US" sz="1100" dirty="0" err="1">
                <a:solidFill>
                  <a:srgbClr val="0000E9"/>
                </a:solidFill>
                <a:effectLst/>
                <a:latin typeface="Times"/>
              </a:rPr>
              <a:t>towardsdatascience.com</a:t>
            </a:r>
            <a:r>
              <a:rPr lang="en-US" sz="1100" dirty="0">
                <a:solidFill>
                  <a:srgbClr val="0000E9"/>
                </a:solidFill>
                <a:effectLst/>
                <a:latin typeface="Times"/>
              </a:rPr>
              <a:t>/feature-engineering-for-machine-learning-3a5e293a5114</a:t>
            </a:r>
          </a:p>
          <a:p>
            <a:pPr rtl="1"/>
            <a:endParaRPr lang="en-US" sz="1100" b="0" i="0" u="none" strike="noStrike" dirty="0">
              <a:solidFill>
                <a:srgbClr val="1F1F1F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851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6BA1B-3B31-8493-B3DC-FB59FE84A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8262395-AF2C-0B33-D82C-6CE04311E9CA}"/>
              </a:ext>
            </a:extLst>
          </p:cNvPr>
          <p:cNvSpPr txBox="1"/>
          <p:nvPr/>
        </p:nvSpPr>
        <p:spPr>
          <a:xfrm>
            <a:off x="4843463" y="849635"/>
            <a:ext cx="103546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Imputation</a:t>
            </a:r>
            <a:endParaRPr lang="en-US" sz="3200" b="1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pic>
        <p:nvPicPr>
          <p:cNvPr id="12" name="Picture 11" descr="A black and white logo&#10;&#10;Description automatically generated">
            <a:extLst>
              <a:ext uri="{FF2B5EF4-FFF2-40B4-BE49-F238E27FC236}">
                <a16:creationId xmlns:a16="http://schemas.microsoft.com/office/drawing/2014/main" id="{D9668107-8AD3-F6EA-50D5-B859592C6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39" y="293077"/>
            <a:ext cx="848946" cy="8489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EA59D2-5BD2-7A62-7D2D-057A0DCF275B}"/>
              </a:ext>
            </a:extLst>
          </p:cNvPr>
          <p:cNvSpPr txBox="1"/>
          <p:nvPr/>
        </p:nvSpPr>
        <p:spPr>
          <a:xfrm>
            <a:off x="827370" y="2074813"/>
            <a:ext cx="760095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Common problem in preparing the data: </a:t>
            </a:r>
            <a:r>
              <a:rPr lang="en-US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Missing Values</a:t>
            </a:r>
          </a:p>
          <a:p>
            <a:endParaRPr lang="en-US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• Why we have missing values?</a:t>
            </a:r>
          </a:p>
          <a:p>
            <a:endParaRPr lang="en-US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fa-IR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	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Human errors</a:t>
            </a:r>
          </a:p>
          <a:p>
            <a:endParaRPr lang="en-US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fa-IR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	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Interruptions in the data flow</a:t>
            </a:r>
          </a:p>
          <a:p>
            <a:endParaRPr lang="en-US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fa-IR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	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Privacy concerns</a:t>
            </a:r>
          </a:p>
          <a:p>
            <a:endParaRPr lang="en-US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• What to do?</a:t>
            </a:r>
          </a:p>
          <a:p>
            <a:endParaRPr lang="en-US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	Simple solution: drop the row/column</a:t>
            </a:r>
          </a:p>
          <a:p>
            <a:endParaRPr lang="en-US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	 Preferable option: </a:t>
            </a:r>
            <a:r>
              <a:rPr lang="en-US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Imputation</a:t>
            </a:r>
            <a:endParaRPr lang="en-US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pic>
        <p:nvPicPr>
          <p:cNvPr id="7" name="Picture 6" descr="A graffiti of a child holding a puzzle piece over a heart&#10;&#10;Description automatically generated">
            <a:extLst>
              <a:ext uri="{FF2B5EF4-FFF2-40B4-BE49-F238E27FC236}">
                <a16:creationId xmlns:a16="http://schemas.microsoft.com/office/drawing/2014/main" id="{BD69AEB7-FF89-5E23-4276-876786C03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986" y="2543174"/>
            <a:ext cx="2410644" cy="264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13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1DA43-DB88-E885-5AD3-89EA6F573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E1F44F-DB5B-D338-9561-2156EA96D91B}"/>
              </a:ext>
            </a:extLst>
          </p:cNvPr>
          <p:cNvSpPr txBox="1"/>
          <p:nvPr/>
        </p:nvSpPr>
        <p:spPr>
          <a:xfrm>
            <a:off x="4843463" y="849635"/>
            <a:ext cx="103546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Imputation</a:t>
            </a:r>
            <a:endParaRPr lang="en-US" sz="3200" b="1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pic>
        <p:nvPicPr>
          <p:cNvPr id="12" name="Picture 11" descr="A black and white logo&#10;&#10;Description automatically generated">
            <a:extLst>
              <a:ext uri="{FF2B5EF4-FFF2-40B4-BE49-F238E27FC236}">
                <a16:creationId xmlns:a16="http://schemas.microsoft.com/office/drawing/2014/main" id="{6D221910-49BE-A83C-22D1-38EB5E71C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39" y="293077"/>
            <a:ext cx="848946" cy="8489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30F1CC-5403-298B-39B4-046661F8F961}"/>
              </a:ext>
            </a:extLst>
          </p:cNvPr>
          <p:cNvSpPr txBox="1"/>
          <p:nvPr/>
        </p:nvSpPr>
        <p:spPr>
          <a:xfrm>
            <a:off x="1233973" y="1817639"/>
            <a:ext cx="878681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• Numerical Imputation</a:t>
            </a:r>
          </a:p>
          <a:p>
            <a:endParaRPr lang="en-US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	</a:t>
            </a:r>
            <a:r>
              <a:rPr lang="en-US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Assing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zero</a:t>
            </a:r>
          </a:p>
          <a:p>
            <a:endParaRPr lang="en-US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Assing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NA</a:t>
            </a:r>
          </a:p>
          <a:p>
            <a:endParaRPr lang="en-US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	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Default value or medians of the columns (Note that averages are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	sensitive to outlier values)</a:t>
            </a:r>
          </a:p>
          <a:p>
            <a:endParaRPr lang="en-US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• Categorical Imputation</a:t>
            </a:r>
          </a:p>
          <a:p>
            <a:endParaRPr lang="en-US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	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maximum occurred value</a:t>
            </a:r>
          </a:p>
          <a:p>
            <a:endParaRPr lang="en-US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	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There is not a dominant value, imputing a category like “Other”</a:t>
            </a:r>
          </a:p>
        </p:txBody>
      </p:sp>
    </p:spTree>
    <p:extLst>
      <p:ext uri="{BB962C8B-B14F-4D97-AF65-F5344CB8AC3E}">
        <p14:creationId xmlns:p14="http://schemas.microsoft.com/office/powerpoint/2010/main" val="3058294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019DB-E0B7-887F-54F3-B7BF5253B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39F9FF-CCF9-3AFA-1AEF-B540A7950446}"/>
              </a:ext>
            </a:extLst>
          </p:cNvPr>
          <p:cNvSpPr txBox="1"/>
          <p:nvPr/>
        </p:nvSpPr>
        <p:spPr>
          <a:xfrm>
            <a:off x="2836134" y="717550"/>
            <a:ext cx="94901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Key Elements of Feature Engineering</a:t>
            </a:r>
          </a:p>
        </p:txBody>
      </p:sp>
      <p:pic>
        <p:nvPicPr>
          <p:cNvPr id="12" name="Picture 11" descr="A black and white logo&#10;&#10;Description automatically generated">
            <a:extLst>
              <a:ext uri="{FF2B5EF4-FFF2-40B4-BE49-F238E27FC236}">
                <a16:creationId xmlns:a16="http://schemas.microsoft.com/office/drawing/2014/main" id="{7FA441B9-2807-99D0-EDC1-1737EBF16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39" y="293077"/>
            <a:ext cx="848946" cy="848946"/>
          </a:xfrm>
          <a:prstGeom prst="rect">
            <a:avLst/>
          </a:prstGeom>
        </p:spPr>
      </p:pic>
      <p:pic>
        <p:nvPicPr>
          <p:cNvPr id="4" name="Picture 3" descr="A green and white rectangular sign&#10;&#10;Description automatically generated with medium confidence">
            <a:extLst>
              <a:ext uri="{FF2B5EF4-FFF2-40B4-BE49-F238E27FC236}">
                <a16:creationId xmlns:a16="http://schemas.microsoft.com/office/drawing/2014/main" id="{E4E8BF96-EF6C-DBB5-4150-4F6EDDD58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9598" y="2171677"/>
            <a:ext cx="5744579" cy="320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08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A9D4A-985D-3343-5677-4F1E14CAC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CCDC7A-4056-BF3D-AE7E-32C97E30BAC7}"/>
              </a:ext>
            </a:extLst>
          </p:cNvPr>
          <p:cNvSpPr txBox="1"/>
          <p:nvPr/>
        </p:nvSpPr>
        <p:spPr>
          <a:xfrm>
            <a:off x="3756887" y="618794"/>
            <a:ext cx="94901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Train – Test Data Splitting  </a:t>
            </a:r>
          </a:p>
        </p:txBody>
      </p:sp>
      <p:pic>
        <p:nvPicPr>
          <p:cNvPr id="2" name="Picture 1" descr="A black and white logo&#10;&#10;Description automatically generated">
            <a:extLst>
              <a:ext uri="{FF2B5EF4-FFF2-40B4-BE49-F238E27FC236}">
                <a16:creationId xmlns:a16="http://schemas.microsoft.com/office/drawing/2014/main" id="{4B26D72E-C161-100C-744F-580F74A21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39" y="293077"/>
            <a:ext cx="848946" cy="8489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40C1DF-0866-369A-7C8E-BA6E363AD821}"/>
              </a:ext>
            </a:extLst>
          </p:cNvPr>
          <p:cNvSpPr txBox="1"/>
          <p:nvPr/>
        </p:nvSpPr>
        <p:spPr>
          <a:xfrm>
            <a:off x="524248" y="1966948"/>
            <a:ext cx="94901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Overfitting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Underfitting </a:t>
            </a:r>
          </a:p>
          <a:p>
            <a:endParaRPr lang="en-US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22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3D7D7D-04AB-DEBD-6D2B-6882E6878737}"/>
              </a:ext>
            </a:extLst>
          </p:cNvPr>
          <p:cNvSpPr txBox="1"/>
          <p:nvPr/>
        </p:nvSpPr>
        <p:spPr>
          <a:xfrm>
            <a:off x="3572249" y="549396"/>
            <a:ext cx="94901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ML Work flow as Review </a:t>
            </a:r>
          </a:p>
        </p:txBody>
      </p:sp>
      <p:pic>
        <p:nvPicPr>
          <p:cNvPr id="11" name="Picture 10" descr="A diagram of a learning algorithm&#10;&#10;Description automatically generated">
            <a:extLst>
              <a:ext uri="{FF2B5EF4-FFF2-40B4-BE49-F238E27FC236}">
                <a16:creationId xmlns:a16="http://schemas.microsoft.com/office/drawing/2014/main" id="{6B14F9F6-900B-299A-EAD7-2DEEA4F9D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185" y="2235321"/>
            <a:ext cx="3502815" cy="3213833"/>
          </a:xfrm>
          <a:prstGeom prst="rect">
            <a:avLst/>
          </a:prstGeom>
        </p:spPr>
      </p:pic>
      <p:pic>
        <p:nvPicPr>
          <p:cNvPr id="12" name="Picture 11" descr="A black and white logo&#10;&#10;Description automatically generated">
            <a:extLst>
              <a:ext uri="{FF2B5EF4-FFF2-40B4-BE49-F238E27FC236}">
                <a16:creationId xmlns:a16="http://schemas.microsoft.com/office/drawing/2014/main" id="{8462176E-E94F-32C7-F7D6-66594C0E8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39" y="293077"/>
            <a:ext cx="848946" cy="8489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B2D4EE-BB13-2390-7876-A0717C570739}"/>
              </a:ext>
            </a:extLst>
          </p:cNvPr>
          <p:cNvSpPr txBox="1"/>
          <p:nvPr/>
        </p:nvSpPr>
        <p:spPr>
          <a:xfrm>
            <a:off x="7424643" y="3442127"/>
            <a:ext cx="37866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1" eaLnBrk="1" latinLnBrk="0" hangingPunct="1"/>
            <a:r>
              <a:rPr lang="en-US" sz="20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Good data = Good Model </a:t>
            </a:r>
          </a:p>
        </p:txBody>
      </p:sp>
    </p:spTree>
    <p:extLst>
      <p:ext uri="{BB962C8B-B14F-4D97-AF65-F5344CB8AC3E}">
        <p14:creationId xmlns:p14="http://schemas.microsoft.com/office/powerpoint/2010/main" val="3510571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ED763-3164-D571-DD90-7D0ECB949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FC3210B-B942-4A2C-1419-976D6DDC5D69}"/>
              </a:ext>
            </a:extLst>
          </p:cNvPr>
          <p:cNvSpPr txBox="1"/>
          <p:nvPr/>
        </p:nvSpPr>
        <p:spPr>
          <a:xfrm>
            <a:off x="3202972" y="557248"/>
            <a:ext cx="94901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Why  need to Feature engineering </a:t>
            </a:r>
          </a:p>
        </p:txBody>
      </p:sp>
      <p:pic>
        <p:nvPicPr>
          <p:cNvPr id="12" name="Picture 11" descr="A black and white logo&#10;&#10;Description automatically generated">
            <a:extLst>
              <a:ext uri="{FF2B5EF4-FFF2-40B4-BE49-F238E27FC236}">
                <a16:creationId xmlns:a16="http://schemas.microsoft.com/office/drawing/2014/main" id="{B2F06417-4359-CF79-A0A4-70E5F3659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39" y="293077"/>
            <a:ext cx="848946" cy="848946"/>
          </a:xfrm>
          <a:prstGeom prst="rect">
            <a:avLst/>
          </a:prstGeom>
        </p:spPr>
      </p:pic>
      <p:pic>
        <p:nvPicPr>
          <p:cNvPr id="3" name="Picture 2" descr="A diagram of a diagram of a group of people&#10;&#10;Description automatically generated">
            <a:extLst>
              <a:ext uri="{FF2B5EF4-FFF2-40B4-BE49-F238E27FC236}">
                <a16:creationId xmlns:a16="http://schemas.microsoft.com/office/drawing/2014/main" id="{4C7B9BC8-0FF4-4A4D-752D-37ED86D78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588" y="1745761"/>
            <a:ext cx="4847332" cy="385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57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C1495-5001-29F4-697B-FE18B667B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method&#10;&#10;Description automatically generated">
            <a:extLst>
              <a:ext uri="{FF2B5EF4-FFF2-40B4-BE49-F238E27FC236}">
                <a16:creationId xmlns:a16="http://schemas.microsoft.com/office/drawing/2014/main" id="{C52A22EB-A304-D990-4CB9-A136F94F6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950" y="1903108"/>
            <a:ext cx="4487795" cy="36320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C00B57-D45F-78C1-2C8A-1B0EAB09A891}"/>
              </a:ext>
            </a:extLst>
          </p:cNvPr>
          <p:cNvSpPr txBox="1"/>
          <p:nvPr/>
        </p:nvSpPr>
        <p:spPr>
          <a:xfrm>
            <a:off x="3572249" y="549396"/>
            <a:ext cx="94901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Feature engineering Cycle </a:t>
            </a:r>
          </a:p>
        </p:txBody>
      </p:sp>
      <p:pic>
        <p:nvPicPr>
          <p:cNvPr id="2" name="Picture 1" descr="A black and white logo&#10;&#10;Description automatically generated">
            <a:extLst>
              <a:ext uri="{FF2B5EF4-FFF2-40B4-BE49-F238E27FC236}">
                <a16:creationId xmlns:a16="http://schemas.microsoft.com/office/drawing/2014/main" id="{A29AE3E0-2F42-5EBA-5458-D70786648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39" y="293077"/>
            <a:ext cx="848946" cy="84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0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9B691-6E7B-3FBA-832A-F395BEC65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E69FB0-0652-FC4D-D879-DAE30F3E04DA}"/>
              </a:ext>
            </a:extLst>
          </p:cNvPr>
          <p:cNvSpPr txBox="1"/>
          <p:nvPr/>
        </p:nvSpPr>
        <p:spPr>
          <a:xfrm>
            <a:off x="1471160" y="849635"/>
            <a:ext cx="94901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1" eaLnBrk="1" latinLnBrk="0" hangingPunct="1"/>
            <a:r>
              <a:rPr lang="en-US" sz="32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House Price </a:t>
            </a:r>
            <a:r>
              <a:rPr lang="en-US" sz="3200" b="1" dirty="0">
                <a:solidFill>
                  <a:srgbClr val="000000"/>
                </a:solidFill>
                <a:latin typeface="Helvetica Neue" panose="02000503000000020004" pitchFamily="2" charset="0"/>
              </a:rPr>
              <a:t>Prediction Sample </a:t>
            </a:r>
            <a:r>
              <a:rPr lang="en-US" sz="32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</a:p>
        </p:txBody>
      </p:sp>
      <p:pic>
        <p:nvPicPr>
          <p:cNvPr id="12" name="Picture 11" descr="A black and white logo&#10;&#10;Description automatically generated">
            <a:extLst>
              <a:ext uri="{FF2B5EF4-FFF2-40B4-BE49-F238E27FC236}">
                <a16:creationId xmlns:a16="http://schemas.microsoft.com/office/drawing/2014/main" id="{BF72F7ED-0167-8B9C-0F68-8DB52EE13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39" y="293077"/>
            <a:ext cx="848946" cy="848946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3BADB88-6942-644C-D005-CB28B964F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917" y="2228667"/>
            <a:ext cx="10454165" cy="297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1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4B909-FD68-1EBE-13EC-31EA69F43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9994CA-54A1-2DC3-E744-26E912C2FDFD}"/>
              </a:ext>
            </a:extLst>
          </p:cNvPr>
          <p:cNvSpPr txBox="1"/>
          <p:nvPr/>
        </p:nvSpPr>
        <p:spPr>
          <a:xfrm>
            <a:off x="2836134" y="717550"/>
            <a:ext cx="94901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Key Elements of Feature Engineering</a:t>
            </a:r>
          </a:p>
        </p:txBody>
      </p:sp>
      <p:pic>
        <p:nvPicPr>
          <p:cNvPr id="12" name="Picture 11" descr="A black and white logo&#10;&#10;Description automatically generated">
            <a:extLst>
              <a:ext uri="{FF2B5EF4-FFF2-40B4-BE49-F238E27FC236}">
                <a16:creationId xmlns:a16="http://schemas.microsoft.com/office/drawing/2014/main" id="{3CF52D50-E85E-A8E0-226C-5E3AFA4D5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39" y="293077"/>
            <a:ext cx="848946" cy="8489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DC4100-B01A-8773-7976-966011FE0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596" y="1991555"/>
            <a:ext cx="6101522" cy="372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4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C3313-11D0-4745-FA88-ED9C7706E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3D2506-8072-5D13-2542-DE6B8CDA95EA}"/>
              </a:ext>
            </a:extLst>
          </p:cNvPr>
          <p:cNvSpPr txBox="1"/>
          <p:nvPr/>
        </p:nvSpPr>
        <p:spPr>
          <a:xfrm>
            <a:off x="3896308" y="717550"/>
            <a:ext cx="94901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Target Transformation </a:t>
            </a:r>
          </a:p>
        </p:txBody>
      </p:sp>
      <p:pic>
        <p:nvPicPr>
          <p:cNvPr id="12" name="Picture 11" descr="A black and white logo&#10;&#10;Description automatically generated">
            <a:extLst>
              <a:ext uri="{FF2B5EF4-FFF2-40B4-BE49-F238E27FC236}">
                <a16:creationId xmlns:a16="http://schemas.microsoft.com/office/drawing/2014/main" id="{6D39671F-68E0-8239-65A8-6E8CFD12F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39" y="293077"/>
            <a:ext cx="848946" cy="8489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F149BA-1515-E0DB-A2C8-5CC336F282DE}"/>
              </a:ext>
            </a:extLst>
          </p:cNvPr>
          <p:cNvSpPr txBox="1"/>
          <p:nvPr/>
        </p:nvSpPr>
        <p:spPr>
          <a:xfrm>
            <a:off x="1544898" y="2036141"/>
            <a:ext cx="949018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• Predictor/Response Variable Transformation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• Use it when variable shows a skewed distribution make the residuals more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close to “normal distribution” (bell curve)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• Can improve model fit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e.g., </a:t>
            </a:r>
            <a:r>
              <a:rPr lang="en-US" sz="20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log(x), log(x+1), sqrt(x), sqrt(x+1), </a:t>
            </a:r>
            <a:r>
              <a:rPr lang="en-US" sz="20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57638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7F5A2-1589-BA6D-E868-44BA79216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B1604EA-5D2B-2AF9-BA2D-41724C95BAC6}"/>
              </a:ext>
            </a:extLst>
          </p:cNvPr>
          <p:cNvSpPr txBox="1"/>
          <p:nvPr/>
        </p:nvSpPr>
        <p:spPr>
          <a:xfrm>
            <a:off x="3896308" y="717550"/>
            <a:ext cx="94901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Target Transformation </a:t>
            </a:r>
          </a:p>
        </p:txBody>
      </p:sp>
      <p:pic>
        <p:nvPicPr>
          <p:cNvPr id="12" name="Picture 11" descr="A black and white logo&#10;&#10;Description automatically generated">
            <a:extLst>
              <a:ext uri="{FF2B5EF4-FFF2-40B4-BE49-F238E27FC236}">
                <a16:creationId xmlns:a16="http://schemas.microsoft.com/office/drawing/2014/main" id="{C20B908A-1378-7C50-6B2E-9C84DF04F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39" y="293077"/>
            <a:ext cx="848946" cy="8489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382CF6-159D-4AA2-3C52-09422C29D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431" y="1302325"/>
            <a:ext cx="8624887" cy="493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22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8C283-BF3A-D1C0-8DDF-19EFE52F0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CE18E0-7EBB-EBD4-9D96-1F7B68854DA1}"/>
              </a:ext>
            </a:extLst>
          </p:cNvPr>
          <p:cNvSpPr txBox="1"/>
          <p:nvPr/>
        </p:nvSpPr>
        <p:spPr>
          <a:xfrm>
            <a:off x="2836134" y="717550"/>
            <a:ext cx="94901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Key Elements of Feature Engineering</a:t>
            </a:r>
          </a:p>
        </p:txBody>
      </p:sp>
      <p:pic>
        <p:nvPicPr>
          <p:cNvPr id="12" name="Picture 11" descr="A black and white logo&#10;&#10;Description automatically generated">
            <a:extLst>
              <a:ext uri="{FF2B5EF4-FFF2-40B4-BE49-F238E27FC236}">
                <a16:creationId xmlns:a16="http://schemas.microsoft.com/office/drawing/2014/main" id="{8745E74D-05FA-FBAD-8CF0-2B3858EEA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39" y="293077"/>
            <a:ext cx="848946" cy="848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C3E864-5072-FC9D-C604-0993159DF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608" y="1975395"/>
            <a:ext cx="5993296" cy="356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4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280</Words>
  <Application>Microsoft Macintosh PowerPoint</Application>
  <PresentationFormat>Widescreen</PresentationFormat>
  <Paragraphs>68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Helvetica Neue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Alio Gh</dc:creator>
  <cp:lastModifiedBy>Alio Gh</cp:lastModifiedBy>
  <cp:revision>3</cp:revision>
  <dcterms:created xsi:type="dcterms:W3CDTF">2024-12-27T18:43:41Z</dcterms:created>
  <dcterms:modified xsi:type="dcterms:W3CDTF">2024-12-28T08:59:19Z</dcterms:modified>
</cp:coreProperties>
</file>