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824" r:id="rId1"/>
  </p:sldMasterIdLst>
  <p:notesMasterIdLst>
    <p:notesMasterId r:id="rId9"/>
  </p:notesMasterIdLst>
  <p:handoutMasterIdLst>
    <p:handoutMasterId r:id="rId10"/>
  </p:handoutMasterIdLst>
  <p:sldIdLst>
    <p:sldId id="441" r:id="rId2"/>
    <p:sldId id="405" r:id="rId3"/>
    <p:sldId id="438" r:id="rId4"/>
    <p:sldId id="439" r:id="rId5"/>
    <p:sldId id="440" r:id="rId6"/>
    <p:sldId id="368" r:id="rId7"/>
    <p:sldId id="442" r:id="rId8"/>
  </p:sldIdLst>
  <p:sldSz cx="18288000" cy="10287000"/>
  <p:notesSz cx="6858000" cy="9144000"/>
  <p:embeddedFontLst>
    <p:embeddedFont>
      <p:font typeface="IBM Plex Sans" panose="020B0503050203000203" pitchFamily="34" charset="0"/>
      <p:regular r:id="rId11"/>
      <p:bold r:id="rId12"/>
      <p:italic r:id="rId13"/>
      <p:boldItalic r:id="rId14"/>
    </p:embeddedFont>
    <p:embeddedFont>
      <p:font typeface="IBM Plex Sans Medium" panose="020B0603050203000203" pitchFamily="34" charset="0"/>
      <p:regular r:id="rId15"/>
      <p:italic r:id="rId16"/>
    </p:embeddedFont>
    <p:embeddedFont>
      <p:font typeface="IBM Plex Sans SemiBold" panose="020B0703050203000203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982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966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948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932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914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5898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1880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7864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ary Anderson" initials="ZA" lastIdx="25" clrIdx="0">
    <p:extLst>
      <p:ext uri="{19B8F6BF-5375-455C-9EA6-DF929625EA0E}">
        <p15:presenceInfo xmlns:p15="http://schemas.microsoft.com/office/powerpoint/2012/main" userId="S::zanderson@vsapartners.com::b6da4b55-2f36-4779-ba8b-606d779a32e3" providerId="AD"/>
      </p:ext>
    </p:extLst>
  </p:cmAuthor>
  <p:cmAuthor id="2" name="Liz Sadler" initials="LS" lastIdx="36" clrIdx="1">
    <p:extLst>
      <p:ext uri="{19B8F6BF-5375-455C-9EA6-DF929625EA0E}">
        <p15:presenceInfo xmlns:p15="http://schemas.microsoft.com/office/powerpoint/2012/main" userId="Liz Sa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1E28"/>
    <a:srgbClr val="FFFFFF"/>
    <a:srgbClr val="F2F4F8"/>
    <a:srgbClr val="24A148"/>
    <a:srgbClr val="D0E2FF"/>
    <a:srgbClr val="A56EFF"/>
    <a:srgbClr val="A6C8FF"/>
    <a:srgbClr val="F1C21B"/>
    <a:srgbClr val="FF832B"/>
    <a:srgbClr val="78A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6" autoAdjust="0"/>
    <p:restoredTop sz="96327" autoAdjust="0"/>
  </p:normalViewPr>
  <p:slideViewPr>
    <p:cSldViewPr snapToGrid="0" snapToObjects="1">
      <p:cViewPr varScale="1">
        <p:scale>
          <a:sx n="50" d="100"/>
          <a:sy n="50" d="100"/>
        </p:scale>
        <p:origin x="444" y="48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-326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17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 dirty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t>Group Name / DOC ID / Month XX, 2020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600"/>
            <a:ext cx="3213100" cy="1808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9456" y="2247900"/>
            <a:ext cx="6419088" cy="61595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endParaRPr lang="en-US" dirty="0"/>
          </a:p>
          <a:p>
            <a:pPr marL="803275" marR="0" lvl="4" indent="-1714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IBM Plex Sans" charset="-120"/>
              <a:buChar char="»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 dirty="0"/>
              <a:t>Group Name / DOC ID / Month XX, 2020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828800" rtl="0" eaLnBrk="1" latinLnBrk="0" hangingPunct="1">
      <a:spcBef>
        <a:spcPts val="1200"/>
      </a:spcBef>
      <a:defRPr sz="48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1pPr>
    <a:lvl2pPr marL="349250" indent="-339726" algn="l" defTabSz="1828800" rtl="0" eaLnBrk="1" latinLnBrk="0" hangingPunct="1">
      <a:spcBef>
        <a:spcPts val="1200"/>
      </a:spcBef>
      <a:buFont typeface="IBM Plex Sans"/>
      <a:buChar char="–"/>
      <a:tabLst/>
      <a:defRPr sz="4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2pPr>
    <a:lvl3pPr marL="694944" indent="-347472" algn="l" defTabSz="1828800" rtl="0" eaLnBrk="1" latinLnBrk="0" hangingPunct="1">
      <a:spcBef>
        <a:spcPts val="1200"/>
      </a:spcBef>
      <a:buFont typeface="Arial" panose="020B0604020202020204" pitchFamily="34" charset="0"/>
      <a:buChar char="•"/>
      <a:tabLst/>
      <a:defRPr sz="36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3pPr>
    <a:lvl4pPr marL="1261872" indent="-347472" algn="l" defTabSz="1828800" rtl="0" eaLnBrk="1" latinLnBrk="0" hangingPunct="1">
      <a:spcBef>
        <a:spcPts val="1200"/>
      </a:spcBef>
      <a:buFont typeface="IBM Plex Sans"/>
      <a:buChar char="–"/>
      <a:tabLst/>
      <a:defRPr sz="32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4pPr>
    <a:lvl5pPr marL="631825" marR="0" indent="0" algn="l" defTabSz="1828800" rtl="0" eaLnBrk="1" fontAlgn="base" latinLnBrk="0" hangingPunct="1">
      <a:lnSpc>
        <a:spcPct val="100000"/>
      </a:lnSpc>
      <a:spcBef>
        <a:spcPts val="1200"/>
      </a:spcBef>
      <a:spcAft>
        <a:spcPct val="0"/>
      </a:spcAft>
      <a:buClr>
        <a:srgbClr val="000000"/>
      </a:buClr>
      <a:buSzTx/>
      <a:buFont typeface="IBM Plex Sans" charset="-120"/>
      <a:buNone/>
      <a:tabLst/>
      <a:defRPr sz="28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02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to add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3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F3A5A8-3E36-474F-8D81-FB2FB00BB8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144000" y="0"/>
            <a:ext cx="9144000" cy="10287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20624" y="402336"/>
            <a:ext cx="8284464" cy="870190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" descr="IBM 8-bar logo">
            <a:extLst>
              <a:ext uri="{FF2B5EF4-FFF2-40B4-BE49-F238E27FC236}">
                <a16:creationId xmlns:a16="http://schemas.microsoft.com/office/drawing/2014/main" id="{0BF3E00E-5117-7448-9392-5547E63CF6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87625" y="9386155"/>
            <a:ext cx="1043178" cy="413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2AEEAD-CF87-9A4D-997D-56C3EF3C82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041606" y="483183"/>
            <a:ext cx="8247720" cy="26050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0FB105-D4D5-5A4E-985A-7D990FBF8835}"/>
              </a:ext>
            </a:extLst>
          </p:cNvPr>
          <p:cNvSpPr/>
          <p:nvPr userDrawn="1"/>
        </p:nvSpPr>
        <p:spPr>
          <a:xfrm>
            <a:off x="420625" y="9469165"/>
            <a:ext cx="2792752" cy="338554"/>
          </a:xfrm>
          <a:prstGeom prst="rect">
            <a:avLst/>
          </a:prstGeom>
        </p:spPr>
        <p:txBody>
          <a:bodyPr wrap="none" lIns="91440" rIns="91440" anchor="ctr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© Copyright IBM Corp. 2023</a:t>
            </a:r>
          </a:p>
        </p:txBody>
      </p:sp>
    </p:spTree>
    <p:extLst>
      <p:ext uri="{BB962C8B-B14F-4D97-AF65-F5344CB8AC3E}">
        <p14:creationId xmlns:p14="http://schemas.microsoft.com/office/powerpoint/2010/main" val="320052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F3A5A8-3E36-474F-8D81-FB2FB00BB8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5439905" cy="10287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876036" y="340343"/>
            <a:ext cx="12225984" cy="9780050"/>
          </a:xfrm>
        </p:spPr>
        <p:txBody>
          <a:bodyPr/>
          <a:lstStyle>
            <a:lvl1pPr>
              <a:defRPr>
                <a:solidFill>
                  <a:srgbClr val="16161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" descr="IBM 8-bar logo">
            <a:extLst>
              <a:ext uri="{FF2B5EF4-FFF2-40B4-BE49-F238E27FC236}">
                <a16:creationId xmlns:a16="http://schemas.microsoft.com/office/drawing/2014/main" id="{0BF3E00E-5117-7448-9392-5547E63CF6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87625" y="9386155"/>
            <a:ext cx="1043178" cy="413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2AEEAD-CF87-9A4D-997D-56C3EF3C82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041606" y="483183"/>
            <a:ext cx="8247720" cy="26050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70759E-3E21-144D-8893-ECCCDC30238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160500" y="0"/>
            <a:ext cx="41275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1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18288000" cy="5138926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7739"/>
            <a:ext cx="4572000" cy="770926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9"/>
          </p:nvPr>
        </p:nvSpPr>
        <p:spPr>
          <a:xfrm>
            <a:off x="4572002" y="2577739"/>
            <a:ext cx="4572000" cy="7709262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7"/>
          </p:nvPr>
        </p:nvSpPr>
        <p:spPr>
          <a:xfrm>
            <a:off x="9144000" y="2577736"/>
            <a:ext cx="4572000" cy="7709264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/>
          </p:nvPr>
        </p:nvSpPr>
        <p:spPr>
          <a:xfrm>
            <a:off x="13716000" y="2577736"/>
            <a:ext cx="4572000" cy="7709264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298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C82BDA-1A4A-C581-2C24-251B8B7329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"/>
            <a:ext cx="4559985" cy="102687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66FEE74-B9F1-F746-8B54-4A4DE0A57905}"/>
              </a:ext>
            </a:extLst>
          </p:cNvPr>
          <p:cNvSpPr/>
          <p:nvPr userDrawn="1"/>
        </p:nvSpPr>
        <p:spPr bwMode="auto">
          <a:xfrm>
            <a:off x="4571973" y="1568862"/>
            <a:ext cx="6849058" cy="87342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71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962F5F-E2F9-8D4E-B6DA-DB8A775D0A02}"/>
              </a:ext>
            </a:extLst>
          </p:cNvPr>
          <p:cNvSpPr/>
          <p:nvPr userDrawn="1"/>
        </p:nvSpPr>
        <p:spPr bwMode="auto">
          <a:xfrm>
            <a:off x="11418224" y="1552752"/>
            <a:ext cx="6869728" cy="87342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71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E1FDA1-FB4D-9149-8D67-279339A3B65B}"/>
              </a:ext>
            </a:extLst>
          </p:cNvPr>
          <p:cNvSpPr/>
          <p:nvPr userDrawn="1"/>
        </p:nvSpPr>
        <p:spPr bwMode="auto">
          <a:xfrm>
            <a:off x="4551308" y="1"/>
            <a:ext cx="6869728" cy="1552754"/>
          </a:xfrm>
          <a:prstGeom prst="rect">
            <a:avLst/>
          </a:prstGeom>
          <a:solidFill>
            <a:srgbClr val="0043CE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371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BM Plex Sans Medium" panose="020B0503050203000203" pitchFamily="34" charset="0"/>
              <a:ea typeface="IBM Plex Sans" charset="0"/>
              <a:cs typeface="IBM Plex Sa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A7323-5127-D64A-AD64-AB6308401CD0}"/>
              </a:ext>
            </a:extLst>
          </p:cNvPr>
          <p:cNvSpPr/>
          <p:nvPr userDrawn="1"/>
        </p:nvSpPr>
        <p:spPr bwMode="auto">
          <a:xfrm>
            <a:off x="11418275" y="-1"/>
            <a:ext cx="6869726" cy="1552754"/>
          </a:xfrm>
          <a:prstGeom prst="rect">
            <a:avLst/>
          </a:prstGeom>
          <a:solidFill>
            <a:srgbClr val="6929C4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371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BM Plex Sans Medium" panose="020B0503050203000203" pitchFamily="34" charset="0"/>
              <a:ea typeface="IBM Plex Sans" charset="0"/>
              <a:cs typeface="IBM Plex Sans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DA1C59-5427-D346-9B69-C0F285E2E31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418224" y="-2"/>
            <a:ext cx="0" cy="10287000"/>
          </a:xfrm>
          <a:prstGeom prst="line">
            <a:avLst/>
          </a:prstGeom>
          <a:ln w="25400">
            <a:solidFill>
              <a:srgbClr val="C6C6C6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A47F9D-7BB4-6844-8EB4-AD6B018B67AA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4551308" y="1552752"/>
            <a:ext cx="13736692" cy="0"/>
          </a:xfrm>
          <a:prstGeom prst="line">
            <a:avLst/>
          </a:prstGeom>
          <a:ln w="25400">
            <a:solidFill>
              <a:srgbClr val="C6C6C6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itle">
            <a:extLst>
              <a:ext uri="{FF2B5EF4-FFF2-40B4-BE49-F238E27FC236}">
                <a16:creationId xmlns:a16="http://schemas.microsoft.com/office/drawing/2014/main" id="{3D8DE089-87DB-3747-8F04-849133B0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451" y="554703"/>
            <a:ext cx="3657410" cy="4741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30CB5523-C55B-7048-8A85-FC65682428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79912" y="285957"/>
            <a:ext cx="6430280" cy="996950"/>
          </a:xfrm>
        </p:spPr>
        <p:txBody>
          <a:bodyPr anchor="ctr"/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pPr lvl="0"/>
            <a:r>
              <a:rPr lang="en-US" b="1" dirty="0"/>
              <a:t>Header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94668D63-0C97-7747-955C-DB6FABC5A7E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626258" y="285957"/>
            <a:ext cx="6430280" cy="996950"/>
          </a:xfrm>
        </p:spPr>
        <p:txBody>
          <a:bodyPr anchor="ctr"/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pPr lvl="0"/>
            <a:r>
              <a:rPr lang="en-US" b="1" dirty="0"/>
              <a:t>Header</a:t>
            </a:r>
            <a:endParaRPr lang="en-US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3D5611E5-6521-3D4F-9EE4-8EE27FBEFBB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9912" y="1856124"/>
            <a:ext cx="6430280" cy="8144920"/>
          </a:xfrm>
        </p:spPr>
        <p:txBody>
          <a:bodyPr/>
          <a:lstStyle>
            <a:lvl1pPr>
              <a:buClr>
                <a:srgbClr val="000000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0000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0000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0000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0000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E5C2B5-44EA-7C44-95EF-01491F58B45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639350" y="1857465"/>
            <a:ext cx="6430280" cy="8163506"/>
          </a:xfrm>
        </p:spPr>
        <p:txBody>
          <a:bodyPr/>
          <a:lstStyle>
            <a:lvl1pPr>
              <a:buClr>
                <a:srgbClr val="000000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0000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0000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0000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0000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8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420624" y="402336"/>
            <a:ext cx="8284464" cy="858926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9582912" y="402336"/>
            <a:ext cx="8247888" cy="85892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oup 1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219460" y="-220980"/>
            <a:ext cx="18728440" cy="1072896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7666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1" r:id="rId1"/>
    <p:sldLayoutId id="2147483986" r:id="rId2"/>
    <p:sldLayoutId id="2147483845" r:id="rId3"/>
    <p:sldLayoutId id="2147483964" r:id="rId4"/>
  </p:sldLayoutIdLst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IBM Plex San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IBM Plex San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IBM Plex San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IBM Plex Sans" pitchFamily="34" charset="0"/>
        </a:defRPr>
      </a:lvl5pPr>
      <a:lvl6pPr marL="72513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IBM Plex Sans" pitchFamily="34" charset="0"/>
        </a:defRPr>
      </a:lvl6pPr>
      <a:lvl7pPr marL="145027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IBM Plex Sans" pitchFamily="34" charset="0"/>
        </a:defRPr>
      </a:lvl7pPr>
      <a:lvl8pPr marL="217541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IBM Plex Sans" pitchFamily="34" charset="0"/>
        </a:defRPr>
      </a:lvl8pPr>
      <a:lvl9pPr marL="290055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IBM Plex Sans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rgbClr val="6D6E70"/>
        </a:buClr>
        <a:buSzPct val="90000"/>
        <a:buFont typeface="IBM Plex Sans" pitchFamily="2" charset="2"/>
        <a:buNone/>
        <a:defRPr sz="32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342904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bg1"/>
        </a:buClr>
        <a:buSzPct val="100000"/>
        <a:buFont typeface="IBM Plex Sans" charset="-120"/>
        <a:buChar char="–"/>
        <a:tabLst/>
        <a:defRPr sz="32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685810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30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1257316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bg1"/>
        </a:buClr>
        <a:buSzPct val="100000"/>
        <a:buFont typeface="IBM Plex Sans" charset="-120"/>
        <a:buChar char="–"/>
        <a:tabLst/>
        <a:defRPr sz="2400" baseline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1606570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bg1"/>
        </a:buClr>
        <a:buFont typeface="IBM Plex Sans" charset="-120"/>
        <a:buChar char="»"/>
        <a:tabLst/>
        <a:defRPr sz="22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3167442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IBM Plex Sans" charset="0"/>
        </a:defRPr>
      </a:lvl6pPr>
      <a:lvl7pPr marL="3892582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IBM Plex Sans" charset="0"/>
        </a:defRPr>
      </a:lvl7pPr>
      <a:lvl8pPr marL="4617720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IBM Plex Sans" charset="0"/>
        </a:defRPr>
      </a:lvl8pPr>
      <a:lvl9pPr marL="5342860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IBM Plex Sans" charset="0"/>
        </a:defRPr>
      </a:lvl9pPr>
    </p:bodyStyle>
    <p:otherStyle>
      <a:defPPr>
        <a:defRPr lang="en-US"/>
      </a:defPPr>
      <a:lvl1pPr marL="0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725136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2pPr>
      <a:lvl3pPr marL="1450278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3pPr>
      <a:lvl4pPr marL="2175414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4pPr>
      <a:lvl5pPr marL="2900552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5pPr>
      <a:lvl6pPr marL="3625692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6pPr>
      <a:lvl7pPr marL="4350828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7pPr>
      <a:lvl8pPr marL="5075966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8pPr>
      <a:lvl9pPr marL="5801104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11232" userDrawn="1">
          <p15:clr>
            <a:srgbClr val="F26B43"/>
          </p15:clr>
        </p15:guide>
        <p15:guide id="4" orient="horz" pos="5664" userDrawn="1">
          <p15:clr>
            <a:srgbClr val="F26B43"/>
          </p15:clr>
        </p15:guide>
        <p15:guide id="5" orient="horz" pos="6176" userDrawn="1">
          <p15:clr>
            <a:srgbClr val="F26B43"/>
          </p15:clr>
        </p15:guide>
        <p15:guide id="6" pos="5760" userDrawn="1">
          <p15:clr>
            <a:srgbClr val="F26B43"/>
          </p15:clr>
        </p15:guide>
        <p15:guide id="7" pos="5472" userDrawn="1">
          <p15:clr>
            <a:srgbClr val="F26B43"/>
          </p15:clr>
        </p15:guide>
        <p15:guide id="8" pos="2880" userDrawn="1">
          <p15:clr>
            <a:srgbClr val="F26B43"/>
          </p15:clr>
        </p15:guide>
        <p15:guide id="9" pos="6048" userDrawn="1">
          <p15:clr>
            <a:srgbClr val="F26B43"/>
          </p15:clr>
        </p15:guide>
        <p15:guide id="10" pos="2592" userDrawn="1">
          <p15:clr>
            <a:srgbClr val="F26B43"/>
          </p15:clr>
        </p15:guide>
        <p15:guide id="11" pos="3168" userDrawn="1">
          <p15:clr>
            <a:srgbClr val="F26B43"/>
          </p15:clr>
        </p15:guide>
        <p15:guide id="12" pos="8640" userDrawn="1">
          <p15:clr>
            <a:srgbClr val="F26B43"/>
          </p15:clr>
        </p15:guide>
        <p15:guide id="13" pos="8352" userDrawn="1">
          <p15:clr>
            <a:srgbClr val="F26B43"/>
          </p15:clr>
        </p15:guide>
        <p15:guide id="14" pos="8928" userDrawn="1">
          <p15:clr>
            <a:srgbClr val="F26B43"/>
          </p15:clr>
        </p15:guide>
        <p15:guide id="15" orient="horz" pos="824" userDrawn="1">
          <p15:clr>
            <a:srgbClr val="F26B43"/>
          </p15:clr>
        </p15:guide>
        <p15:guide id="17" orient="horz" pos="1624" userDrawn="1">
          <p15:clr>
            <a:srgbClr val="F26B43"/>
          </p15:clr>
        </p15:guide>
        <p15:guide id="18" orient="horz" pos="3240" userDrawn="1">
          <p15:clr>
            <a:srgbClr val="F26B43"/>
          </p15:clr>
        </p15:guide>
        <p15:guide id="19" orient="horz" pos="2432" userDrawn="1">
          <p15:clr>
            <a:srgbClr val="F26B43"/>
          </p15:clr>
        </p15:guide>
        <p15:guide id="20" orient="horz" pos="4044" userDrawn="1">
          <p15:clr>
            <a:srgbClr val="F26B43"/>
          </p15:clr>
        </p15:guide>
        <p15:guide id="21" orient="horz" pos="48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tc.gov/" TargetMode="External"/><Relationship Id="rId2" Type="http://schemas.openxmlformats.org/officeDocument/2006/relationships/hyperlink" Target="https://www.equifax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rebsonsecurity.com/" TargetMode="External"/><Relationship Id="rId4" Type="http://schemas.openxmlformats.org/officeDocument/2006/relationships/hyperlink" Target="https://www.sec.gov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7313-6A04-2C40-F8EA-D3AF9F59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800" dirty="0">
                <a:solidFill>
                  <a:srgbClr val="C00000"/>
                </a:solidFill>
                <a:latin typeface="IBM Plex Sans" panose="020B0503050203000203" pitchFamily="34" charset="0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7F6E7-6215-F67F-47BF-EC9F4DE8035F}"/>
              </a:ext>
            </a:extLst>
          </p:cNvPr>
          <p:cNvSpPr txBox="1"/>
          <p:nvPr/>
        </p:nvSpPr>
        <p:spPr>
          <a:xfrm>
            <a:off x="1005514" y="4728001"/>
            <a:ext cx="39821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IBM Plex Sans" panose="020B0503050203000203" pitchFamily="34" charset="0"/>
              </a:rPr>
              <a:t>Instructions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B0530E-A6D1-CEA6-7E07-75FAB5799A89}"/>
              </a:ext>
            </a:extLst>
          </p:cNvPr>
          <p:cNvSpPr txBox="1">
            <a:spLocks/>
          </p:cNvSpPr>
          <p:nvPr/>
        </p:nvSpPr>
        <p:spPr>
          <a:xfrm>
            <a:off x="6353367" y="340343"/>
            <a:ext cx="11097490" cy="960631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0">
                <a:solidFill>
                  <a:srgbClr val="161616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5pPr>
            <a:lvl6pPr marL="72513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6pPr>
            <a:lvl7pPr marL="145027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7pPr>
            <a:lvl8pPr marL="217541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8pPr>
            <a:lvl9pPr marL="2900552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9pPr>
          </a:lstStyle>
          <a:p>
            <a:pPr defTabSz="914400"/>
            <a:r>
              <a:rPr lang="en-US" sz="3600" kern="0" dirty="0">
                <a:solidFill>
                  <a:schemeClr val="tx1"/>
                </a:solidFill>
              </a:rPr>
              <a:t>Build an attack case study report using this template. If you need help, refer to the instructional video.</a:t>
            </a:r>
          </a:p>
          <a:p>
            <a:pPr defTabSz="914400"/>
            <a:endParaRPr lang="en-US" sz="3600" kern="0" dirty="0">
              <a:solidFill>
                <a:schemeClr val="tx1"/>
              </a:solidFill>
            </a:endParaRPr>
          </a:p>
          <a:p>
            <a:pPr defTabSz="914400"/>
            <a:r>
              <a:rPr lang="en-US" sz="3600" kern="0" dirty="0">
                <a:solidFill>
                  <a:schemeClr val="tx1"/>
                </a:solidFill>
              </a:rPr>
              <a:t>There are five content slides plus a title slide in this template. You can receive up to 20 points for each content slide. You need 80 points to pass this assignment.</a:t>
            </a:r>
          </a:p>
          <a:p>
            <a:pPr defTabSz="914400"/>
            <a:endParaRPr lang="en-US" sz="3600" kern="0" dirty="0">
              <a:solidFill>
                <a:schemeClr val="tx1"/>
              </a:solidFill>
            </a:endParaRPr>
          </a:p>
          <a:p>
            <a:pPr defTabSz="914400"/>
            <a:r>
              <a:rPr lang="en-US" sz="3600" kern="0" dirty="0">
                <a:solidFill>
                  <a:schemeClr val="tx1"/>
                </a:solidFill>
              </a:rPr>
              <a:t>For your best chance of success, pick an attack or breach with enough information and data so that you will be able to report the required information.</a:t>
            </a:r>
          </a:p>
          <a:p>
            <a:pPr defTabSz="914400"/>
            <a:endParaRPr lang="en-US" sz="3600" kern="0" dirty="0">
              <a:solidFill>
                <a:schemeClr val="tx1"/>
              </a:solidFill>
            </a:endParaRPr>
          </a:p>
          <a:p>
            <a:pPr defTabSz="914400"/>
            <a:r>
              <a:rPr lang="en-US" sz="3600" kern="0" dirty="0">
                <a:solidFill>
                  <a:schemeClr val="tx1"/>
                </a:solidFill>
              </a:rPr>
              <a:t>Replace the </a:t>
            </a:r>
            <a:r>
              <a:rPr lang="en-US" sz="3600" kern="0" dirty="0">
                <a:solidFill>
                  <a:srgbClr val="C00000"/>
                </a:solidFill>
              </a:rPr>
              <a:t>red text </a:t>
            </a:r>
            <a:r>
              <a:rPr lang="en-US" sz="3600" kern="0" dirty="0">
                <a:solidFill>
                  <a:schemeClr val="tx1"/>
                </a:solidFill>
              </a:rPr>
              <a:t>on each slide with your information and change the text color to black or white, depending on the background. You can change the font size, if needed.</a:t>
            </a:r>
          </a:p>
          <a:p>
            <a:pPr defTabSz="914400"/>
            <a:endParaRPr lang="en-US" sz="3600" kern="0" dirty="0">
              <a:solidFill>
                <a:schemeClr val="tx1"/>
              </a:solidFill>
            </a:endParaRPr>
          </a:p>
          <a:p>
            <a:pPr defTabSz="914400"/>
            <a:r>
              <a:rPr lang="en-US" sz="3600" kern="0" dirty="0">
                <a:solidFill>
                  <a:schemeClr val="tx1"/>
                </a:solidFill>
              </a:rPr>
              <a:t>When your report is complete, delete this slide and save your file as a PDF to submit for review.</a:t>
            </a:r>
            <a:br>
              <a:rPr lang="en-US" sz="3600" kern="0" dirty="0">
                <a:solidFill>
                  <a:srgbClr val="C00000"/>
                </a:solidFill>
              </a:rPr>
            </a:br>
            <a:br>
              <a:rPr lang="en-US" sz="3200" kern="0" dirty="0">
                <a:solidFill>
                  <a:srgbClr val="C00000"/>
                </a:solidFill>
              </a:rPr>
            </a:br>
            <a:endParaRPr lang="en-US" sz="32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78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FDC3-C6C8-1E4C-AAED-FA3436A6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xploitation of unpatched vulnerabilities</a:t>
            </a:r>
            <a:br>
              <a:rPr lang="en-US" dirty="0">
                <a:solidFill>
                  <a:srgbClr val="C00000"/>
                </a:solidFill>
              </a:rPr>
            </a:b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Equifax and Customers</a:t>
            </a:r>
            <a:br>
              <a:rPr lang="en-US" dirty="0">
                <a:solidFill>
                  <a:srgbClr val="C00000"/>
                </a:solidFill>
              </a:rPr>
            </a:br>
            <a:br>
              <a:rPr lang="en-US" dirty="0">
                <a:solidFill>
                  <a:srgbClr val="C00000"/>
                </a:solidFill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7313-6A04-2C40-F8EA-D3AF9F59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800" dirty="0">
                <a:solidFill>
                  <a:srgbClr val="C00000"/>
                </a:solidFill>
                <a:latin typeface="IBM Plex Sans" panose="020B0503050203000203" pitchFamily="34" charset="0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7F6E7-6215-F67F-47BF-EC9F4DE8035F}"/>
              </a:ext>
            </a:extLst>
          </p:cNvPr>
          <p:cNvSpPr txBox="1"/>
          <p:nvPr/>
        </p:nvSpPr>
        <p:spPr>
          <a:xfrm>
            <a:off x="370289" y="4358670"/>
            <a:ext cx="520343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IBM Plex Sans" panose="020B0503050203000203" pitchFamily="34" charset="0"/>
              </a:rPr>
              <a:t>Attack Category:</a:t>
            </a:r>
            <a:br>
              <a:rPr lang="en-US" sz="4800" dirty="0">
                <a:solidFill>
                  <a:srgbClr val="C00000"/>
                </a:solidFill>
                <a:latin typeface="IBM Plex Sans" panose="020B0503050203000203" pitchFamily="34" charset="0"/>
              </a:rPr>
            </a:br>
            <a:r>
              <a:rPr lang="en-US" sz="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xploitation of unpatched vulnerabilities</a:t>
            </a:r>
            <a:endParaRPr lang="en-US" sz="4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B0530E-A6D1-CEA6-7E07-75FAB5799A89}"/>
              </a:ext>
            </a:extLst>
          </p:cNvPr>
          <p:cNvSpPr txBox="1">
            <a:spLocks/>
          </p:cNvSpPr>
          <p:nvPr/>
        </p:nvSpPr>
        <p:spPr>
          <a:xfrm>
            <a:off x="5724882" y="340343"/>
            <a:ext cx="12225983" cy="960631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0">
                <a:solidFill>
                  <a:srgbClr val="161616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5pPr>
            <a:lvl6pPr marL="72513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6pPr>
            <a:lvl7pPr marL="145027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7pPr>
            <a:lvl8pPr marL="217541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8pPr>
            <a:lvl9pPr marL="2900552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Equifax data breach falls under the category of "exploitation of unpatched vulnerabilities." Specifically, attackers exploited a known vulnerability in Apache Struts, a web application framework. This breach is one of the largest and most impactful, affecting approximately 147 million consumers and exposing sensitive personal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Compromised data included Social Security numbers, birth dates, addresses, and some driver's license numbers.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costs of the breach exceed $4 billion, including legal fees and remediation efforts.</a:t>
            </a:r>
          </a:p>
          <a:p>
            <a:br>
              <a:rPr lang="en-US" sz="3600" kern="0" dirty="0">
                <a:solidFill>
                  <a:srgbClr val="C00000"/>
                </a:solidFill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Equifax. (2017). "Equifax Announces Cybersecurity Incident." Retrieved from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Equifax.com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Federal Trade Commission (FTC). (2019). "Equifax Data Breach Settlement." Retrieved from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FTC.gov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U.S. Securities and Exchange Commission. (2017). "Equifax, Inc. Investigation." Retrieved from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SEC.gov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Krebs on Security. (2017). "Equifax Breach: A Timeline of Events." Retrieved from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KrebsOnSecurity.com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/>
            <a:br>
              <a:rPr lang="en-US" sz="3200" kern="0" dirty="0">
                <a:solidFill>
                  <a:srgbClr val="C00000"/>
                </a:solidFill>
              </a:rPr>
            </a:br>
            <a:endParaRPr lang="en-US" sz="32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4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7F6E7-6215-F67F-47BF-EC9F4DE8035F}"/>
              </a:ext>
            </a:extLst>
          </p:cNvPr>
          <p:cNvSpPr txBox="1"/>
          <p:nvPr/>
        </p:nvSpPr>
        <p:spPr>
          <a:xfrm>
            <a:off x="337135" y="3989338"/>
            <a:ext cx="52034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IBM Plex Sans" panose="020B0503050203000203" pitchFamily="34" charset="0"/>
              </a:rPr>
              <a:t>Company Description and Breach Summary</a:t>
            </a:r>
            <a:endParaRPr lang="en-US" sz="4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B0530E-A6D1-CEA6-7E07-75FAB5799A89}"/>
              </a:ext>
            </a:extLst>
          </p:cNvPr>
          <p:cNvSpPr txBox="1">
            <a:spLocks/>
          </p:cNvSpPr>
          <p:nvPr/>
        </p:nvSpPr>
        <p:spPr>
          <a:xfrm>
            <a:off x="5724882" y="340343"/>
            <a:ext cx="12225983" cy="960631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0">
                <a:solidFill>
                  <a:srgbClr val="161616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5pPr>
            <a:lvl6pPr marL="72513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6pPr>
            <a:lvl7pPr marL="145027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7pPr>
            <a:lvl8pPr marL="217541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8pPr>
            <a:lvl9pPr marL="2900552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9pPr>
          </a:lstStyle>
          <a:p>
            <a:pPr defTabSz="914400"/>
            <a:r>
              <a:rPr lang="en-US" sz="3600" kern="0" dirty="0">
                <a:solidFill>
                  <a:srgbClr val="C00000"/>
                </a:solidFill>
              </a:rPr>
              <a:t>Provide a company description and breach summary</a:t>
            </a:r>
          </a:p>
          <a:p>
            <a:pPr defTabSz="914400"/>
            <a:endParaRPr lang="en-US" sz="3600" kern="0" dirty="0">
              <a:solidFill>
                <a:srgbClr val="C00000"/>
              </a:solidFill>
            </a:endParaRPr>
          </a:p>
          <a:p>
            <a:pPr defTabSz="914400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Equifax is one of the largest credit reporting agencies in the United States. In March 2017, a vulnerability in Apache Struts was disclosed, but Equifax failed to apply the patch in a timely manner. Attackers gained access to Equifax's systems from mid-May through July 2017, leading to a massive breach of sensitive consumer data.</a:t>
            </a:r>
          </a:p>
          <a:p>
            <a:pPr defTabSz="914400"/>
            <a:endParaRPr lang="en-US" sz="36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57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7313-6A04-2C40-F8EA-D3AF9F59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800" dirty="0">
                <a:solidFill>
                  <a:srgbClr val="C00000"/>
                </a:solidFill>
                <a:latin typeface="IBM Plex Sans" panose="020B0503050203000203" pitchFamily="34" charset="0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7F6E7-6215-F67F-47BF-EC9F4DE8035F}"/>
              </a:ext>
            </a:extLst>
          </p:cNvPr>
          <p:cNvSpPr txBox="1"/>
          <p:nvPr/>
        </p:nvSpPr>
        <p:spPr>
          <a:xfrm>
            <a:off x="1294344" y="4728001"/>
            <a:ext cx="26542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IBM Plex Sans" panose="020B0503050203000203" pitchFamily="34" charset="0"/>
              </a:rPr>
              <a:t>Timeline</a:t>
            </a:r>
            <a:endParaRPr lang="en-US" sz="4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8750BE-80A4-86A3-8C5B-6D437F2F5A59}"/>
              </a:ext>
            </a:extLst>
          </p:cNvPr>
          <p:cNvGrpSpPr/>
          <p:nvPr/>
        </p:nvGrpSpPr>
        <p:grpSpPr>
          <a:xfrm>
            <a:off x="5678711" y="320468"/>
            <a:ext cx="12423309" cy="10302720"/>
            <a:chOff x="4972129" y="612362"/>
            <a:chExt cx="6594851" cy="592229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B87AA68-D0D8-01B5-36B9-06575FB16806}"/>
                </a:ext>
              </a:extLst>
            </p:cNvPr>
            <p:cNvGrpSpPr/>
            <p:nvPr/>
          </p:nvGrpSpPr>
          <p:grpSpPr>
            <a:xfrm>
              <a:off x="4972129" y="612362"/>
              <a:ext cx="6594851" cy="5633275"/>
              <a:chOff x="4972129" y="897103"/>
              <a:chExt cx="6594851" cy="5633275"/>
            </a:xfrm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690D94C-8F5D-4262-DFA2-0E72765AB9A6}"/>
                  </a:ext>
                </a:extLst>
              </p:cNvPr>
              <p:cNvSpPr/>
              <p:nvPr/>
            </p:nvSpPr>
            <p:spPr>
              <a:xfrm>
                <a:off x="5348055" y="897103"/>
                <a:ext cx="6218924" cy="751853"/>
              </a:xfrm>
              <a:custGeom>
                <a:avLst/>
                <a:gdLst>
                  <a:gd name="connsiteX0" fmla="*/ 0 w 6218924"/>
                  <a:gd name="connsiteY0" fmla="*/ 0 h 751851"/>
                  <a:gd name="connsiteX1" fmla="*/ 5842999 w 6218924"/>
                  <a:gd name="connsiteY1" fmla="*/ 0 h 751851"/>
                  <a:gd name="connsiteX2" fmla="*/ 6218924 w 6218924"/>
                  <a:gd name="connsiteY2" fmla="*/ 375926 h 751851"/>
                  <a:gd name="connsiteX3" fmla="*/ 5842999 w 6218924"/>
                  <a:gd name="connsiteY3" fmla="*/ 751851 h 751851"/>
                  <a:gd name="connsiteX4" fmla="*/ 0 w 6218924"/>
                  <a:gd name="connsiteY4" fmla="*/ 751851 h 751851"/>
                  <a:gd name="connsiteX5" fmla="*/ 0 w 6218924"/>
                  <a:gd name="connsiteY5" fmla="*/ 0 h 75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8924" h="751851">
                    <a:moveTo>
                      <a:pt x="6218924" y="751850"/>
                    </a:moveTo>
                    <a:lnTo>
                      <a:pt x="375925" y="751850"/>
                    </a:lnTo>
                    <a:lnTo>
                      <a:pt x="0" y="375925"/>
                    </a:lnTo>
                    <a:lnTo>
                      <a:pt x="375925" y="1"/>
                    </a:lnTo>
                    <a:lnTo>
                      <a:pt x="6218924" y="1"/>
                    </a:lnTo>
                    <a:lnTo>
                      <a:pt x="6218924" y="7518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19509" tIns="125731" rIns="234696" bIns="125730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300" kern="120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55E1702-1901-6938-83B4-1197572C0009}"/>
                  </a:ext>
                </a:extLst>
              </p:cNvPr>
              <p:cNvSpPr/>
              <p:nvPr/>
            </p:nvSpPr>
            <p:spPr>
              <a:xfrm>
                <a:off x="4972129" y="897104"/>
                <a:ext cx="751851" cy="75185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F797D8A3-EF36-006E-0117-0DA16460DE0F}"/>
                  </a:ext>
                </a:extLst>
              </p:cNvPr>
              <p:cNvSpPr/>
              <p:nvPr/>
            </p:nvSpPr>
            <p:spPr>
              <a:xfrm>
                <a:off x="5348055" y="1873389"/>
                <a:ext cx="6218924" cy="751852"/>
              </a:xfrm>
              <a:custGeom>
                <a:avLst/>
                <a:gdLst>
                  <a:gd name="connsiteX0" fmla="*/ 0 w 6218924"/>
                  <a:gd name="connsiteY0" fmla="*/ 0 h 751851"/>
                  <a:gd name="connsiteX1" fmla="*/ 5842999 w 6218924"/>
                  <a:gd name="connsiteY1" fmla="*/ 0 h 751851"/>
                  <a:gd name="connsiteX2" fmla="*/ 6218924 w 6218924"/>
                  <a:gd name="connsiteY2" fmla="*/ 375926 h 751851"/>
                  <a:gd name="connsiteX3" fmla="*/ 5842999 w 6218924"/>
                  <a:gd name="connsiteY3" fmla="*/ 751851 h 751851"/>
                  <a:gd name="connsiteX4" fmla="*/ 0 w 6218924"/>
                  <a:gd name="connsiteY4" fmla="*/ 751851 h 751851"/>
                  <a:gd name="connsiteX5" fmla="*/ 0 w 6218924"/>
                  <a:gd name="connsiteY5" fmla="*/ 0 h 75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8924" h="751851">
                    <a:moveTo>
                      <a:pt x="6218924" y="751850"/>
                    </a:moveTo>
                    <a:lnTo>
                      <a:pt x="375925" y="751850"/>
                    </a:lnTo>
                    <a:lnTo>
                      <a:pt x="0" y="375925"/>
                    </a:lnTo>
                    <a:lnTo>
                      <a:pt x="375925" y="1"/>
                    </a:lnTo>
                    <a:lnTo>
                      <a:pt x="6218924" y="1"/>
                    </a:lnTo>
                    <a:lnTo>
                      <a:pt x="6218924" y="7518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19509" tIns="125730" rIns="234696" bIns="125731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300" kern="120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95346D-FFF4-7CAB-F9FF-C1BB9F292041}"/>
                  </a:ext>
                </a:extLst>
              </p:cNvPr>
              <p:cNvSpPr/>
              <p:nvPr/>
            </p:nvSpPr>
            <p:spPr>
              <a:xfrm>
                <a:off x="4972129" y="1873389"/>
                <a:ext cx="751851" cy="751851"/>
              </a:xfrm>
              <a:prstGeom prst="ellipse">
                <a:avLst/>
              </a:prstGeom>
              <a:solidFill>
                <a:srgbClr val="6929C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97204A7F-B877-DA23-F617-32DFE7B74712}"/>
                  </a:ext>
                </a:extLst>
              </p:cNvPr>
              <p:cNvSpPr/>
              <p:nvPr/>
            </p:nvSpPr>
            <p:spPr>
              <a:xfrm>
                <a:off x="5348055" y="2849672"/>
                <a:ext cx="6218924" cy="751852"/>
              </a:xfrm>
              <a:custGeom>
                <a:avLst/>
                <a:gdLst>
                  <a:gd name="connsiteX0" fmla="*/ 0 w 6218924"/>
                  <a:gd name="connsiteY0" fmla="*/ 0 h 751851"/>
                  <a:gd name="connsiteX1" fmla="*/ 5842999 w 6218924"/>
                  <a:gd name="connsiteY1" fmla="*/ 0 h 751851"/>
                  <a:gd name="connsiteX2" fmla="*/ 6218924 w 6218924"/>
                  <a:gd name="connsiteY2" fmla="*/ 375926 h 751851"/>
                  <a:gd name="connsiteX3" fmla="*/ 5842999 w 6218924"/>
                  <a:gd name="connsiteY3" fmla="*/ 751851 h 751851"/>
                  <a:gd name="connsiteX4" fmla="*/ 0 w 6218924"/>
                  <a:gd name="connsiteY4" fmla="*/ 751851 h 751851"/>
                  <a:gd name="connsiteX5" fmla="*/ 0 w 6218924"/>
                  <a:gd name="connsiteY5" fmla="*/ 0 h 75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8924" h="751851">
                    <a:moveTo>
                      <a:pt x="6218924" y="751850"/>
                    </a:moveTo>
                    <a:lnTo>
                      <a:pt x="375925" y="751850"/>
                    </a:lnTo>
                    <a:lnTo>
                      <a:pt x="0" y="375925"/>
                    </a:lnTo>
                    <a:lnTo>
                      <a:pt x="375925" y="1"/>
                    </a:lnTo>
                    <a:lnTo>
                      <a:pt x="6218924" y="1"/>
                    </a:lnTo>
                    <a:lnTo>
                      <a:pt x="6218924" y="7518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19509" tIns="125731" rIns="234696" bIns="125730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300" kern="120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CEB7295-EA15-3109-F42A-D968134EC95E}"/>
                  </a:ext>
                </a:extLst>
              </p:cNvPr>
              <p:cNvSpPr/>
              <p:nvPr/>
            </p:nvSpPr>
            <p:spPr>
              <a:xfrm>
                <a:off x="4972129" y="2849673"/>
                <a:ext cx="751851" cy="75185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6132EE3-D4CB-AD41-B6D8-60E9EE5EF9D5}"/>
                  </a:ext>
                </a:extLst>
              </p:cNvPr>
              <p:cNvSpPr/>
              <p:nvPr/>
            </p:nvSpPr>
            <p:spPr>
              <a:xfrm>
                <a:off x="5348055" y="3825957"/>
                <a:ext cx="6218924" cy="751852"/>
              </a:xfrm>
              <a:custGeom>
                <a:avLst/>
                <a:gdLst>
                  <a:gd name="connsiteX0" fmla="*/ 0 w 6218924"/>
                  <a:gd name="connsiteY0" fmla="*/ 0 h 751851"/>
                  <a:gd name="connsiteX1" fmla="*/ 5842999 w 6218924"/>
                  <a:gd name="connsiteY1" fmla="*/ 0 h 751851"/>
                  <a:gd name="connsiteX2" fmla="*/ 6218924 w 6218924"/>
                  <a:gd name="connsiteY2" fmla="*/ 375926 h 751851"/>
                  <a:gd name="connsiteX3" fmla="*/ 5842999 w 6218924"/>
                  <a:gd name="connsiteY3" fmla="*/ 751851 h 751851"/>
                  <a:gd name="connsiteX4" fmla="*/ 0 w 6218924"/>
                  <a:gd name="connsiteY4" fmla="*/ 751851 h 751851"/>
                  <a:gd name="connsiteX5" fmla="*/ 0 w 6218924"/>
                  <a:gd name="connsiteY5" fmla="*/ 0 h 75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8924" h="751851">
                    <a:moveTo>
                      <a:pt x="6218924" y="751850"/>
                    </a:moveTo>
                    <a:lnTo>
                      <a:pt x="375925" y="751850"/>
                    </a:lnTo>
                    <a:lnTo>
                      <a:pt x="0" y="375925"/>
                    </a:lnTo>
                    <a:lnTo>
                      <a:pt x="375925" y="1"/>
                    </a:lnTo>
                    <a:lnTo>
                      <a:pt x="6218924" y="1"/>
                    </a:lnTo>
                    <a:lnTo>
                      <a:pt x="6218924" y="7518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19509" tIns="125731" rIns="234696" bIns="125730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300" kern="120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ADE55D6-A1FB-F8FF-F083-B52F77AAD3E7}"/>
                  </a:ext>
                </a:extLst>
              </p:cNvPr>
              <p:cNvSpPr/>
              <p:nvPr/>
            </p:nvSpPr>
            <p:spPr>
              <a:xfrm>
                <a:off x="4972129" y="3825958"/>
                <a:ext cx="751851" cy="751851"/>
              </a:xfrm>
              <a:prstGeom prst="ellipse">
                <a:avLst/>
              </a:prstGeom>
              <a:solidFill>
                <a:srgbClr val="6929C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6A0D7899-92DF-F4F8-55BF-CB15046D0999}"/>
                  </a:ext>
                </a:extLst>
              </p:cNvPr>
              <p:cNvSpPr/>
              <p:nvPr/>
            </p:nvSpPr>
            <p:spPr>
              <a:xfrm>
                <a:off x="5348055" y="4802242"/>
                <a:ext cx="6218924" cy="751852"/>
              </a:xfrm>
              <a:custGeom>
                <a:avLst/>
                <a:gdLst>
                  <a:gd name="connsiteX0" fmla="*/ 0 w 6218924"/>
                  <a:gd name="connsiteY0" fmla="*/ 0 h 751851"/>
                  <a:gd name="connsiteX1" fmla="*/ 5842999 w 6218924"/>
                  <a:gd name="connsiteY1" fmla="*/ 0 h 751851"/>
                  <a:gd name="connsiteX2" fmla="*/ 6218924 w 6218924"/>
                  <a:gd name="connsiteY2" fmla="*/ 375926 h 751851"/>
                  <a:gd name="connsiteX3" fmla="*/ 5842999 w 6218924"/>
                  <a:gd name="connsiteY3" fmla="*/ 751851 h 751851"/>
                  <a:gd name="connsiteX4" fmla="*/ 0 w 6218924"/>
                  <a:gd name="connsiteY4" fmla="*/ 751851 h 751851"/>
                  <a:gd name="connsiteX5" fmla="*/ 0 w 6218924"/>
                  <a:gd name="connsiteY5" fmla="*/ 0 h 75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8924" h="751851">
                    <a:moveTo>
                      <a:pt x="6218924" y="751850"/>
                    </a:moveTo>
                    <a:lnTo>
                      <a:pt x="375925" y="751850"/>
                    </a:lnTo>
                    <a:lnTo>
                      <a:pt x="0" y="375925"/>
                    </a:lnTo>
                    <a:lnTo>
                      <a:pt x="375925" y="1"/>
                    </a:lnTo>
                    <a:lnTo>
                      <a:pt x="6218924" y="1"/>
                    </a:lnTo>
                    <a:lnTo>
                      <a:pt x="6218924" y="7518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19509" tIns="125731" rIns="234696" bIns="125730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300" kern="120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6AADDB8-8264-238A-E946-EEF9C822063A}"/>
                  </a:ext>
                </a:extLst>
              </p:cNvPr>
              <p:cNvSpPr/>
              <p:nvPr/>
            </p:nvSpPr>
            <p:spPr>
              <a:xfrm>
                <a:off x="4972129" y="4802243"/>
                <a:ext cx="751851" cy="75185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F7275A33-632B-6837-5C73-2DE0F64075C7}"/>
                  </a:ext>
                </a:extLst>
              </p:cNvPr>
              <p:cNvSpPr/>
              <p:nvPr/>
            </p:nvSpPr>
            <p:spPr>
              <a:xfrm>
                <a:off x="5348055" y="5778526"/>
                <a:ext cx="6218925" cy="751852"/>
              </a:xfrm>
              <a:custGeom>
                <a:avLst/>
                <a:gdLst>
                  <a:gd name="connsiteX0" fmla="*/ 0 w 6218924"/>
                  <a:gd name="connsiteY0" fmla="*/ 0 h 751851"/>
                  <a:gd name="connsiteX1" fmla="*/ 5842999 w 6218924"/>
                  <a:gd name="connsiteY1" fmla="*/ 0 h 751851"/>
                  <a:gd name="connsiteX2" fmla="*/ 6218924 w 6218924"/>
                  <a:gd name="connsiteY2" fmla="*/ 375926 h 751851"/>
                  <a:gd name="connsiteX3" fmla="*/ 5842999 w 6218924"/>
                  <a:gd name="connsiteY3" fmla="*/ 751851 h 751851"/>
                  <a:gd name="connsiteX4" fmla="*/ 0 w 6218924"/>
                  <a:gd name="connsiteY4" fmla="*/ 751851 h 751851"/>
                  <a:gd name="connsiteX5" fmla="*/ 0 w 6218924"/>
                  <a:gd name="connsiteY5" fmla="*/ 0 h 75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8924" h="751851">
                    <a:moveTo>
                      <a:pt x="6218924" y="751850"/>
                    </a:moveTo>
                    <a:lnTo>
                      <a:pt x="375925" y="751850"/>
                    </a:lnTo>
                    <a:lnTo>
                      <a:pt x="0" y="375925"/>
                    </a:lnTo>
                    <a:lnTo>
                      <a:pt x="375925" y="1"/>
                    </a:lnTo>
                    <a:lnTo>
                      <a:pt x="6218924" y="1"/>
                    </a:lnTo>
                    <a:lnTo>
                      <a:pt x="6218924" y="7518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19509" tIns="125731" rIns="234697" bIns="125730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300" kern="120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BDBD99B-C1B6-2329-9025-677B60940842}"/>
                  </a:ext>
                </a:extLst>
              </p:cNvPr>
              <p:cNvSpPr/>
              <p:nvPr/>
            </p:nvSpPr>
            <p:spPr>
              <a:xfrm>
                <a:off x="4972129" y="5778527"/>
                <a:ext cx="751851" cy="751851"/>
              </a:xfrm>
              <a:prstGeom prst="ellipse">
                <a:avLst/>
              </a:prstGeom>
              <a:solidFill>
                <a:srgbClr val="6929C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5A132DE-AC43-F146-5B76-A73CBEED536A}"/>
                  </a:ext>
                </a:extLst>
              </p:cNvPr>
              <p:cNvSpPr txBox="1"/>
              <p:nvPr/>
            </p:nvSpPr>
            <p:spPr>
              <a:xfrm>
                <a:off x="5237211" y="5027788"/>
                <a:ext cx="221688" cy="300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>
                    <a:solidFill>
                      <a:schemeClr val="bg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5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7C74F92-D2EC-1153-4907-F0DC8161B3D1}"/>
                  </a:ext>
                </a:extLst>
              </p:cNvPr>
              <p:cNvSpPr txBox="1"/>
              <p:nvPr/>
            </p:nvSpPr>
            <p:spPr>
              <a:xfrm>
                <a:off x="5237211" y="2098933"/>
                <a:ext cx="221686" cy="300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>
                    <a:solidFill>
                      <a:schemeClr val="bg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2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F060A33-B53E-E527-601F-5877E43B3A48}"/>
                  </a:ext>
                </a:extLst>
              </p:cNvPr>
              <p:cNvSpPr txBox="1"/>
              <p:nvPr/>
            </p:nvSpPr>
            <p:spPr>
              <a:xfrm>
                <a:off x="5245751" y="3075217"/>
                <a:ext cx="204606" cy="300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>
                    <a:solidFill>
                      <a:schemeClr val="bg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3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76F1C2-F348-D82B-A986-7B62045EF8B1}"/>
                  </a:ext>
                </a:extLst>
              </p:cNvPr>
              <p:cNvSpPr txBox="1"/>
              <p:nvPr/>
            </p:nvSpPr>
            <p:spPr>
              <a:xfrm>
                <a:off x="5237211" y="4051502"/>
                <a:ext cx="221687" cy="300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>
                    <a:solidFill>
                      <a:schemeClr val="bg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4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330938A-DB6C-6F3B-39DC-1366C21512D8}"/>
                  </a:ext>
                </a:extLst>
              </p:cNvPr>
              <p:cNvSpPr txBox="1"/>
              <p:nvPr/>
            </p:nvSpPr>
            <p:spPr>
              <a:xfrm>
                <a:off x="5250824" y="1122648"/>
                <a:ext cx="194462" cy="300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>
                    <a:solidFill>
                      <a:schemeClr val="bg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1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A5F7D61-684A-CAA6-52D0-E32C69943D89}"/>
                  </a:ext>
                </a:extLst>
              </p:cNvPr>
              <p:cNvSpPr txBox="1"/>
              <p:nvPr/>
            </p:nvSpPr>
            <p:spPr>
              <a:xfrm>
                <a:off x="5237211" y="6004071"/>
                <a:ext cx="221688" cy="300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>
                    <a:solidFill>
                      <a:schemeClr val="bg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6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695F8A-9D64-0AB8-1F31-BBE2C21EBDC5}"/>
                </a:ext>
              </a:extLst>
            </p:cNvPr>
            <p:cNvSpPr txBox="1"/>
            <p:nvPr/>
          </p:nvSpPr>
          <p:spPr>
            <a:xfrm>
              <a:off x="5693303" y="623787"/>
              <a:ext cx="5843143" cy="769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rPr>
                <a:t>Event 1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March 2017: A vulnerability in Apache Struts is publicly disclosed</a:t>
              </a:r>
            </a:p>
            <a:p>
              <a:pPr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ea typeface="IBM Plex Sans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D819D1-11F8-570E-51A5-AC4EB15D54FC}"/>
                </a:ext>
              </a:extLst>
            </p:cNvPr>
            <p:cNvSpPr txBox="1"/>
            <p:nvPr/>
          </p:nvSpPr>
          <p:spPr>
            <a:xfrm>
              <a:off x="5693304" y="1586168"/>
              <a:ext cx="5843143" cy="1008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Event 2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May 2017: Attackers exploited the unpatched vulnerability to gain access to Equifax’s systems</a:t>
              </a:r>
            </a:p>
            <a:p>
              <a:pPr algn="l"/>
              <a:endParaRPr lang="en-US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0078B5-3AE4-40AE-02B3-7F8731ED0BD3}"/>
                </a:ext>
              </a:extLst>
            </p:cNvPr>
            <p:cNvSpPr txBox="1"/>
            <p:nvPr/>
          </p:nvSpPr>
          <p:spPr>
            <a:xfrm>
              <a:off x="5693305" y="2571719"/>
              <a:ext cx="5843143" cy="1008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Event 3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July 2017: Equifax discovers the unauthorized access and begins an investigation</a:t>
              </a:r>
            </a:p>
            <a:p>
              <a:pPr algn="l"/>
              <a:endParaRPr lang="en-US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9C3B8D-6A64-3EFE-ADD6-BEF4871DC971}"/>
                </a:ext>
              </a:extLst>
            </p:cNvPr>
            <p:cNvSpPr txBox="1"/>
            <p:nvPr/>
          </p:nvSpPr>
          <p:spPr>
            <a:xfrm>
              <a:off x="5693303" y="3548004"/>
              <a:ext cx="5843143" cy="769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Event 4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September 7, 2017: Equifax publicly announces the data breach</a:t>
              </a:r>
            </a:p>
            <a:p>
              <a:pPr algn="l"/>
              <a:endParaRPr lang="en-US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CEF771-2D11-117E-2933-27DB3320E27F}"/>
                </a:ext>
              </a:extLst>
            </p:cNvPr>
            <p:cNvSpPr txBox="1"/>
            <p:nvPr/>
          </p:nvSpPr>
          <p:spPr>
            <a:xfrm>
              <a:off x="5723833" y="4524288"/>
              <a:ext cx="5843143" cy="1008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Event 5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September 2017: Equifax’s CEO and executives face scrutiny for selling shares before the breach announcement</a:t>
              </a:r>
            </a:p>
            <a:p>
              <a:pPr algn="l"/>
              <a:endParaRPr lang="en-US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D50F34-EF76-313D-F3A4-EF8440AAE2F6}"/>
                </a:ext>
              </a:extLst>
            </p:cNvPr>
            <p:cNvSpPr txBox="1"/>
            <p:nvPr/>
          </p:nvSpPr>
          <p:spPr>
            <a:xfrm>
              <a:off x="5723833" y="5526222"/>
              <a:ext cx="5843143" cy="1008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Event 6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July 2019: Equifax agrees to a settlement of up to $700 million to resolve the claims related to the breach</a:t>
              </a:r>
            </a:p>
            <a:p>
              <a:pPr algn="l"/>
              <a:endParaRPr lang="en-US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734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BD8E-D3A0-3E4C-A5CF-FD6692CA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8288000" cy="2840183"/>
          </a:xfrm>
        </p:spPr>
        <p:txBody>
          <a:bodyPr/>
          <a:lstStyle/>
          <a:p>
            <a:r>
              <a:rPr lang="en-US" dirty="0"/>
              <a:t>Vulnerabilities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7017DAE-159D-A94A-B455-4F0E3D6FBF2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0" y="3034145"/>
            <a:ext cx="4572000" cy="7252856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sz="3600" dirty="0"/>
              <a:t>Vulnerability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55029A-01CC-DC41-B3F7-1B0A58DC5EB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3716000" y="3034142"/>
            <a:ext cx="4572000" cy="7252858"/>
          </a:xfrm>
          <a:solidFill>
            <a:srgbClr val="A56EFF"/>
          </a:solidFill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Vulnerability 4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EC3BAB0-2A72-1749-AD9A-F02308902FC7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572002" y="3034145"/>
            <a:ext cx="4572000" cy="7252856"/>
          </a:xfrm>
          <a:solidFill>
            <a:srgbClr val="6929C4"/>
          </a:solidFill>
        </p:spPr>
        <p:txBody>
          <a:bodyPr/>
          <a:lstStyle/>
          <a:p>
            <a:r>
              <a:rPr lang="en-US" sz="3600" dirty="0"/>
              <a:t>Vulnerability 2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B6C12C-C2D5-BC47-B090-97D6384D1A0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144000" y="3034142"/>
            <a:ext cx="4572000" cy="7252858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z="3600" dirty="0"/>
              <a:t>Vulnerability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464EC-60B5-E49F-CF56-A0E24F37D795}"/>
              </a:ext>
            </a:extLst>
          </p:cNvPr>
          <p:cNvSpPr txBox="1"/>
          <p:nvPr/>
        </p:nvSpPr>
        <p:spPr>
          <a:xfrm>
            <a:off x="195672" y="940198"/>
            <a:ext cx="17896655" cy="14927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IBM Plex Sans" panose="020B0503050203000203" pitchFamily="34" charset="0"/>
              </a:rPr>
              <a:t>In this box, provide an overall vulnerability summary.</a:t>
            </a:r>
          </a:p>
          <a:p>
            <a:r>
              <a:rPr lang="en-US" sz="3200" dirty="0">
                <a:solidFill>
                  <a:srgbClr val="FF0000"/>
                </a:solidFill>
                <a:latin typeface="IBM Plex Sans" panose="020B0503050203000203" pitchFamily="34" charset="0"/>
              </a:rPr>
              <a:t>Then provide a summary of 4 specific vulnerabilities for your case in the boxes below.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E364F-7C8D-04E9-71DE-A091382BA2A9}"/>
              </a:ext>
            </a:extLst>
          </p:cNvPr>
          <p:cNvSpPr txBox="1"/>
          <p:nvPr/>
        </p:nvSpPr>
        <p:spPr>
          <a:xfrm>
            <a:off x="98690" y="3947390"/>
            <a:ext cx="429320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Unpatched Software Vulnerability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Failure to apply a critical security patch for the Apache Struts vulnerability allowed attackers to infiltrate the system</a:t>
            </a:r>
          </a:p>
          <a:p>
            <a:pPr algn="l"/>
            <a:endParaRPr lang="en-US" sz="3200" dirty="0">
              <a:solidFill>
                <a:srgbClr val="FF0000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12704B-79F4-3D56-CE07-CCAA742B1964}"/>
              </a:ext>
            </a:extLst>
          </p:cNvPr>
          <p:cNvSpPr txBox="1"/>
          <p:nvPr/>
        </p:nvSpPr>
        <p:spPr>
          <a:xfrm>
            <a:off x="4697830" y="3984335"/>
            <a:ext cx="42932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Inadequate Security Practices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Poor internal security measures and lack of a robust security culture contributed to the breach</a:t>
            </a:r>
          </a:p>
          <a:p>
            <a:pPr algn="l"/>
            <a:endParaRPr lang="en-US" sz="3200" dirty="0">
              <a:solidFill>
                <a:srgbClr val="FF0000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033D1A-1C5E-6997-F809-2230D53B1699}"/>
              </a:ext>
            </a:extLst>
          </p:cNvPr>
          <p:cNvSpPr txBox="1"/>
          <p:nvPr/>
        </p:nvSpPr>
        <p:spPr>
          <a:xfrm>
            <a:off x="9296970" y="4021281"/>
            <a:ext cx="429320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Exposure and Lack of Encryption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Sensitive data was not adequately encrypted, making it easier for attackers to exploit stolen information.</a:t>
            </a:r>
          </a:p>
          <a:p>
            <a:pPr algn="l"/>
            <a:endParaRPr lang="en-US" sz="3200" dirty="0">
              <a:solidFill>
                <a:srgbClr val="C00000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44766-B02B-D8F5-1F6D-285BEC5E50DF}"/>
              </a:ext>
            </a:extLst>
          </p:cNvPr>
          <p:cNvSpPr txBox="1"/>
          <p:nvPr/>
        </p:nvSpPr>
        <p:spPr>
          <a:xfrm>
            <a:off x="13896109" y="4021281"/>
            <a:ext cx="42932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Delayed Incident Response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: Slow detection and response to the breach led to prolonged exposure of sensitive data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5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69C0-6F6A-F5AF-1495-FD14DC6CB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344" y="4260170"/>
            <a:ext cx="3657410" cy="1766660"/>
          </a:xfrm>
        </p:spPr>
        <p:txBody>
          <a:bodyPr/>
          <a:lstStyle/>
          <a:p>
            <a:r>
              <a:rPr lang="en-US" dirty="0"/>
              <a:t>Costs and Prevention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E4767-6E58-81D0-B471-62722A148A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85FDB-C1B9-3BEC-C15D-957F09D6A09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Prevention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C30C91-6256-256F-80AD-5AEC76CB500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total cost exceeding $4 billion, including fines, legal fees and investment in security enhancements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trust severely damaged, leading to loss of customers and market share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E03C1-9655-9984-FAC7-7B20A381DA1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639350" y="1857464"/>
            <a:ext cx="6430280" cy="8658135"/>
          </a:xfrm>
        </p:spPr>
        <p:txBody>
          <a:bodyPr/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Timely Software Updates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 a robust patch management program to ensure that all software is updated promptly</a:t>
            </a: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Monitoring and Detection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Invest in advanced monitoring tools to detect unusual activities and respond quickly to potential breaches</a:t>
            </a: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Encryption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Encrypt sensitive data both at rest and in transit to minimize the impact of data theft</a:t>
            </a: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Security Training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Regularly train employees on security best practices, phishing awareness and incident reporting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0455"/>
      </p:ext>
    </p:extLst>
  </p:cSld>
  <p:clrMapOvr>
    <a:masterClrMapping/>
  </p:clrMapOvr>
</p:sld>
</file>

<file path=ppt/theme/theme1.xml><?xml version="1.0" encoding="utf-8"?>
<a:theme xmlns:a="http://schemas.openxmlformats.org/drawingml/2006/main" name="IBM 2020 Master template (black background)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68598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IBM Plex Sans" charset="0"/>
            <a:ea typeface="IBM Plex Sans" charset="0"/>
            <a:cs typeface="IBM Plex Sans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Presentation1" id="{4B80B82A-1279-4178-9886-B18B114535F4}" vid="{D26516B1-6ACD-4DD0-BA69-F78BF1096990}"/>
    </a:ext>
  </a:extLst>
</a:theme>
</file>

<file path=ppt/theme/theme2.xml><?xml version="1.0" encoding="utf-8"?>
<a:theme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IBM Plex Sans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3.xml><?xml version="1.0" encoding="utf-8"?>
<a:theme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IBM Plex Sans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2020 Master template (black background)</Template>
  <TotalTime>210</TotalTime>
  <Words>782</Words>
  <Application>Microsoft Office PowerPoint</Application>
  <PresentationFormat>Custom</PresentationFormat>
  <Paragraphs>72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IBM Plex Sans</vt:lpstr>
      <vt:lpstr>IBM Plex Sans SemiBold</vt:lpstr>
      <vt:lpstr>Times New Roman</vt:lpstr>
      <vt:lpstr>IBM Plex Sans Medium</vt:lpstr>
      <vt:lpstr>IBM 2020 Master template (black background)</vt:lpstr>
      <vt:lpstr> </vt:lpstr>
      <vt:lpstr>Case Study  Exploitation of unpatched vulnerabilities  Equifax and Customers   </vt:lpstr>
      <vt:lpstr> </vt:lpstr>
      <vt:lpstr>PowerPoint Presentation</vt:lpstr>
      <vt:lpstr> </vt:lpstr>
      <vt:lpstr>Vulnerabilities</vt:lpstr>
      <vt:lpstr>Costs and Prevention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Instructions</dc:title>
  <dc:creator>Terri Puckett</dc:creator>
  <cp:lastModifiedBy>Nikolai Lulchev</cp:lastModifiedBy>
  <cp:revision>7</cp:revision>
  <cp:lastPrinted>2019-04-25T15:14:05Z</cp:lastPrinted>
  <dcterms:created xsi:type="dcterms:W3CDTF">2023-03-29T14:48:07Z</dcterms:created>
  <dcterms:modified xsi:type="dcterms:W3CDTF">2024-10-01T17:41:22Z</dcterms:modified>
</cp:coreProperties>
</file>