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24" r:id="rId1"/>
  </p:sldMasterIdLst>
  <p:notesMasterIdLst>
    <p:notesMasterId r:id="rId9"/>
  </p:notesMasterIdLst>
  <p:handoutMasterIdLst>
    <p:handoutMasterId r:id="rId10"/>
  </p:handoutMasterIdLst>
  <p:sldIdLst>
    <p:sldId id="441" r:id="rId2"/>
    <p:sldId id="405" r:id="rId3"/>
    <p:sldId id="438" r:id="rId4"/>
    <p:sldId id="439" r:id="rId5"/>
    <p:sldId id="440" r:id="rId6"/>
    <p:sldId id="368" r:id="rId7"/>
    <p:sldId id="442" r:id="rId8"/>
  </p:sldIdLst>
  <p:sldSz cx="18288000" cy="10287000"/>
  <p:notesSz cx="6858000" cy="9144000"/>
  <p:embeddedFontLst>
    <p:embeddedFont>
      <p:font typeface="IBM Plex Sans" panose="020B0503050203000203" pitchFamily="34" charset="0"/>
      <p:regular r:id="rId11"/>
      <p:bold r:id="rId12"/>
      <p:italic r:id="rId13"/>
      <p:boldItalic r:id="rId14"/>
    </p:embeddedFont>
    <p:embeddedFont>
      <p:font typeface="IBM Plex Sans Medium" panose="020B0603050203000203" pitchFamily="34" charset="0"/>
      <p:regular r:id="rId15"/>
      <p:italic r:id="rId16"/>
    </p:embeddedFont>
    <p:embeddedFont>
      <p:font typeface="IBM Plex Sans Regular" panose="020B0604020202020204" charset="0"/>
      <p:regular r:id="rId17"/>
      <p:bold r:id="rId18"/>
      <p:italic r:id="rId19"/>
      <p:boldItalic r:id="rId20"/>
    </p:embeddedFont>
    <p:embeddedFont>
      <p:font typeface="IBM Plex Sans SemiBold" panose="020B0703050203000203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982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966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948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932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914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5898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1880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7864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5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E28"/>
    <a:srgbClr val="FFFFFF"/>
    <a:srgbClr val="F2F4F8"/>
    <a:srgbClr val="24A148"/>
    <a:srgbClr val="D0E2FF"/>
    <a:srgbClr val="A56EFF"/>
    <a:srgbClr val="A6C8FF"/>
    <a:srgbClr val="F1C21B"/>
    <a:srgbClr val="FF832B"/>
    <a:srgbClr val="78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6" autoAdjust="0"/>
    <p:restoredTop sz="96327" autoAdjust="0"/>
  </p:normalViewPr>
  <p:slideViewPr>
    <p:cSldViewPr snapToGrid="0" snapToObjects="1">
      <p:cViewPr>
        <p:scale>
          <a:sx n="50" d="100"/>
          <a:sy n="50" d="100"/>
        </p:scale>
        <p:origin x="666" y="-168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326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17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‹Nº›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endParaRPr lang="en-US" dirty="0"/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" charset="-120"/>
              <a:buChar char="»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828800" rtl="0" eaLnBrk="1" latinLnBrk="0" hangingPunct="1">
      <a:spcBef>
        <a:spcPts val="1200"/>
      </a:spcBef>
      <a:defRPr sz="48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349250" indent="-339726" algn="l" defTabSz="1828800" rtl="0" eaLnBrk="1" latinLnBrk="0" hangingPunct="1">
      <a:spcBef>
        <a:spcPts val="1200"/>
      </a:spcBef>
      <a:buFont typeface="IBM Plex Sans"/>
      <a:buChar char="–"/>
      <a:tabLst/>
      <a:defRPr sz="4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694944" indent="-347472" algn="l" defTabSz="1828800" rtl="0" eaLnBrk="1" latinLnBrk="0" hangingPunct="1">
      <a:spcBef>
        <a:spcPts val="1200"/>
      </a:spcBef>
      <a:buFont typeface="Arial" panose="020B0604020202020204" pitchFamily="34" charset="0"/>
      <a:buChar char="•"/>
      <a:tabLst/>
      <a:defRPr sz="36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1261872" indent="-347472" algn="l" defTabSz="1828800" rtl="0" eaLnBrk="1" latinLnBrk="0" hangingPunct="1">
      <a:spcBef>
        <a:spcPts val="1200"/>
      </a:spcBef>
      <a:buFont typeface="IBM Plex Sans"/>
      <a:buChar char="–"/>
      <a:tabLst/>
      <a:defRPr sz="32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631825" marR="0" indent="0" algn="l" defTabSz="1828800" rtl="0" eaLnBrk="1" fontAlgn="base" latinLnBrk="0" hangingPunct="1">
      <a:lnSpc>
        <a:spcPct val="100000"/>
      </a:lnSpc>
      <a:spcBef>
        <a:spcPts val="1200"/>
      </a:spcBef>
      <a:spcAft>
        <a:spcPct val="0"/>
      </a:spcAft>
      <a:buClr>
        <a:srgbClr val="000000"/>
      </a:buClr>
      <a:buSzTx/>
      <a:buFont typeface="IBM Plex Sans" charset="-120"/>
      <a:buNone/>
      <a:tabLst/>
      <a:defRPr sz="28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0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to add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3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F3A5A8-3E36-474F-8D81-FB2FB00BB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20624" y="402336"/>
            <a:ext cx="8284464" cy="87019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" descr="IBM 8-bar logo">
            <a:extLst>
              <a:ext uri="{FF2B5EF4-FFF2-40B4-BE49-F238E27FC236}">
                <a16:creationId xmlns:a16="http://schemas.microsoft.com/office/drawing/2014/main" id="{0BF3E00E-5117-7448-9392-5547E63CF6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86155"/>
            <a:ext cx="1043178" cy="413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AEEAD-CF87-9A4D-997D-56C3EF3C82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041606" y="483183"/>
            <a:ext cx="8247720" cy="26050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0FB105-D4D5-5A4E-985A-7D990FBF8835}"/>
              </a:ext>
            </a:extLst>
          </p:cNvPr>
          <p:cNvSpPr/>
          <p:nvPr userDrawn="1"/>
        </p:nvSpPr>
        <p:spPr>
          <a:xfrm>
            <a:off x="420625" y="9469165"/>
            <a:ext cx="2792752" cy="338554"/>
          </a:xfrm>
          <a:prstGeom prst="rect">
            <a:avLst/>
          </a:prstGeom>
        </p:spPr>
        <p:txBody>
          <a:bodyPr wrap="none" lIns="91440" rIns="91440" anchor="ctr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© Copyright IBM Corp. 2023</a:t>
            </a:r>
          </a:p>
        </p:txBody>
      </p:sp>
    </p:spTree>
    <p:extLst>
      <p:ext uri="{BB962C8B-B14F-4D97-AF65-F5344CB8AC3E}">
        <p14:creationId xmlns:p14="http://schemas.microsoft.com/office/powerpoint/2010/main" val="320052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F3A5A8-3E36-474F-8D81-FB2FB00BB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5439905" cy="10287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876036" y="340343"/>
            <a:ext cx="12225984" cy="9780050"/>
          </a:xfrm>
        </p:spPr>
        <p:txBody>
          <a:bodyPr/>
          <a:lstStyle>
            <a:lvl1pPr>
              <a:defRPr>
                <a:solidFill>
                  <a:srgbClr val="16161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" descr="IBM 8-bar logo">
            <a:extLst>
              <a:ext uri="{FF2B5EF4-FFF2-40B4-BE49-F238E27FC236}">
                <a16:creationId xmlns:a16="http://schemas.microsoft.com/office/drawing/2014/main" id="{0BF3E00E-5117-7448-9392-5547E63CF6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86155"/>
            <a:ext cx="1043178" cy="413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AEEAD-CF87-9A4D-997D-56C3EF3C82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041606" y="483183"/>
            <a:ext cx="8247720" cy="2605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70759E-3E21-144D-8893-ECCCDC30238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160500" y="0"/>
            <a:ext cx="41275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1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8288000" cy="5138926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7739"/>
            <a:ext cx="4572000" cy="770926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4572002" y="2577739"/>
            <a:ext cx="4572000" cy="7709262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9144000" y="2577736"/>
            <a:ext cx="4572000" cy="7709264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13716000" y="2577736"/>
            <a:ext cx="4572000" cy="7709264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C82BDA-1A4A-C581-2C24-251B8B7329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4559985" cy="102687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6FEE74-B9F1-F746-8B54-4A4DE0A57905}"/>
              </a:ext>
            </a:extLst>
          </p:cNvPr>
          <p:cNvSpPr/>
          <p:nvPr userDrawn="1"/>
        </p:nvSpPr>
        <p:spPr bwMode="auto">
          <a:xfrm>
            <a:off x="4571973" y="1568862"/>
            <a:ext cx="6849058" cy="8734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7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962F5F-E2F9-8D4E-B6DA-DB8A775D0A02}"/>
              </a:ext>
            </a:extLst>
          </p:cNvPr>
          <p:cNvSpPr/>
          <p:nvPr userDrawn="1"/>
        </p:nvSpPr>
        <p:spPr bwMode="auto">
          <a:xfrm>
            <a:off x="11418224" y="1552752"/>
            <a:ext cx="6869728" cy="8734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7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1FDA1-FB4D-9149-8D67-279339A3B65B}"/>
              </a:ext>
            </a:extLst>
          </p:cNvPr>
          <p:cNvSpPr/>
          <p:nvPr userDrawn="1"/>
        </p:nvSpPr>
        <p:spPr bwMode="auto">
          <a:xfrm>
            <a:off x="4551308" y="1"/>
            <a:ext cx="6869728" cy="1552754"/>
          </a:xfrm>
          <a:prstGeom prst="rect">
            <a:avLst/>
          </a:prstGeom>
          <a:solidFill>
            <a:srgbClr val="0043CE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37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BM Plex Sans Medium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A7323-5127-D64A-AD64-AB6308401CD0}"/>
              </a:ext>
            </a:extLst>
          </p:cNvPr>
          <p:cNvSpPr/>
          <p:nvPr userDrawn="1"/>
        </p:nvSpPr>
        <p:spPr bwMode="auto">
          <a:xfrm>
            <a:off x="11418275" y="-1"/>
            <a:ext cx="6869726" cy="1552754"/>
          </a:xfrm>
          <a:prstGeom prst="rect">
            <a:avLst/>
          </a:prstGeom>
          <a:solidFill>
            <a:srgbClr val="6929C4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37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BM Plex Sans Medium" panose="020B0503050203000203" pitchFamily="34" charset="0"/>
              <a:ea typeface="IBM Plex Sans" charset="0"/>
              <a:cs typeface="IBM Plex Sans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DA1C59-5427-D346-9B69-C0F285E2E31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8224" y="-2"/>
            <a:ext cx="0" cy="10287000"/>
          </a:xfrm>
          <a:prstGeom prst="line">
            <a:avLst/>
          </a:prstGeom>
          <a:ln w="25400">
            <a:solidFill>
              <a:srgbClr val="C6C6C6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A47F9D-7BB4-6844-8EB4-AD6B018B67AA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4551308" y="1552752"/>
            <a:ext cx="13736692" cy="0"/>
          </a:xfrm>
          <a:prstGeom prst="line">
            <a:avLst/>
          </a:prstGeom>
          <a:ln w="25400">
            <a:solidFill>
              <a:srgbClr val="C6C6C6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itle">
            <a:extLst>
              <a:ext uri="{FF2B5EF4-FFF2-40B4-BE49-F238E27FC236}">
                <a16:creationId xmlns:a16="http://schemas.microsoft.com/office/drawing/2014/main" id="{3D8DE089-87DB-3747-8F04-849133B0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51" y="554703"/>
            <a:ext cx="3657410" cy="4741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30CB5523-C55B-7048-8A85-FC65682428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9912" y="285957"/>
            <a:ext cx="6430280" cy="996950"/>
          </a:xfrm>
        </p:spPr>
        <p:txBody>
          <a:bodyPr anchor="ctr"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b="1" dirty="0"/>
              <a:t>Header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94668D63-0C97-7747-955C-DB6FABC5A7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26258" y="285957"/>
            <a:ext cx="6430280" cy="996950"/>
          </a:xfrm>
        </p:spPr>
        <p:txBody>
          <a:bodyPr anchor="ctr"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b="1" dirty="0"/>
              <a:t>Header</a:t>
            </a:r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3D5611E5-6521-3D4F-9EE4-8EE27FBEFB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9912" y="1856124"/>
            <a:ext cx="6430280" cy="8144920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0000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E5C2B5-44EA-7C44-95EF-01491F58B4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39350" y="1857465"/>
            <a:ext cx="6430280" cy="8163506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0000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8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420624" y="402336"/>
            <a:ext cx="8284464" cy="85892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9582912" y="402336"/>
            <a:ext cx="8247888" cy="85892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219460" y="-220980"/>
            <a:ext cx="18728440" cy="1072896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1" r:id="rId1"/>
    <p:sldLayoutId id="2147483986" r:id="rId2"/>
    <p:sldLayoutId id="2147483845" r:id="rId3"/>
    <p:sldLayoutId id="2147483964" r:id="rId4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5pPr>
      <a:lvl6pPr marL="72513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6pPr>
      <a:lvl7pPr marL="145027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7pPr>
      <a:lvl8pPr marL="21754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8pPr>
      <a:lvl9pPr marL="29005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rgbClr val="6D6E70"/>
        </a:buClr>
        <a:buSzPct val="90000"/>
        <a:buFont typeface="IBM Plex Sans" pitchFamily="2" charset="2"/>
        <a:buNone/>
        <a:defRPr sz="32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342904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32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68581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1257316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2400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60657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Font typeface="IBM Plex Sans" charset="-120"/>
        <a:buChar char="»"/>
        <a:tabLst/>
        <a:defRPr sz="22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316744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IBM Plex Sans" charset="0"/>
        </a:defRPr>
      </a:lvl6pPr>
      <a:lvl7pPr marL="389258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IBM Plex Sans" charset="0"/>
        </a:defRPr>
      </a:lvl7pPr>
      <a:lvl8pPr marL="461772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IBM Plex Sans" charset="0"/>
        </a:defRPr>
      </a:lvl8pPr>
      <a:lvl9pPr marL="534286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72513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2pPr>
      <a:lvl3pPr marL="145027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3pPr>
      <a:lvl4pPr marL="217541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4pPr>
      <a:lvl5pPr marL="290055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5pPr>
      <a:lvl6pPr marL="362569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6pPr>
      <a:lvl7pPr marL="435082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7pPr>
      <a:lvl8pPr marL="507596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8pPr>
      <a:lvl9pPr marL="580110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11232" userDrawn="1">
          <p15:clr>
            <a:srgbClr val="F26B43"/>
          </p15:clr>
        </p15:guide>
        <p15:guide id="4" orient="horz" pos="5664" userDrawn="1">
          <p15:clr>
            <a:srgbClr val="F26B43"/>
          </p15:clr>
        </p15:guide>
        <p15:guide id="5" orient="horz" pos="6176" userDrawn="1">
          <p15:clr>
            <a:srgbClr val="F26B43"/>
          </p15:clr>
        </p15:guide>
        <p15:guide id="6" pos="5760" userDrawn="1">
          <p15:clr>
            <a:srgbClr val="F26B43"/>
          </p15:clr>
        </p15:guide>
        <p15:guide id="7" pos="5472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pos="6048" userDrawn="1">
          <p15:clr>
            <a:srgbClr val="F26B43"/>
          </p15:clr>
        </p15:guide>
        <p15:guide id="10" pos="2592" userDrawn="1">
          <p15:clr>
            <a:srgbClr val="F26B43"/>
          </p15:clr>
        </p15:guide>
        <p15:guide id="11" pos="3168" userDrawn="1">
          <p15:clr>
            <a:srgbClr val="F26B43"/>
          </p15:clr>
        </p15:guide>
        <p15:guide id="12" pos="8640" userDrawn="1">
          <p15:clr>
            <a:srgbClr val="F26B43"/>
          </p15:clr>
        </p15:guide>
        <p15:guide id="13" pos="8352" userDrawn="1">
          <p15:clr>
            <a:srgbClr val="F26B43"/>
          </p15:clr>
        </p15:guide>
        <p15:guide id="14" pos="8928" userDrawn="1">
          <p15:clr>
            <a:srgbClr val="F26B43"/>
          </p15:clr>
        </p15:guide>
        <p15:guide id="15" orient="horz" pos="824" userDrawn="1">
          <p15:clr>
            <a:srgbClr val="F26B43"/>
          </p15:clr>
        </p15:guide>
        <p15:guide id="17" orient="horz" pos="1624" userDrawn="1">
          <p15:clr>
            <a:srgbClr val="F26B43"/>
          </p15:clr>
        </p15:guide>
        <p15:guide id="18" orient="horz" pos="3240" userDrawn="1">
          <p15:clr>
            <a:srgbClr val="F26B43"/>
          </p15:clr>
        </p15:guide>
        <p15:guide id="19" orient="horz" pos="2432" userDrawn="1">
          <p15:clr>
            <a:srgbClr val="F26B43"/>
          </p15:clr>
        </p15:guide>
        <p15:guide id="20" orient="horz" pos="4044" userDrawn="1">
          <p15:clr>
            <a:srgbClr val="F26B43"/>
          </p15:clr>
        </p15:guide>
        <p15:guide id="21" orient="horz" pos="48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7313-6A04-2C40-F8EA-D3AF9F59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7F6E7-6215-F67F-47BF-EC9F4DE8035F}"/>
              </a:ext>
            </a:extLst>
          </p:cNvPr>
          <p:cNvSpPr txBox="1"/>
          <p:nvPr/>
        </p:nvSpPr>
        <p:spPr>
          <a:xfrm>
            <a:off x="1005514" y="4728001"/>
            <a:ext cx="3982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BM Plex Sans" panose="020B0503050203000203" pitchFamily="34" charset="0"/>
              </a:rPr>
              <a:t>Instructions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B0530E-A6D1-CEA6-7E07-75FAB5799A89}"/>
              </a:ext>
            </a:extLst>
          </p:cNvPr>
          <p:cNvSpPr txBox="1">
            <a:spLocks/>
          </p:cNvSpPr>
          <p:nvPr/>
        </p:nvSpPr>
        <p:spPr>
          <a:xfrm>
            <a:off x="6353367" y="340343"/>
            <a:ext cx="11097490" cy="96063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>
                <a:solidFill>
                  <a:srgbClr val="161616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3600" kern="0" dirty="0">
                <a:solidFill>
                  <a:schemeClr val="tx1"/>
                </a:solidFill>
              </a:rPr>
              <a:t>Build an attack case study report using this template. If you need help, refer to the instructional video.</a:t>
            </a:r>
          </a:p>
          <a:p>
            <a:pPr defTabSz="914400"/>
            <a:endParaRPr lang="en-US" sz="3600" kern="0" dirty="0">
              <a:solidFill>
                <a:schemeClr val="tx1"/>
              </a:solidFill>
            </a:endParaRPr>
          </a:p>
          <a:p>
            <a:pPr defTabSz="914400"/>
            <a:r>
              <a:rPr lang="en-US" sz="3600" kern="0" dirty="0">
                <a:solidFill>
                  <a:schemeClr val="tx1"/>
                </a:solidFill>
              </a:rPr>
              <a:t>There are five content slides plus a title slide in this template. You can receive up to 20 points for each content slide. You need 80 points to pass this assignment.</a:t>
            </a:r>
          </a:p>
          <a:p>
            <a:pPr defTabSz="914400"/>
            <a:endParaRPr lang="en-US" sz="3600" kern="0" dirty="0">
              <a:solidFill>
                <a:schemeClr val="tx1"/>
              </a:solidFill>
            </a:endParaRPr>
          </a:p>
          <a:p>
            <a:pPr defTabSz="914400"/>
            <a:r>
              <a:rPr lang="en-US" sz="3600" kern="0" dirty="0">
                <a:solidFill>
                  <a:schemeClr val="tx1"/>
                </a:solidFill>
              </a:rPr>
              <a:t>For your best chance of success, pick an attack or breach with enough information and data so that you will be able to report the required information.</a:t>
            </a:r>
          </a:p>
          <a:p>
            <a:pPr defTabSz="914400"/>
            <a:endParaRPr lang="en-US" sz="3600" kern="0" dirty="0">
              <a:solidFill>
                <a:schemeClr val="tx1"/>
              </a:solidFill>
            </a:endParaRPr>
          </a:p>
          <a:p>
            <a:pPr defTabSz="914400"/>
            <a:r>
              <a:rPr lang="en-US" sz="3600" kern="0" dirty="0">
                <a:solidFill>
                  <a:schemeClr val="tx1"/>
                </a:solidFill>
              </a:rPr>
              <a:t>Replace the </a:t>
            </a:r>
            <a:r>
              <a:rPr lang="en-US" sz="3600" kern="0" dirty="0">
                <a:solidFill>
                  <a:srgbClr val="C00000"/>
                </a:solidFill>
              </a:rPr>
              <a:t>red text </a:t>
            </a:r>
            <a:r>
              <a:rPr lang="en-US" sz="3600" kern="0" dirty="0">
                <a:solidFill>
                  <a:schemeClr val="tx1"/>
                </a:solidFill>
              </a:rPr>
              <a:t>on each slide with your information and change the text color to black or white, depending on the background. You can change the font size, if needed.</a:t>
            </a:r>
          </a:p>
          <a:p>
            <a:pPr defTabSz="914400"/>
            <a:endParaRPr lang="en-US" sz="3600" kern="0" dirty="0">
              <a:solidFill>
                <a:schemeClr val="tx1"/>
              </a:solidFill>
            </a:endParaRPr>
          </a:p>
          <a:p>
            <a:pPr defTabSz="914400"/>
            <a:r>
              <a:rPr lang="en-US" sz="3600" kern="0" dirty="0">
                <a:solidFill>
                  <a:schemeClr val="tx1"/>
                </a:solidFill>
              </a:rPr>
              <a:t>When your report is complete, delete this slide and save your file as a PDF to submit for review.</a:t>
            </a:r>
            <a:br>
              <a:rPr lang="en-US" sz="3600" kern="0" dirty="0">
                <a:solidFill>
                  <a:srgbClr val="C00000"/>
                </a:solidFill>
              </a:rPr>
            </a:br>
            <a:br>
              <a:rPr lang="en-US" sz="3200" kern="0" dirty="0">
                <a:solidFill>
                  <a:srgbClr val="C00000"/>
                </a:solidFill>
              </a:rPr>
            </a:br>
            <a:endParaRPr lang="en-US" sz="32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78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FDC3-C6C8-1E4C-AAED-FA3436A6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C00000"/>
                </a:solidFill>
              </a:rPr>
              <a:t>Ramsonware</a:t>
            </a:r>
            <a:br>
              <a:rPr lang="en-US" dirty="0">
                <a:solidFill>
                  <a:srgbClr val="C00000"/>
                </a:solidFill>
              </a:rPr>
            </a:br>
            <a:br>
              <a:rPr lang="en-US" dirty="0"/>
            </a:br>
            <a:r>
              <a:rPr lang="en-US" dirty="0" err="1">
                <a:solidFill>
                  <a:srgbClr val="C00000"/>
                </a:solidFill>
              </a:rPr>
              <a:t>Aerolinea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Colombiana</a:t>
            </a:r>
            <a:r>
              <a:rPr lang="en-US" dirty="0">
                <a:solidFill>
                  <a:srgbClr val="C00000"/>
                </a:solidFill>
              </a:rPr>
              <a:t> Viva Air</a:t>
            </a:r>
            <a:br>
              <a:rPr lang="en-US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7313-6A04-2C40-F8EA-D3AF9F59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7F6E7-6215-F67F-47BF-EC9F4DE8035F}"/>
              </a:ext>
            </a:extLst>
          </p:cNvPr>
          <p:cNvSpPr txBox="1"/>
          <p:nvPr/>
        </p:nvSpPr>
        <p:spPr>
          <a:xfrm>
            <a:off x="185980" y="4358670"/>
            <a:ext cx="52034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BM Plex Sans" panose="020B0503050203000203" pitchFamily="34" charset="0"/>
              </a:rPr>
              <a:t>Attack Category:</a:t>
            </a:r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  <a:t>Ransomware</a:t>
            </a:r>
            <a:endParaRPr lang="en-US" sz="4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B0530E-A6D1-CEA6-7E07-75FAB5799A89}"/>
              </a:ext>
            </a:extLst>
          </p:cNvPr>
          <p:cNvSpPr txBox="1">
            <a:spLocks/>
          </p:cNvSpPr>
          <p:nvPr/>
        </p:nvSpPr>
        <p:spPr>
          <a:xfrm>
            <a:off x="5724882" y="340343"/>
            <a:ext cx="12225983" cy="96063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>
                <a:solidFill>
                  <a:srgbClr val="161616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3600" kern="0" dirty="0" err="1">
                <a:solidFill>
                  <a:srgbClr val="C00000"/>
                </a:solidFill>
              </a:rPr>
              <a:t>Ataque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hecho</a:t>
            </a:r>
            <a:r>
              <a:rPr lang="en-US" sz="3600" kern="0" dirty="0">
                <a:solidFill>
                  <a:srgbClr val="C00000"/>
                </a:solidFill>
              </a:rPr>
              <a:t> por “Hive0091 ”, </a:t>
            </a:r>
            <a:r>
              <a:rPr lang="en-US" sz="3600" kern="0" dirty="0" err="1">
                <a:solidFill>
                  <a:srgbClr val="C00000"/>
                </a:solidFill>
              </a:rPr>
              <a:t>creador</a:t>
            </a:r>
            <a:r>
              <a:rPr lang="en-US" sz="3600" kern="0" dirty="0">
                <a:solidFill>
                  <a:srgbClr val="C00000"/>
                </a:solidFill>
              </a:rPr>
              <a:t> de “Ransomexx2”</a:t>
            </a:r>
          </a:p>
          <a:p>
            <a:pPr defTabSz="914400"/>
            <a:br>
              <a:rPr lang="en-US" sz="3600" kern="0" dirty="0">
                <a:solidFill>
                  <a:srgbClr val="C00000"/>
                </a:solidFill>
              </a:rPr>
            </a:br>
            <a:r>
              <a:rPr lang="en-US" sz="3600" kern="0" dirty="0">
                <a:solidFill>
                  <a:srgbClr val="C00000"/>
                </a:solidFill>
              </a:rPr>
              <a:t>1. El </a:t>
            </a:r>
            <a:r>
              <a:rPr lang="en-US" sz="3600" kern="0" dirty="0" err="1">
                <a:solidFill>
                  <a:srgbClr val="C00000"/>
                </a:solidFill>
              </a:rPr>
              <a:t>atacante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ya</a:t>
            </a:r>
            <a:r>
              <a:rPr lang="en-US" sz="3600" kern="0" dirty="0">
                <a:solidFill>
                  <a:srgbClr val="C00000"/>
                </a:solidFill>
              </a:rPr>
              <a:t> tenia </a:t>
            </a:r>
            <a:r>
              <a:rPr lang="en-US" sz="3600" kern="0" dirty="0" err="1">
                <a:solidFill>
                  <a:srgbClr val="C00000"/>
                </a:solidFill>
              </a:rPr>
              <a:t>historial</a:t>
            </a:r>
            <a:r>
              <a:rPr lang="en-US" sz="3600" kern="0" dirty="0">
                <a:solidFill>
                  <a:srgbClr val="C00000"/>
                </a:solidFill>
              </a:rPr>
              <a:t> con </a:t>
            </a:r>
            <a:r>
              <a:rPr lang="en-US" sz="3600" kern="0" dirty="0" err="1">
                <a:solidFill>
                  <a:srgbClr val="C00000"/>
                </a:solidFill>
              </a:rPr>
              <a:t>estos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tipos</a:t>
            </a:r>
            <a:r>
              <a:rPr lang="en-US" sz="3600" kern="0" dirty="0">
                <a:solidFill>
                  <a:srgbClr val="C00000"/>
                </a:solidFill>
              </a:rPr>
              <a:t> de </a:t>
            </a:r>
            <a:r>
              <a:rPr lang="en-US" sz="3600" kern="0" dirty="0" err="1">
                <a:solidFill>
                  <a:srgbClr val="C00000"/>
                </a:solidFill>
              </a:rPr>
              <a:t>ataque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desde</a:t>
            </a:r>
            <a:r>
              <a:rPr lang="en-US" sz="3600" kern="0" dirty="0">
                <a:solidFill>
                  <a:srgbClr val="C00000"/>
                </a:solidFill>
              </a:rPr>
              <a:t> 2018 </a:t>
            </a:r>
            <a:r>
              <a:rPr lang="en-US" sz="3600" kern="0" dirty="0" err="1">
                <a:solidFill>
                  <a:srgbClr val="C00000"/>
                </a:solidFill>
              </a:rPr>
              <a:t>atacando</a:t>
            </a:r>
            <a:r>
              <a:rPr lang="en-US" sz="3600" kern="0" dirty="0">
                <a:solidFill>
                  <a:srgbClr val="C00000"/>
                </a:solidFill>
              </a:rPr>
              <a:t> a </a:t>
            </a:r>
            <a:r>
              <a:rPr lang="en-US" sz="3600" kern="0" dirty="0" err="1">
                <a:solidFill>
                  <a:srgbClr val="C00000"/>
                </a:solidFill>
              </a:rPr>
              <a:t>empresas</a:t>
            </a:r>
            <a:r>
              <a:rPr lang="en-US" sz="3600" kern="0" dirty="0">
                <a:solidFill>
                  <a:srgbClr val="C00000"/>
                </a:solidFill>
              </a:rPr>
              <a:t> del sector </a:t>
            </a:r>
            <a:r>
              <a:rPr lang="en-US" sz="3600" kern="0" dirty="0" err="1">
                <a:solidFill>
                  <a:srgbClr val="C00000"/>
                </a:solidFill>
              </a:rPr>
              <a:t>publico</a:t>
            </a:r>
            <a:r>
              <a:rPr lang="en-US" sz="3600" kern="0" dirty="0">
                <a:solidFill>
                  <a:srgbClr val="C00000"/>
                </a:solidFill>
              </a:rPr>
              <a:t> e </a:t>
            </a:r>
            <a:r>
              <a:rPr lang="en-US" sz="3600" kern="0" dirty="0" err="1">
                <a:solidFill>
                  <a:srgbClr val="C00000"/>
                </a:solidFill>
              </a:rPr>
              <a:t>internacionales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como</a:t>
            </a:r>
            <a:r>
              <a:rPr lang="en-US" sz="3600" kern="0" dirty="0">
                <a:solidFill>
                  <a:srgbClr val="C00000"/>
                </a:solidFill>
              </a:rPr>
              <a:t> Ferrari</a:t>
            </a:r>
          </a:p>
          <a:p>
            <a:pPr defTabSz="914400"/>
            <a:endParaRPr lang="en-US" sz="3600" kern="0" dirty="0">
              <a:solidFill>
                <a:srgbClr val="C00000"/>
              </a:solidFill>
            </a:endParaRPr>
          </a:p>
          <a:p>
            <a:pPr defTabSz="914400"/>
            <a:r>
              <a:rPr lang="en-US" sz="3600" kern="0" dirty="0">
                <a:solidFill>
                  <a:srgbClr val="C00000"/>
                </a:solidFill>
              </a:rPr>
              <a:t>2. De </a:t>
            </a:r>
            <a:r>
              <a:rPr lang="en-US" sz="3600" kern="0" dirty="0" err="1">
                <a:solidFill>
                  <a:srgbClr val="C00000"/>
                </a:solidFill>
              </a:rPr>
              <a:t>alguna</a:t>
            </a:r>
            <a:r>
              <a:rPr lang="en-US" sz="3600" kern="0" dirty="0">
                <a:solidFill>
                  <a:srgbClr val="C00000"/>
                </a:solidFill>
              </a:rPr>
              <a:t> u </a:t>
            </a:r>
            <a:r>
              <a:rPr lang="en-US" sz="3600" kern="0" dirty="0" err="1">
                <a:solidFill>
                  <a:srgbClr val="C00000"/>
                </a:solidFill>
              </a:rPr>
              <a:t>otra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manera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el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atacante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pudo</a:t>
            </a:r>
            <a:r>
              <a:rPr lang="en-US" sz="3600" kern="0" dirty="0">
                <a:solidFill>
                  <a:srgbClr val="C00000"/>
                </a:solidFill>
              </a:rPr>
              <a:t> infringer la </a:t>
            </a:r>
            <a:r>
              <a:rPr lang="en-US" sz="3600" kern="0" dirty="0" err="1">
                <a:solidFill>
                  <a:srgbClr val="C00000"/>
                </a:solidFill>
              </a:rPr>
              <a:t>seguridad</a:t>
            </a:r>
            <a:r>
              <a:rPr lang="en-US" sz="3600" kern="0" dirty="0">
                <a:solidFill>
                  <a:srgbClr val="C00000"/>
                </a:solidFill>
              </a:rPr>
              <a:t> de la </a:t>
            </a:r>
            <a:r>
              <a:rPr lang="en-US" sz="3600" kern="0" dirty="0" err="1">
                <a:solidFill>
                  <a:srgbClr val="C00000"/>
                </a:solidFill>
              </a:rPr>
              <a:t>aerolinea</a:t>
            </a:r>
            <a:r>
              <a:rPr lang="en-US" sz="3600" kern="0" dirty="0">
                <a:solidFill>
                  <a:srgbClr val="C00000"/>
                </a:solidFill>
              </a:rPr>
              <a:t>, </a:t>
            </a:r>
            <a:r>
              <a:rPr lang="en-US" sz="3600" kern="0" dirty="0" err="1">
                <a:solidFill>
                  <a:srgbClr val="C00000"/>
                </a:solidFill>
              </a:rPr>
              <a:t>el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dia</a:t>
            </a:r>
            <a:r>
              <a:rPr lang="en-US" sz="3600" kern="0" dirty="0">
                <a:solidFill>
                  <a:srgbClr val="C00000"/>
                </a:solidFill>
              </a:rPr>
              <a:t> 14 de </a:t>
            </a:r>
            <a:r>
              <a:rPr lang="en-US" sz="3600" kern="0" dirty="0" err="1">
                <a:solidFill>
                  <a:srgbClr val="C00000"/>
                </a:solidFill>
              </a:rPr>
              <a:t>marzo</a:t>
            </a:r>
            <a:r>
              <a:rPr lang="en-US" sz="3600" kern="0" dirty="0">
                <a:solidFill>
                  <a:srgbClr val="C00000"/>
                </a:solidFill>
              </a:rPr>
              <a:t> de 2022 se </a:t>
            </a:r>
            <a:r>
              <a:rPr lang="en-US" sz="3600" kern="0" dirty="0" err="1">
                <a:solidFill>
                  <a:srgbClr val="C00000"/>
                </a:solidFill>
              </a:rPr>
              <a:t>hizo</a:t>
            </a:r>
            <a:r>
              <a:rPr lang="en-US" sz="3600" kern="0" dirty="0">
                <a:solidFill>
                  <a:srgbClr val="C00000"/>
                </a:solidFill>
              </a:rPr>
              <a:t> una </a:t>
            </a:r>
            <a:r>
              <a:rPr lang="en-US" sz="3600" kern="0" dirty="0" err="1">
                <a:solidFill>
                  <a:srgbClr val="C00000"/>
                </a:solidFill>
              </a:rPr>
              <a:t>publicacion</a:t>
            </a:r>
            <a:r>
              <a:rPr lang="en-US" sz="3600" kern="0" dirty="0">
                <a:solidFill>
                  <a:srgbClr val="C00000"/>
                </a:solidFill>
              </a:rPr>
              <a:t>  </a:t>
            </a:r>
            <a:r>
              <a:rPr lang="en-US" sz="3600" kern="0" dirty="0" err="1">
                <a:solidFill>
                  <a:srgbClr val="C00000"/>
                </a:solidFill>
              </a:rPr>
              <a:t>en</a:t>
            </a:r>
            <a:r>
              <a:rPr lang="en-US" sz="3600" kern="0" dirty="0">
                <a:solidFill>
                  <a:srgbClr val="C00000"/>
                </a:solidFill>
              </a:rPr>
              <a:t> un sitio WEB </a:t>
            </a:r>
            <a:r>
              <a:rPr lang="en-US" sz="3600" kern="0" dirty="0" err="1">
                <a:solidFill>
                  <a:srgbClr val="C00000"/>
                </a:solidFill>
              </a:rPr>
              <a:t>mediante</a:t>
            </a:r>
            <a:r>
              <a:rPr lang="en-US" sz="3600" kern="0" dirty="0">
                <a:solidFill>
                  <a:srgbClr val="C00000"/>
                </a:solidFill>
              </a:rPr>
              <a:t> la </a:t>
            </a:r>
            <a:r>
              <a:rPr lang="en-US" sz="3600" kern="0" dirty="0" err="1">
                <a:solidFill>
                  <a:srgbClr val="C00000"/>
                </a:solidFill>
              </a:rPr>
              <a:t>ruta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cebolla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donde</a:t>
            </a:r>
            <a:r>
              <a:rPr lang="en-US" sz="3600" kern="0" dirty="0">
                <a:solidFill>
                  <a:srgbClr val="C00000"/>
                </a:solidFill>
              </a:rPr>
              <a:t> se </a:t>
            </a:r>
            <a:r>
              <a:rPr lang="en-US" sz="3600" kern="0" dirty="0" err="1">
                <a:solidFill>
                  <a:srgbClr val="C00000"/>
                </a:solidFill>
              </a:rPr>
              <a:t>evidenciaban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varios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archivos</a:t>
            </a:r>
            <a:r>
              <a:rPr lang="en-US" sz="3600" kern="0" dirty="0">
                <a:solidFill>
                  <a:srgbClr val="C00000"/>
                </a:solidFill>
              </a:rPr>
              <a:t> con </a:t>
            </a:r>
            <a:r>
              <a:rPr lang="en-US" sz="3600" kern="0" dirty="0" err="1">
                <a:solidFill>
                  <a:srgbClr val="C00000"/>
                </a:solidFill>
              </a:rPr>
              <a:t>informacion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sencible</a:t>
            </a:r>
            <a:r>
              <a:rPr lang="en-US" sz="3600" kern="0" dirty="0">
                <a:solidFill>
                  <a:srgbClr val="C00000"/>
                </a:solidFill>
              </a:rPr>
              <a:t>.</a:t>
            </a:r>
          </a:p>
          <a:p>
            <a:pPr defTabSz="914400"/>
            <a:endParaRPr lang="en-US" sz="3600" kern="0" dirty="0">
              <a:solidFill>
                <a:srgbClr val="C00000"/>
              </a:solidFill>
            </a:endParaRPr>
          </a:p>
          <a:p>
            <a:pPr defTabSz="914400"/>
            <a:r>
              <a:rPr lang="en-US" sz="3600" kern="0" dirty="0">
                <a:solidFill>
                  <a:srgbClr val="C00000"/>
                </a:solidFill>
              </a:rPr>
              <a:t>3. Se </a:t>
            </a:r>
            <a:r>
              <a:rPr lang="en-US" sz="3600" kern="0" dirty="0" err="1">
                <a:solidFill>
                  <a:srgbClr val="C00000"/>
                </a:solidFill>
              </a:rPr>
              <a:t>encontraron</a:t>
            </a:r>
            <a:r>
              <a:rPr lang="en-US" sz="3600" kern="0" dirty="0">
                <a:solidFill>
                  <a:srgbClr val="C00000"/>
                </a:solidFill>
              </a:rPr>
              <a:t> 18,25GB </a:t>
            </a:r>
            <a:r>
              <a:rPr lang="en-US" sz="3600" kern="0" dirty="0" err="1">
                <a:solidFill>
                  <a:srgbClr val="C00000"/>
                </a:solidFill>
              </a:rPr>
              <a:t>correspondiente</a:t>
            </a:r>
            <a:r>
              <a:rPr lang="en-US" sz="3600" kern="0" dirty="0">
                <a:solidFill>
                  <a:srgbClr val="C00000"/>
                </a:solidFill>
              </a:rPr>
              <a:t> a la </a:t>
            </a:r>
            <a:r>
              <a:rPr lang="en-US" sz="3600" kern="0" dirty="0" err="1">
                <a:solidFill>
                  <a:srgbClr val="C00000"/>
                </a:solidFill>
              </a:rPr>
              <a:t>informacion</a:t>
            </a:r>
            <a:r>
              <a:rPr lang="en-US" sz="3600" kern="0" dirty="0">
                <a:solidFill>
                  <a:srgbClr val="C00000"/>
                </a:solidFill>
              </a:rPr>
              <a:t> de 26,5 </a:t>
            </a:r>
            <a:r>
              <a:rPr lang="en-US" sz="3600" kern="0" dirty="0" err="1">
                <a:solidFill>
                  <a:srgbClr val="C00000"/>
                </a:solidFill>
              </a:rPr>
              <a:t>millones</a:t>
            </a:r>
            <a:r>
              <a:rPr lang="en-US" sz="3600" kern="0" dirty="0">
                <a:solidFill>
                  <a:srgbClr val="C00000"/>
                </a:solidFill>
              </a:rPr>
              <a:t> de clients, </a:t>
            </a:r>
            <a:r>
              <a:rPr lang="en-US" sz="3600" kern="0" dirty="0" err="1">
                <a:solidFill>
                  <a:srgbClr val="C00000"/>
                </a:solidFill>
              </a:rPr>
              <a:t>informacion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como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Nombres</a:t>
            </a:r>
            <a:r>
              <a:rPr lang="en-US" sz="3600" kern="0" dirty="0">
                <a:solidFill>
                  <a:srgbClr val="C00000"/>
                </a:solidFill>
              </a:rPr>
              <a:t>, </a:t>
            </a:r>
            <a:r>
              <a:rPr lang="en-US" sz="3600" kern="0" dirty="0" err="1">
                <a:solidFill>
                  <a:srgbClr val="C00000"/>
                </a:solidFill>
              </a:rPr>
              <a:t>numero</a:t>
            </a:r>
            <a:r>
              <a:rPr lang="en-US" sz="3600" kern="0" dirty="0">
                <a:solidFill>
                  <a:srgbClr val="C00000"/>
                </a:solidFill>
              </a:rPr>
              <a:t> de </a:t>
            </a:r>
            <a:r>
              <a:rPr lang="en-US" sz="3600" kern="0" dirty="0" err="1">
                <a:solidFill>
                  <a:srgbClr val="C00000"/>
                </a:solidFill>
              </a:rPr>
              <a:t>pasaporte</a:t>
            </a:r>
            <a:r>
              <a:rPr lang="en-US" sz="3600" kern="0" dirty="0">
                <a:solidFill>
                  <a:srgbClr val="C00000"/>
                </a:solidFill>
              </a:rPr>
              <a:t>, </a:t>
            </a:r>
            <a:r>
              <a:rPr lang="en-US" sz="3600" kern="0" dirty="0" err="1">
                <a:solidFill>
                  <a:srgbClr val="C00000"/>
                </a:solidFill>
              </a:rPr>
              <a:t>telefono</a:t>
            </a:r>
            <a:r>
              <a:rPr lang="en-US" sz="3600" kern="0" dirty="0">
                <a:solidFill>
                  <a:srgbClr val="C00000"/>
                </a:solidFill>
              </a:rPr>
              <a:t> y </a:t>
            </a:r>
            <a:r>
              <a:rPr lang="en-US" sz="3600" kern="0" dirty="0" err="1">
                <a:solidFill>
                  <a:srgbClr val="C00000"/>
                </a:solidFill>
              </a:rPr>
              <a:t>correo</a:t>
            </a:r>
            <a:r>
              <a:rPr lang="en-US" sz="3600" kern="0" dirty="0">
                <a:solidFill>
                  <a:srgbClr val="C00000"/>
                </a:solidFill>
              </a:rPr>
              <a:t> entre </a:t>
            </a:r>
            <a:r>
              <a:rPr lang="en-US" sz="3600" kern="0" dirty="0" err="1">
                <a:solidFill>
                  <a:srgbClr val="C00000"/>
                </a:solidFill>
              </a:rPr>
              <a:t>otros</a:t>
            </a:r>
            <a:r>
              <a:rPr lang="en-US" sz="3600" kern="0" dirty="0">
                <a:solidFill>
                  <a:srgbClr val="C00000"/>
                </a:solidFill>
              </a:rPr>
              <a:t>.</a:t>
            </a:r>
          </a:p>
          <a:p>
            <a:pPr defTabSz="914400"/>
            <a:br>
              <a:rPr lang="en-US" sz="3240" kern="0" dirty="0">
                <a:solidFill>
                  <a:srgbClr val="C00000"/>
                </a:solidFill>
              </a:rPr>
            </a:br>
            <a:r>
              <a:rPr lang="en-US" sz="3240" kern="0" dirty="0">
                <a:solidFill>
                  <a:srgbClr val="C00000"/>
                </a:solidFill>
              </a:rPr>
              <a:t>Sitio de la </a:t>
            </a:r>
            <a:r>
              <a:rPr lang="en-US" sz="3240" kern="0" dirty="0" err="1">
                <a:solidFill>
                  <a:srgbClr val="C00000"/>
                </a:solidFill>
              </a:rPr>
              <a:t>noticia</a:t>
            </a:r>
            <a:r>
              <a:rPr lang="en-US" sz="3240" kern="0" dirty="0">
                <a:solidFill>
                  <a:srgbClr val="C00000"/>
                </a:solidFill>
              </a:rPr>
              <a:t>: https://muchohacker.lol/2023/01/viva-air-leak-26-millones-de-datos-privados-de-clientes-de-la-aerolinea-de-bajo-costo-estarian-en-linea-desde-hace-nueve-meses/</a:t>
            </a:r>
            <a:br>
              <a:rPr lang="en-US" sz="3600" kern="0" dirty="0">
                <a:solidFill>
                  <a:srgbClr val="C00000"/>
                </a:solidFill>
              </a:rPr>
            </a:br>
            <a:br>
              <a:rPr lang="en-US" sz="3600" kern="0" dirty="0">
                <a:solidFill>
                  <a:srgbClr val="C00000"/>
                </a:solidFill>
              </a:rPr>
            </a:br>
            <a:br>
              <a:rPr lang="en-US" sz="3200" kern="0" dirty="0">
                <a:solidFill>
                  <a:srgbClr val="C00000"/>
                </a:solidFill>
              </a:rPr>
            </a:br>
            <a:endParaRPr lang="en-US" sz="32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4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7F6E7-6215-F67F-47BF-EC9F4DE8035F}"/>
              </a:ext>
            </a:extLst>
          </p:cNvPr>
          <p:cNvSpPr txBox="1"/>
          <p:nvPr/>
        </p:nvSpPr>
        <p:spPr>
          <a:xfrm>
            <a:off x="337135" y="3989338"/>
            <a:ext cx="52034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BM Plex Sans" panose="020B0503050203000203" pitchFamily="34" charset="0"/>
              </a:rPr>
              <a:t>Company Description and Breach Summary</a:t>
            </a:r>
            <a:endParaRPr lang="en-US" sz="4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B0530E-A6D1-CEA6-7E07-75FAB5799A89}"/>
              </a:ext>
            </a:extLst>
          </p:cNvPr>
          <p:cNvSpPr txBox="1">
            <a:spLocks/>
          </p:cNvSpPr>
          <p:nvPr/>
        </p:nvSpPr>
        <p:spPr>
          <a:xfrm>
            <a:off x="5724882" y="340343"/>
            <a:ext cx="12225983" cy="96063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>
                <a:solidFill>
                  <a:srgbClr val="161616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r>
              <a:rPr lang="en-US" sz="3600" kern="0" dirty="0" err="1">
                <a:solidFill>
                  <a:srgbClr val="C00000"/>
                </a:solidFill>
              </a:rPr>
              <a:t>Caida</a:t>
            </a:r>
            <a:r>
              <a:rPr lang="en-US" sz="3600" kern="0" dirty="0">
                <a:solidFill>
                  <a:srgbClr val="C00000"/>
                </a:solidFill>
              </a:rPr>
              <a:t> de Viva Air.</a:t>
            </a:r>
          </a:p>
          <a:p>
            <a:pPr defTabSz="914400"/>
            <a:endParaRPr lang="en-US" sz="3600" kern="0" dirty="0">
              <a:solidFill>
                <a:srgbClr val="C00000"/>
              </a:solidFill>
            </a:endParaRPr>
          </a:p>
          <a:p>
            <a:pPr defTabSz="914400"/>
            <a:r>
              <a:rPr lang="en-US" sz="3600" kern="0" dirty="0">
                <a:solidFill>
                  <a:srgbClr val="C00000"/>
                </a:solidFill>
              </a:rPr>
              <a:t>La </a:t>
            </a:r>
            <a:r>
              <a:rPr lang="en-US" sz="3600" kern="0" dirty="0" err="1">
                <a:solidFill>
                  <a:srgbClr val="C00000"/>
                </a:solidFill>
              </a:rPr>
              <a:t>aerolinea</a:t>
            </a:r>
            <a:r>
              <a:rPr lang="en-US" sz="3600" kern="0" dirty="0">
                <a:solidFill>
                  <a:srgbClr val="C00000"/>
                </a:solidFill>
              </a:rPr>
              <a:t> de bajo </a:t>
            </a:r>
            <a:r>
              <a:rPr lang="en-US" sz="3600" kern="0" dirty="0" err="1">
                <a:solidFill>
                  <a:srgbClr val="C00000"/>
                </a:solidFill>
              </a:rPr>
              <a:t>costo</a:t>
            </a:r>
            <a:r>
              <a:rPr lang="en-US" sz="3600" kern="0" dirty="0">
                <a:solidFill>
                  <a:srgbClr val="C00000"/>
                </a:solidFill>
              </a:rPr>
              <a:t> Viva Air, tenia una </a:t>
            </a:r>
            <a:r>
              <a:rPr lang="en-US" sz="3600" kern="0" dirty="0" err="1">
                <a:solidFill>
                  <a:srgbClr val="C00000"/>
                </a:solidFill>
              </a:rPr>
              <a:t>manejo</a:t>
            </a:r>
            <a:r>
              <a:rPr lang="en-US" sz="3600" kern="0" dirty="0">
                <a:solidFill>
                  <a:srgbClr val="C00000"/>
                </a:solidFill>
              </a:rPr>
              <a:t> de 46 </a:t>
            </a:r>
            <a:r>
              <a:rPr lang="en-US" sz="3600" kern="0" dirty="0" err="1">
                <a:solidFill>
                  <a:srgbClr val="C00000"/>
                </a:solidFill>
              </a:rPr>
              <a:t>rutas</a:t>
            </a:r>
            <a:r>
              <a:rPr lang="en-US" sz="3600" kern="0" dirty="0">
                <a:solidFill>
                  <a:srgbClr val="C00000"/>
                </a:solidFill>
              </a:rPr>
              <a:t> y 26 </a:t>
            </a:r>
            <a:r>
              <a:rPr lang="en-US" sz="3600" kern="0" dirty="0" err="1">
                <a:solidFill>
                  <a:srgbClr val="C00000"/>
                </a:solidFill>
              </a:rPr>
              <a:t>destinos</a:t>
            </a:r>
            <a:r>
              <a:rPr lang="en-US" sz="3600" kern="0" dirty="0">
                <a:solidFill>
                  <a:srgbClr val="C00000"/>
                </a:solidFill>
              </a:rPr>
              <a:t>, entre </a:t>
            </a:r>
            <a:r>
              <a:rPr lang="en-US" sz="3600" kern="0" dirty="0" err="1">
                <a:solidFill>
                  <a:srgbClr val="C00000"/>
                </a:solidFill>
              </a:rPr>
              <a:t>ellos</a:t>
            </a:r>
            <a:r>
              <a:rPr lang="en-US" sz="3600" kern="0" dirty="0">
                <a:solidFill>
                  <a:srgbClr val="C00000"/>
                </a:solidFill>
              </a:rPr>
              <a:t> 7 </a:t>
            </a:r>
            <a:r>
              <a:rPr lang="en-US" sz="3600" kern="0" dirty="0" err="1">
                <a:solidFill>
                  <a:srgbClr val="C00000"/>
                </a:solidFill>
              </a:rPr>
              <a:t>internacionales</a:t>
            </a:r>
            <a:r>
              <a:rPr lang="en-US" sz="3600" kern="0" dirty="0">
                <a:solidFill>
                  <a:srgbClr val="C00000"/>
                </a:solidFill>
              </a:rPr>
              <a:t>.</a:t>
            </a:r>
          </a:p>
          <a:p>
            <a:pPr defTabSz="914400"/>
            <a:endParaRPr lang="en-US" sz="3600" kern="0" dirty="0">
              <a:solidFill>
                <a:srgbClr val="C00000"/>
              </a:solidFill>
            </a:endParaRPr>
          </a:p>
          <a:p>
            <a:pPr defTabSz="914400"/>
            <a:r>
              <a:rPr lang="en-US" sz="3600" kern="0" dirty="0" err="1">
                <a:solidFill>
                  <a:srgbClr val="C00000"/>
                </a:solidFill>
              </a:rPr>
              <a:t>En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febrero</a:t>
            </a:r>
            <a:r>
              <a:rPr lang="en-US" sz="3600" kern="0" dirty="0">
                <a:solidFill>
                  <a:srgbClr val="C00000"/>
                </a:solidFill>
              </a:rPr>
              <a:t> de 2023 se declare </a:t>
            </a:r>
            <a:r>
              <a:rPr lang="en-US" sz="3600" kern="0" dirty="0" err="1">
                <a:solidFill>
                  <a:srgbClr val="C00000"/>
                </a:solidFill>
              </a:rPr>
              <a:t>en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quiebra</a:t>
            </a:r>
            <a:r>
              <a:rPr lang="en-US" sz="3600" kern="0" dirty="0">
                <a:solidFill>
                  <a:srgbClr val="C00000"/>
                </a:solidFill>
              </a:rPr>
              <a:t>, </a:t>
            </a:r>
            <a:r>
              <a:rPr lang="en-US" sz="3600" kern="0" dirty="0" err="1">
                <a:solidFill>
                  <a:srgbClr val="C00000"/>
                </a:solidFill>
              </a:rPr>
              <a:t>establecio</a:t>
            </a:r>
            <a:r>
              <a:rPr lang="en-US" sz="3600" kern="0" dirty="0">
                <a:solidFill>
                  <a:srgbClr val="C00000"/>
                </a:solidFill>
              </a:rPr>
              <a:t> que no </a:t>
            </a:r>
            <a:r>
              <a:rPr lang="en-US" sz="3600" kern="0" dirty="0" err="1">
                <a:solidFill>
                  <a:srgbClr val="C00000"/>
                </a:solidFill>
              </a:rPr>
              <a:t>contaba</a:t>
            </a:r>
            <a:r>
              <a:rPr lang="en-US" sz="3600" kern="0" dirty="0">
                <a:solidFill>
                  <a:srgbClr val="C00000"/>
                </a:solidFill>
              </a:rPr>
              <a:t> con las </a:t>
            </a:r>
            <a:r>
              <a:rPr lang="en-US" sz="3600" kern="0" dirty="0" err="1">
                <a:solidFill>
                  <a:srgbClr val="C00000"/>
                </a:solidFill>
              </a:rPr>
              <a:t>capacidades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financieras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ni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operativas</a:t>
            </a:r>
            <a:r>
              <a:rPr lang="en-US" sz="3600" kern="0" dirty="0">
                <a:solidFill>
                  <a:srgbClr val="C00000"/>
                </a:solidFill>
              </a:rPr>
              <a:t> para </a:t>
            </a:r>
            <a:r>
              <a:rPr lang="en-US" sz="3600" kern="0" dirty="0" err="1">
                <a:solidFill>
                  <a:srgbClr val="C00000"/>
                </a:solidFill>
              </a:rPr>
              <a:t>continuar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funcionando</a:t>
            </a:r>
            <a:r>
              <a:rPr lang="en-US" sz="3600" kern="0" dirty="0">
                <a:solidFill>
                  <a:srgbClr val="C00000"/>
                </a:solidFill>
              </a:rPr>
              <a:t>.</a:t>
            </a:r>
          </a:p>
          <a:p>
            <a:pPr defTabSz="914400"/>
            <a:endParaRPr lang="en-US" sz="3600" kern="0" dirty="0">
              <a:solidFill>
                <a:srgbClr val="C00000"/>
              </a:solidFill>
            </a:endParaRPr>
          </a:p>
          <a:p>
            <a:pPr defTabSz="914400"/>
            <a:r>
              <a:rPr lang="en-US" sz="3600" kern="0" dirty="0" err="1">
                <a:solidFill>
                  <a:srgbClr val="C00000"/>
                </a:solidFill>
              </a:rPr>
              <a:t>Unos</a:t>
            </a:r>
            <a:r>
              <a:rPr lang="en-US" sz="3600" kern="0" dirty="0">
                <a:solidFill>
                  <a:srgbClr val="C00000"/>
                </a:solidFill>
              </a:rPr>
              <a:t> de los </a:t>
            </a:r>
            <a:r>
              <a:rPr lang="en-US" sz="3600" kern="0" dirty="0" err="1">
                <a:solidFill>
                  <a:srgbClr val="C00000"/>
                </a:solidFill>
              </a:rPr>
              <a:t>motivos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principales</a:t>
            </a:r>
            <a:r>
              <a:rPr lang="en-US" sz="3600" kern="0" dirty="0">
                <a:solidFill>
                  <a:srgbClr val="C00000"/>
                </a:solidFill>
              </a:rPr>
              <a:t> de </a:t>
            </a:r>
            <a:r>
              <a:rPr lang="en-US" sz="3600" kern="0" dirty="0" err="1">
                <a:solidFill>
                  <a:srgbClr val="C00000"/>
                </a:solidFill>
              </a:rPr>
              <a:t>su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caida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fue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debido</a:t>
            </a:r>
            <a:r>
              <a:rPr lang="en-US" sz="3600" kern="0" dirty="0">
                <a:solidFill>
                  <a:srgbClr val="C00000"/>
                </a:solidFill>
              </a:rPr>
              <a:t> al </a:t>
            </a:r>
            <a:r>
              <a:rPr lang="en-US" sz="3600" kern="0" dirty="0" err="1">
                <a:solidFill>
                  <a:srgbClr val="C00000"/>
                </a:solidFill>
              </a:rPr>
              <a:t>fallo</a:t>
            </a:r>
            <a:r>
              <a:rPr lang="en-US" sz="3600" kern="0" dirty="0">
                <a:solidFill>
                  <a:srgbClr val="C00000"/>
                </a:solidFill>
              </a:rPr>
              <a:t> de </a:t>
            </a:r>
            <a:r>
              <a:rPr lang="en-US" sz="3600" kern="0" dirty="0" err="1">
                <a:solidFill>
                  <a:srgbClr val="C00000"/>
                </a:solidFill>
              </a:rPr>
              <a:t>ciberseguridad</a:t>
            </a:r>
            <a:r>
              <a:rPr lang="en-US" sz="3600" kern="0" dirty="0">
                <a:solidFill>
                  <a:srgbClr val="C00000"/>
                </a:solidFill>
              </a:rPr>
              <a:t> que </a:t>
            </a:r>
            <a:r>
              <a:rPr lang="en-US" sz="3600" kern="0" dirty="0" err="1">
                <a:solidFill>
                  <a:srgbClr val="C00000"/>
                </a:solidFill>
              </a:rPr>
              <a:t>tuvo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hace</a:t>
            </a:r>
            <a:r>
              <a:rPr lang="en-US" sz="3600" kern="0" dirty="0">
                <a:solidFill>
                  <a:srgbClr val="C00000"/>
                </a:solidFill>
              </a:rPr>
              <a:t> un </a:t>
            </a:r>
            <a:r>
              <a:rPr lang="en-US" sz="3600" kern="0" dirty="0" err="1">
                <a:solidFill>
                  <a:srgbClr val="C00000"/>
                </a:solidFill>
              </a:rPr>
              <a:t>año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sumado</a:t>
            </a:r>
            <a:r>
              <a:rPr lang="en-US" sz="3600" kern="0" dirty="0">
                <a:solidFill>
                  <a:srgbClr val="C00000"/>
                </a:solidFill>
              </a:rPr>
              <a:t> a </a:t>
            </a:r>
            <a:r>
              <a:rPr lang="en-US" sz="3600" kern="0" dirty="0" err="1">
                <a:solidFill>
                  <a:srgbClr val="C00000"/>
                </a:solidFill>
              </a:rPr>
              <a:t>varios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problemas</a:t>
            </a:r>
            <a:r>
              <a:rPr lang="en-US" sz="3600" kern="0" dirty="0">
                <a:solidFill>
                  <a:srgbClr val="C00000"/>
                </a:solidFill>
              </a:rPr>
              <a:t> con los que </a:t>
            </a:r>
            <a:r>
              <a:rPr lang="en-US" sz="3600" kern="0" dirty="0" err="1">
                <a:solidFill>
                  <a:srgbClr val="C00000"/>
                </a:solidFill>
              </a:rPr>
              <a:t>venian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previamente</a:t>
            </a:r>
            <a:r>
              <a:rPr lang="en-US" sz="3600" kern="0" dirty="0">
                <a:solidFill>
                  <a:srgbClr val="C00000"/>
                </a:solidFill>
              </a:rPr>
              <a:t>, tenia </a:t>
            </a:r>
            <a:r>
              <a:rPr lang="en-US" sz="3600" kern="0" dirty="0" err="1">
                <a:solidFill>
                  <a:srgbClr val="C00000"/>
                </a:solidFill>
              </a:rPr>
              <a:t>varias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deudas</a:t>
            </a:r>
            <a:r>
              <a:rPr lang="en-US" sz="3600" kern="0" dirty="0">
                <a:solidFill>
                  <a:srgbClr val="C00000"/>
                </a:solidFill>
              </a:rPr>
              <a:t> las </a:t>
            </a:r>
            <a:r>
              <a:rPr lang="en-US" sz="3600" kern="0" dirty="0" err="1">
                <a:solidFill>
                  <a:srgbClr val="C00000"/>
                </a:solidFill>
              </a:rPr>
              <a:t>cuales</a:t>
            </a:r>
            <a:r>
              <a:rPr lang="en-US" sz="3600" kern="0" dirty="0">
                <a:solidFill>
                  <a:srgbClr val="C00000"/>
                </a:solidFill>
              </a:rPr>
              <a:t> no era </a:t>
            </a:r>
            <a:r>
              <a:rPr lang="en-US" sz="3600" kern="0" dirty="0" err="1">
                <a:solidFill>
                  <a:srgbClr val="C00000"/>
                </a:solidFill>
              </a:rPr>
              <a:t>capaz</a:t>
            </a:r>
            <a:r>
              <a:rPr lang="en-US" sz="3600" kern="0" dirty="0">
                <a:solidFill>
                  <a:srgbClr val="C00000"/>
                </a:solidFill>
              </a:rPr>
              <a:t> de </a:t>
            </a:r>
            <a:r>
              <a:rPr lang="en-US" sz="3600" kern="0" dirty="0" err="1">
                <a:solidFill>
                  <a:srgbClr val="C00000"/>
                </a:solidFill>
              </a:rPr>
              <a:t>cubrir</a:t>
            </a:r>
            <a:r>
              <a:rPr lang="en-US" sz="3600" kern="0" dirty="0">
                <a:solidFill>
                  <a:srgbClr val="C00000"/>
                </a:solidFill>
              </a:rPr>
              <a:t> por </a:t>
            </a:r>
            <a:r>
              <a:rPr lang="en-US" sz="3600" kern="0" dirty="0" err="1">
                <a:solidFill>
                  <a:srgbClr val="C00000"/>
                </a:solidFill>
              </a:rPr>
              <a:t>si</a:t>
            </a:r>
            <a:r>
              <a:rPr lang="en-US" sz="3600" kern="0" dirty="0">
                <a:solidFill>
                  <a:srgbClr val="C00000"/>
                </a:solidFill>
              </a:rPr>
              <a:t> sola, </a:t>
            </a:r>
            <a:r>
              <a:rPr lang="en-US" sz="3600" kern="0" dirty="0" err="1">
                <a:solidFill>
                  <a:srgbClr val="C00000"/>
                </a:solidFill>
              </a:rPr>
              <a:t>casi</a:t>
            </a:r>
            <a:r>
              <a:rPr lang="en-US" sz="3600" kern="0" dirty="0">
                <a:solidFill>
                  <a:srgbClr val="C00000"/>
                </a:solidFill>
              </a:rPr>
              <a:t> no </a:t>
            </a:r>
            <a:r>
              <a:rPr lang="en-US" sz="3600" kern="0" dirty="0" err="1">
                <a:solidFill>
                  <a:srgbClr val="C00000"/>
                </a:solidFill>
              </a:rPr>
              <a:t>contaba</a:t>
            </a:r>
            <a:r>
              <a:rPr lang="en-US" sz="3600" kern="0" dirty="0">
                <a:solidFill>
                  <a:srgbClr val="C00000"/>
                </a:solidFill>
              </a:rPr>
              <a:t> con capital </a:t>
            </a:r>
            <a:r>
              <a:rPr lang="en-US" sz="3600" kern="0" dirty="0" err="1">
                <a:solidFill>
                  <a:srgbClr val="C00000"/>
                </a:solidFill>
              </a:rPr>
              <a:t>debido</a:t>
            </a:r>
            <a:r>
              <a:rPr lang="en-US" sz="3600" kern="0" dirty="0">
                <a:solidFill>
                  <a:srgbClr val="C00000"/>
                </a:solidFill>
              </a:rPr>
              <a:t> a que </a:t>
            </a:r>
            <a:r>
              <a:rPr lang="en-US" sz="3600" kern="0" dirty="0" err="1">
                <a:solidFill>
                  <a:srgbClr val="C00000"/>
                </a:solidFill>
              </a:rPr>
              <a:t>su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flota</a:t>
            </a:r>
            <a:r>
              <a:rPr lang="en-US" sz="3600" kern="0" dirty="0">
                <a:solidFill>
                  <a:srgbClr val="C00000"/>
                </a:solidFill>
              </a:rPr>
              <a:t> de </a:t>
            </a:r>
            <a:r>
              <a:rPr lang="en-US" sz="3600" kern="0" dirty="0" err="1">
                <a:solidFill>
                  <a:srgbClr val="C00000"/>
                </a:solidFill>
              </a:rPr>
              <a:t>aviones</a:t>
            </a:r>
            <a:r>
              <a:rPr lang="en-US" sz="3600" kern="0" dirty="0">
                <a:solidFill>
                  <a:srgbClr val="C00000"/>
                </a:solidFill>
              </a:rPr>
              <a:t> era </a:t>
            </a:r>
            <a:r>
              <a:rPr lang="en-US" sz="3600" kern="0" dirty="0" err="1">
                <a:solidFill>
                  <a:srgbClr val="C00000"/>
                </a:solidFill>
              </a:rPr>
              <a:t>alquilada</a:t>
            </a:r>
            <a:r>
              <a:rPr lang="en-US" sz="3600" kern="0" dirty="0">
                <a:solidFill>
                  <a:srgbClr val="C00000"/>
                </a:solidFill>
              </a:rPr>
              <a:t> y no </a:t>
            </a:r>
            <a:r>
              <a:rPr lang="en-US" sz="3600" kern="0" dirty="0" err="1">
                <a:solidFill>
                  <a:srgbClr val="C00000"/>
                </a:solidFill>
              </a:rPr>
              <a:t>propia</a:t>
            </a:r>
            <a:r>
              <a:rPr lang="en-US" sz="3600" kern="0" dirty="0">
                <a:solidFill>
                  <a:srgbClr val="C00000"/>
                </a:solidFill>
              </a:rPr>
              <a:t>.</a:t>
            </a:r>
          </a:p>
          <a:p>
            <a:pPr defTabSz="914400"/>
            <a:endParaRPr lang="en-US" sz="3600" kern="0" dirty="0">
              <a:solidFill>
                <a:srgbClr val="C00000"/>
              </a:solidFill>
            </a:endParaRPr>
          </a:p>
          <a:p>
            <a:pPr defTabSz="914400"/>
            <a:r>
              <a:rPr lang="en-US" sz="3600" kern="0" dirty="0" err="1">
                <a:solidFill>
                  <a:srgbClr val="C00000"/>
                </a:solidFill>
              </a:rPr>
              <a:t>Sumado</a:t>
            </a:r>
            <a:r>
              <a:rPr lang="en-US" sz="3600" kern="0" dirty="0">
                <a:solidFill>
                  <a:srgbClr val="C00000"/>
                </a:solidFill>
              </a:rPr>
              <a:t> a </a:t>
            </a:r>
            <a:r>
              <a:rPr lang="en-US" sz="3600" kern="0" dirty="0" err="1">
                <a:solidFill>
                  <a:srgbClr val="C00000"/>
                </a:solidFill>
              </a:rPr>
              <a:t>esto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tuvo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muchos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problemas</a:t>
            </a:r>
            <a:r>
              <a:rPr lang="en-US" sz="3600" kern="0" dirty="0">
                <a:solidFill>
                  <a:srgbClr val="C00000"/>
                </a:solidFill>
              </a:rPr>
              <a:t> por la </a:t>
            </a:r>
            <a:r>
              <a:rPr lang="en-US" sz="3600" kern="0" dirty="0" err="1">
                <a:solidFill>
                  <a:srgbClr val="C00000"/>
                </a:solidFill>
              </a:rPr>
              <a:t>fuga</a:t>
            </a:r>
            <a:r>
              <a:rPr lang="en-US" sz="3600" kern="0" dirty="0">
                <a:solidFill>
                  <a:srgbClr val="C00000"/>
                </a:solidFill>
              </a:rPr>
              <a:t> de </a:t>
            </a:r>
            <a:r>
              <a:rPr lang="en-US" sz="3600" kern="0" dirty="0" err="1">
                <a:solidFill>
                  <a:srgbClr val="C00000"/>
                </a:solidFill>
              </a:rPr>
              <a:t>informacion</a:t>
            </a:r>
            <a:r>
              <a:rPr lang="en-US" sz="3600" kern="0" dirty="0">
                <a:solidFill>
                  <a:srgbClr val="C00000"/>
                </a:solidFill>
              </a:rPr>
              <a:t> que </a:t>
            </a:r>
            <a:r>
              <a:rPr lang="en-US" sz="3600" kern="0" dirty="0" err="1">
                <a:solidFill>
                  <a:srgbClr val="C00000"/>
                </a:solidFill>
              </a:rPr>
              <a:t>tuvo</a:t>
            </a:r>
            <a:r>
              <a:rPr lang="en-US" sz="3600" kern="0" dirty="0">
                <a:solidFill>
                  <a:srgbClr val="C00000"/>
                </a:solidFill>
              </a:rPr>
              <a:t>, </a:t>
            </a:r>
            <a:r>
              <a:rPr lang="en-US" sz="3600" kern="0" dirty="0" err="1">
                <a:solidFill>
                  <a:srgbClr val="C00000"/>
                </a:solidFill>
              </a:rPr>
              <a:t>dejando</a:t>
            </a:r>
            <a:r>
              <a:rPr lang="en-US" sz="3600" kern="0" dirty="0">
                <a:solidFill>
                  <a:srgbClr val="C00000"/>
                </a:solidFill>
              </a:rPr>
              <a:t> </a:t>
            </a:r>
            <a:r>
              <a:rPr lang="en-US" sz="3600" kern="0" dirty="0" err="1">
                <a:solidFill>
                  <a:srgbClr val="C00000"/>
                </a:solidFill>
              </a:rPr>
              <a:t>como</a:t>
            </a:r>
            <a:r>
              <a:rPr lang="en-US" sz="3600" kern="0" dirty="0">
                <a:solidFill>
                  <a:srgbClr val="C00000"/>
                </a:solidFill>
              </a:rPr>
              <a:t> ultima </a:t>
            </a:r>
            <a:r>
              <a:rPr lang="en-US" sz="3600" kern="0" dirty="0" err="1">
                <a:solidFill>
                  <a:srgbClr val="C00000"/>
                </a:solidFill>
              </a:rPr>
              <a:t>opcion</a:t>
            </a:r>
            <a:r>
              <a:rPr lang="en-US" sz="3600" kern="0" dirty="0">
                <a:solidFill>
                  <a:srgbClr val="C00000"/>
                </a:solidFill>
              </a:rPr>
              <a:t> la </a:t>
            </a:r>
            <a:r>
              <a:rPr lang="en-US" sz="3600" kern="0" dirty="0" err="1">
                <a:solidFill>
                  <a:srgbClr val="C00000"/>
                </a:solidFill>
              </a:rPr>
              <a:t>liquidacion</a:t>
            </a:r>
            <a:r>
              <a:rPr lang="en-US" sz="3600" kern="0" dirty="0">
                <a:solidFill>
                  <a:srgbClr val="C00000"/>
                </a:solidFill>
              </a:rPr>
              <a:t> de la </a:t>
            </a:r>
            <a:r>
              <a:rPr lang="en-US" sz="3600" kern="0" dirty="0" err="1">
                <a:solidFill>
                  <a:srgbClr val="C00000"/>
                </a:solidFill>
              </a:rPr>
              <a:t>misma</a:t>
            </a:r>
            <a:r>
              <a:rPr lang="en-US" sz="3600" kern="0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5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7313-6A04-2C40-F8EA-D3AF9F59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7F6E7-6215-F67F-47BF-EC9F4DE8035F}"/>
              </a:ext>
            </a:extLst>
          </p:cNvPr>
          <p:cNvSpPr txBox="1"/>
          <p:nvPr/>
        </p:nvSpPr>
        <p:spPr>
          <a:xfrm>
            <a:off x="1294344" y="4728001"/>
            <a:ext cx="2654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BM Plex Sans" panose="020B0503050203000203" pitchFamily="34" charset="0"/>
              </a:rPr>
              <a:t>Timeline</a:t>
            </a:r>
            <a:endParaRPr lang="en-US" sz="4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8750BE-80A4-86A3-8C5B-6D437F2F5A59}"/>
              </a:ext>
            </a:extLst>
          </p:cNvPr>
          <p:cNvGrpSpPr/>
          <p:nvPr/>
        </p:nvGrpSpPr>
        <p:grpSpPr>
          <a:xfrm>
            <a:off x="5452097" y="320468"/>
            <a:ext cx="12649921" cy="9234926"/>
            <a:chOff x="4851832" y="612362"/>
            <a:chExt cx="6715147" cy="53084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87AA68-D0D8-01B5-36B9-06575FB16806}"/>
                </a:ext>
              </a:extLst>
            </p:cNvPr>
            <p:cNvGrpSpPr/>
            <p:nvPr/>
          </p:nvGrpSpPr>
          <p:grpSpPr>
            <a:xfrm>
              <a:off x="4851832" y="612362"/>
              <a:ext cx="6715147" cy="5308497"/>
              <a:chOff x="4851832" y="897103"/>
              <a:chExt cx="6715147" cy="5308497"/>
            </a:xfrm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690D94C-8F5D-4262-DFA2-0E72765AB9A6}"/>
                  </a:ext>
                </a:extLst>
              </p:cNvPr>
              <p:cNvSpPr/>
              <p:nvPr/>
            </p:nvSpPr>
            <p:spPr>
              <a:xfrm>
                <a:off x="5348055" y="897103"/>
                <a:ext cx="6218924" cy="13269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6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5E1702-1901-6938-83B4-1197572C0009}"/>
                  </a:ext>
                </a:extLst>
              </p:cNvPr>
              <p:cNvSpPr/>
              <p:nvPr/>
            </p:nvSpPr>
            <p:spPr>
              <a:xfrm>
                <a:off x="4923514" y="1184099"/>
                <a:ext cx="751851" cy="7518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797D8A3-EF36-006E-0117-0DA16460DE0F}"/>
                  </a:ext>
                </a:extLst>
              </p:cNvPr>
              <p:cNvSpPr/>
              <p:nvPr/>
            </p:nvSpPr>
            <p:spPr>
              <a:xfrm>
                <a:off x="5299440" y="2399695"/>
                <a:ext cx="6218924" cy="1030983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0" rIns="234696" bIns="125731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95346D-FFF4-7CAB-F9FF-C1BB9F292041}"/>
                  </a:ext>
                </a:extLst>
              </p:cNvPr>
              <p:cNvSpPr/>
              <p:nvPr/>
            </p:nvSpPr>
            <p:spPr>
              <a:xfrm>
                <a:off x="4874898" y="2553839"/>
                <a:ext cx="751851" cy="751851"/>
              </a:xfrm>
              <a:prstGeom prst="ellipse">
                <a:avLst/>
              </a:prstGeom>
              <a:solidFill>
                <a:srgbClr val="6929C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7204A7F-B877-DA23-F617-32DFE7B74712}"/>
                  </a:ext>
                </a:extLst>
              </p:cNvPr>
              <p:cNvSpPr/>
              <p:nvPr/>
            </p:nvSpPr>
            <p:spPr>
              <a:xfrm>
                <a:off x="5317522" y="3699145"/>
                <a:ext cx="6200842" cy="1268807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6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CEB7295-EA15-3109-F42A-D968134EC95E}"/>
                  </a:ext>
                </a:extLst>
              </p:cNvPr>
              <p:cNvSpPr/>
              <p:nvPr/>
            </p:nvSpPr>
            <p:spPr>
              <a:xfrm>
                <a:off x="4874898" y="3976599"/>
                <a:ext cx="751851" cy="7518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6132EE3-D4CB-AD41-B6D8-60E9EE5EF9D5}"/>
                  </a:ext>
                </a:extLst>
              </p:cNvPr>
              <p:cNvSpPr/>
              <p:nvPr/>
            </p:nvSpPr>
            <p:spPr>
              <a:xfrm>
                <a:off x="5284436" y="5087064"/>
                <a:ext cx="6218924" cy="1118536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6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ADE55D6-A1FB-F8FF-F083-B52F77AAD3E7}"/>
                  </a:ext>
                </a:extLst>
              </p:cNvPr>
              <p:cNvSpPr/>
              <p:nvPr/>
            </p:nvSpPr>
            <p:spPr>
              <a:xfrm>
                <a:off x="4851832" y="5267446"/>
                <a:ext cx="751851" cy="751851"/>
              </a:xfrm>
              <a:prstGeom prst="ellipse">
                <a:avLst/>
              </a:prstGeom>
              <a:solidFill>
                <a:srgbClr val="6929C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A132DE-AC43-F146-5B76-A73CBEED536A}"/>
                  </a:ext>
                </a:extLst>
              </p:cNvPr>
              <p:cNvSpPr txBox="1"/>
              <p:nvPr/>
            </p:nvSpPr>
            <p:spPr>
              <a:xfrm>
                <a:off x="5139390" y="5492991"/>
                <a:ext cx="221688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5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C74F92-D2EC-1153-4907-F0DC8161B3D1}"/>
                  </a:ext>
                </a:extLst>
              </p:cNvPr>
              <p:cNvSpPr txBox="1"/>
              <p:nvPr/>
            </p:nvSpPr>
            <p:spPr>
              <a:xfrm>
                <a:off x="5237211" y="2098933"/>
                <a:ext cx="221686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060A33-B53E-E527-601F-5877E43B3A48}"/>
                  </a:ext>
                </a:extLst>
              </p:cNvPr>
              <p:cNvSpPr txBox="1"/>
              <p:nvPr/>
            </p:nvSpPr>
            <p:spPr>
              <a:xfrm>
                <a:off x="5148520" y="2827639"/>
                <a:ext cx="204606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76F1C2-F348-D82B-A986-7B62045EF8B1}"/>
                  </a:ext>
                </a:extLst>
              </p:cNvPr>
              <p:cNvSpPr txBox="1"/>
              <p:nvPr/>
            </p:nvSpPr>
            <p:spPr>
              <a:xfrm>
                <a:off x="5158080" y="4204623"/>
                <a:ext cx="221687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30938A-DB6C-6F3B-39DC-1366C21512D8}"/>
                  </a:ext>
                </a:extLst>
              </p:cNvPr>
              <p:cNvSpPr txBox="1"/>
              <p:nvPr/>
            </p:nvSpPr>
            <p:spPr>
              <a:xfrm>
                <a:off x="5186976" y="1423410"/>
                <a:ext cx="194462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1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95F8A-9D64-0AB8-1F31-BBE2C21EBDC5}"/>
                </a:ext>
              </a:extLst>
            </p:cNvPr>
            <p:cNvSpPr txBox="1"/>
            <p:nvPr/>
          </p:nvSpPr>
          <p:spPr>
            <a:xfrm>
              <a:off x="5723836" y="618956"/>
              <a:ext cx="5843143" cy="152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1</a:t>
              </a:r>
            </a:p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El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reconocido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hacker </a:t>
              </a:r>
              <a:r>
                <a:rPr lang="en-US" sz="2800" kern="0" dirty="0">
                  <a:solidFill>
                    <a:srgbClr val="C00000"/>
                  </a:solidFill>
                </a:rPr>
                <a:t>Hive0091 </a:t>
              </a:r>
              <a:r>
                <a:rPr lang="en-US" sz="2800" kern="0" dirty="0" err="1">
                  <a:solidFill>
                    <a:srgbClr val="C00000"/>
                  </a:solidFill>
                </a:rPr>
                <a:t>logra</a:t>
              </a:r>
              <a:r>
                <a:rPr lang="en-US" sz="2800" kern="0" dirty="0">
                  <a:solidFill>
                    <a:srgbClr val="C00000"/>
                  </a:solidFill>
                </a:rPr>
                <a:t> </a:t>
              </a:r>
              <a:r>
                <a:rPr lang="en-US" sz="2800" kern="0" dirty="0" err="1">
                  <a:solidFill>
                    <a:srgbClr val="C00000"/>
                  </a:solidFill>
                </a:rPr>
                <a:t>infiltrarse</a:t>
              </a:r>
              <a:r>
                <a:rPr lang="en-US" sz="2800" kern="0" dirty="0">
                  <a:solidFill>
                    <a:srgbClr val="C00000"/>
                  </a:solidFill>
                </a:rPr>
                <a:t> </a:t>
              </a:r>
              <a:r>
                <a:rPr lang="en-US" sz="2800" kern="0" dirty="0" err="1">
                  <a:solidFill>
                    <a:srgbClr val="C00000"/>
                  </a:solidFill>
                </a:rPr>
                <a:t>en</a:t>
              </a:r>
              <a:r>
                <a:rPr lang="en-US" sz="2800" kern="0" dirty="0">
                  <a:solidFill>
                    <a:srgbClr val="C00000"/>
                  </a:solidFill>
                </a:rPr>
                <a:t> los </a:t>
              </a:r>
              <a:r>
                <a:rPr lang="en-US" sz="2800" kern="0" dirty="0" err="1">
                  <a:solidFill>
                    <a:srgbClr val="C00000"/>
                  </a:solidFill>
                </a:rPr>
                <a:t>sistemas</a:t>
              </a:r>
              <a:r>
                <a:rPr lang="en-US" sz="2800" kern="0" dirty="0">
                  <a:solidFill>
                    <a:srgbClr val="C00000"/>
                  </a:solidFill>
                </a:rPr>
                <a:t> de </a:t>
              </a:r>
              <a:r>
                <a:rPr lang="en-US" sz="2800" kern="0" dirty="0" err="1">
                  <a:solidFill>
                    <a:srgbClr val="C00000"/>
                  </a:solidFill>
                </a:rPr>
                <a:t>informacion</a:t>
              </a:r>
              <a:r>
                <a:rPr lang="en-US" sz="2800" kern="0" dirty="0">
                  <a:solidFill>
                    <a:srgbClr val="C00000"/>
                  </a:solidFill>
                </a:rPr>
                <a:t> de la </a:t>
              </a:r>
              <a:r>
                <a:rPr lang="en-US" sz="2800" kern="0" dirty="0" err="1">
                  <a:solidFill>
                    <a:srgbClr val="C00000"/>
                  </a:solidFill>
                </a:rPr>
                <a:t>aerolinea</a:t>
              </a:r>
              <a:r>
                <a:rPr lang="en-US" sz="2800" kern="0" dirty="0">
                  <a:solidFill>
                    <a:srgbClr val="C00000"/>
                  </a:solidFill>
                </a:rPr>
                <a:t> </a:t>
              </a:r>
              <a:r>
                <a:rPr lang="en-US" sz="2800" kern="0" dirty="0" err="1">
                  <a:solidFill>
                    <a:srgbClr val="C00000"/>
                  </a:solidFill>
                </a:rPr>
                <a:t>internacional</a:t>
              </a:r>
              <a:r>
                <a:rPr lang="en-US" sz="2800" kern="0" dirty="0">
                  <a:solidFill>
                    <a:srgbClr val="C00000"/>
                  </a:solidFill>
                </a:rPr>
                <a:t>, Viva Air, no se sabe </a:t>
              </a:r>
              <a:r>
                <a:rPr lang="en-US" sz="2800" kern="0" dirty="0" err="1">
                  <a:solidFill>
                    <a:srgbClr val="C00000"/>
                  </a:solidFill>
                </a:rPr>
                <a:t>exactamente</a:t>
              </a:r>
              <a:r>
                <a:rPr lang="en-US" sz="2800" kern="0" dirty="0">
                  <a:solidFill>
                    <a:srgbClr val="C00000"/>
                  </a:solidFill>
                </a:rPr>
                <a:t> </a:t>
              </a:r>
              <a:r>
                <a:rPr lang="en-US" sz="2800" kern="0" dirty="0" err="1">
                  <a:solidFill>
                    <a:srgbClr val="C00000"/>
                  </a:solidFill>
                </a:rPr>
                <a:t>como</a:t>
              </a:r>
              <a:r>
                <a:rPr lang="en-US" sz="2800" kern="0" dirty="0">
                  <a:solidFill>
                    <a:srgbClr val="C00000"/>
                  </a:solidFill>
                </a:rPr>
                <a:t> lo </a:t>
              </a:r>
              <a:r>
                <a:rPr lang="en-US" sz="2800" kern="0" dirty="0" err="1">
                  <a:solidFill>
                    <a:srgbClr val="C00000"/>
                  </a:solidFill>
                </a:rPr>
                <a:t>logro</a:t>
              </a:r>
              <a:r>
                <a:rPr lang="en-US" sz="2800" kern="0" dirty="0">
                  <a:solidFill>
                    <a:srgbClr val="C00000"/>
                  </a:solidFill>
                </a:rPr>
                <a:t>, </a:t>
              </a:r>
              <a:r>
                <a:rPr lang="en-US" sz="2800" kern="0" dirty="0" err="1">
                  <a:solidFill>
                    <a:srgbClr val="C00000"/>
                  </a:solidFill>
                </a:rPr>
                <a:t>muchos</a:t>
              </a:r>
              <a:r>
                <a:rPr lang="en-US" sz="2800" kern="0" dirty="0">
                  <a:solidFill>
                    <a:srgbClr val="C00000"/>
                  </a:solidFill>
                </a:rPr>
                <a:t> </a:t>
              </a:r>
              <a:r>
                <a:rPr lang="en-US" sz="2800" kern="0" dirty="0" err="1">
                  <a:solidFill>
                    <a:srgbClr val="C00000"/>
                  </a:solidFill>
                </a:rPr>
                <a:t>medios</a:t>
              </a:r>
              <a:r>
                <a:rPr lang="en-US" sz="2800" kern="0" dirty="0">
                  <a:solidFill>
                    <a:srgbClr val="C00000"/>
                  </a:solidFill>
                </a:rPr>
                <a:t> </a:t>
              </a:r>
              <a:r>
                <a:rPr lang="en-US" sz="2800" kern="0" dirty="0" err="1">
                  <a:solidFill>
                    <a:srgbClr val="C00000"/>
                  </a:solidFill>
                </a:rPr>
                <a:t>afirman</a:t>
              </a:r>
              <a:r>
                <a:rPr lang="en-US" sz="2800" kern="0" dirty="0">
                  <a:solidFill>
                    <a:srgbClr val="C00000"/>
                  </a:solidFill>
                </a:rPr>
                <a:t> que </a:t>
              </a:r>
              <a:r>
                <a:rPr lang="en-US" sz="2800" kern="0" dirty="0" err="1">
                  <a:solidFill>
                    <a:srgbClr val="C00000"/>
                  </a:solidFill>
                </a:rPr>
                <a:t>el</a:t>
              </a:r>
              <a:r>
                <a:rPr lang="en-US" sz="2800" kern="0" dirty="0">
                  <a:solidFill>
                    <a:srgbClr val="C00000"/>
                  </a:solidFill>
                </a:rPr>
                <a:t> software </a:t>
              </a:r>
              <a:r>
                <a:rPr lang="en-US" sz="2800" kern="0" dirty="0" err="1">
                  <a:solidFill>
                    <a:srgbClr val="C00000"/>
                  </a:solidFill>
                </a:rPr>
                <a:t>usado</a:t>
              </a:r>
              <a:r>
                <a:rPr lang="en-US" sz="2800" kern="0" dirty="0">
                  <a:solidFill>
                    <a:srgbClr val="C00000"/>
                  </a:solidFill>
                </a:rPr>
                <a:t> por Viva Air tenia deficit </a:t>
              </a:r>
              <a:r>
                <a:rPr lang="en-US" sz="2800" kern="0" dirty="0" err="1">
                  <a:solidFill>
                    <a:srgbClr val="C00000"/>
                  </a:solidFill>
                </a:rPr>
                <a:t>en</a:t>
              </a:r>
              <a:r>
                <a:rPr lang="en-US" sz="2800" kern="0" dirty="0">
                  <a:solidFill>
                    <a:srgbClr val="C00000"/>
                  </a:solidFill>
                </a:rPr>
                <a:t> la </a:t>
              </a:r>
              <a:r>
                <a:rPr lang="en-US" sz="2800" kern="0" dirty="0" err="1">
                  <a:solidFill>
                    <a:srgbClr val="C00000"/>
                  </a:solidFill>
                </a:rPr>
                <a:t>ciberseguridad</a:t>
              </a:r>
              <a:r>
                <a:rPr lang="en-US" sz="2800" kern="0" dirty="0">
                  <a:solidFill>
                    <a:srgbClr val="C00000"/>
                  </a:solidFill>
                </a:rPr>
                <a:t> </a:t>
              </a:r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D819D1-11F8-570E-51A5-AC4EB15D54FC}"/>
                </a:ext>
              </a:extLst>
            </p:cNvPr>
            <p:cNvSpPr txBox="1"/>
            <p:nvPr/>
          </p:nvSpPr>
          <p:spPr>
            <a:xfrm>
              <a:off x="5644689" y="2112474"/>
              <a:ext cx="5843143" cy="1247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2</a:t>
              </a:r>
            </a:p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Los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atacantes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piden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dinero a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cambio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de la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informacion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a Viva Air,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lamentablemente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la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aerolinea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no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cuenta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con los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recursos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suficientes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para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pagar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la extorsion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debido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a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su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delicado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estado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financiero</a:t>
              </a:r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0078B5-3AE4-40AE-02B3-7F8731ED0BD3}"/>
                </a:ext>
              </a:extLst>
            </p:cNvPr>
            <p:cNvSpPr txBox="1"/>
            <p:nvPr/>
          </p:nvSpPr>
          <p:spPr>
            <a:xfrm>
              <a:off x="5662772" y="3421192"/>
              <a:ext cx="5843143" cy="148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3</a:t>
              </a:r>
            </a:p>
            <a:p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El 14 de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marzo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del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año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2022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fueron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publicados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varios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archivos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en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un sitio web de la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ruta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cebolla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que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corresponden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 a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datos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robados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de la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aerolinea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Viva Air,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datos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correspondientes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a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Nombre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,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numero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de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pasaporte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,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telefono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,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correo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,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etc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…</a:t>
              </a: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9C3B8D-6A64-3EFE-ADD6-BEF4871DC971}"/>
                </a:ext>
              </a:extLst>
            </p:cNvPr>
            <p:cNvSpPr txBox="1"/>
            <p:nvPr/>
          </p:nvSpPr>
          <p:spPr>
            <a:xfrm>
              <a:off x="5662772" y="4831513"/>
              <a:ext cx="5843143" cy="1008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4</a:t>
              </a:r>
            </a:p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A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mediados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de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febrero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del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año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2023 Viva Air se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declara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en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quiebra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ante la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aeronautica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civil, la gran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cantidad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de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dificultades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financieras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y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operativas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la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obligaron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 a </a:t>
              </a:r>
              <a:r>
                <a:rPr lang="en-US" dirty="0" err="1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liquidarse</a:t>
              </a:r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34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BD8E-D3A0-3E4C-A5CF-FD6692CA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8288000" cy="2840183"/>
          </a:xfrm>
        </p:spPr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7017DAE-159D-A94A-B455-4F0E3D6FBF2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0" y="3034145"/>
            <a:ext cx="4572000" cy="7252856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sz="3600" dirty="0"/>
              <a:t>Vulnerability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55029A-01CC-DC41-B3F7-1B0A58DC5EB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3716000" y="3034142"/>
            <a:ext cx="4572000" cy="7252858"/>
          </a:xfrm>
          <a:solidFill>
            <a:srgbClr val="A56EFF"/>
          </a:solidFill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Vulnerability 4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C3BAB0-2A72-1749-AD9A-F02308902F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72002" y="3034145"/>
            <a:ext cx="4572000" cy="7252856"/>
          </a:xfrm>
          <a:solidFill>
            <a:srgbClr val="6929C4"/>
          </a:solidFill>
        </p:spPr>
        <p:txBody>
          <a:bodyPr/>
          <a:lstStyle/>
          <a:p>
            <a:r>
              <a:rPr lang="en-US" sz="3600" dirty="0"/>
              <a:t>Vulnerability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B6C12C-C2D5-BC47-B090-97D6384D1A0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0" y="3034142"/>
            <a:ext cx="4572000" cy="7252858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3600" dirty="0"/>
              <a:t>Vulnerability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464EC-60B5-E49F-CF56-A0E24F37D795}"/>
              </a:ext>
            </a:extLst>
          </p:cNvPr>
          <p:cNvSpPr txBox="1"/>
          <p:nvPr/>
        </p:nvSpPr>
        <p:spPr>
          <a:xfrm>
            <a:off x="195672" y="940198"/>
            <a:ext cx="17896655" cy="14927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IBM Plex Sans" panose="020B0503050203000203" pitchFamily="34" charset="0"/>
              </a:rPr>
              <a:t>In this box, provide an overall vulnerability summary.</a:t>
            </a:r>
          </a:p>
          <a:p>
            <a:r>
              <a:rPr lang="en-US" sz="3200" dirty="0">
                <a:solidFill>
                  <a:srgbClr val="FF0000"/>
                </a:solidFill>
                <a:latin typeface="IBM Plex Sans" panose="020B0503050203000203" pitchFamily="34" charset="0"/>
              </a:rPr>
              <a:t>Then provide a summary of 4 specific vulnerabilities for your case in the boxes below.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E364F-7C8D-04E9-71DE-A091382BA2A9}"/>
              </a:ext>
            </a:extLst>
          </p:cNvPr>
          <p:cNvSpPr txBox="1"/>
          <p:nvPr/>
        </p:nvSpPr>
        <p:spPr>
          <a:xfrm>
            <a:off x="98690" y="3947390"/>
            <a:ext cx="42932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Varios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medios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de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comunicacion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afirman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que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esto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ocurrio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debido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al deficit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tecnologico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por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parte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de la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aerolinea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ya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que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contenia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varios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fallos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importantes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que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atentaban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contra la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seguridad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de la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informacion</a:t>
            </a:r>
            <a:endParaRPr lang="en-US" sz="3200" dirty="0">
              <a:solidFill>
                <a:srgbClr val="FF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2704B-79F4-3D56-CE07-CCAA742B1964}"/>
              </a:ext>
            </a:extLst>
          </p:cNvPr>
          <p:cNvSpPr txBox="1"/>
          <p:nvPr/>
        </p:nvSpPr>
        <p:spPr>
          <a:xfrm>
            <a:off x="4697830" y="3984335"/>
            <a:ext cx="42932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El simple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hecho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de no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contar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con personal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calificado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en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el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area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sabiendo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que se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trabajaba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con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informacion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sensible es un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actos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de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negligencia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por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parte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de la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aerolinea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,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dejando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expuesta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informacion</a:t>
            </a:r>
            <a:r>
              <a:rPr lang="en-US" sz="3200" dirty="0">
                <a:solidFill>
                  <a:srgbClr val="FF0000"/>
                </a:solidFill>
                <a:latin typeface="IBM Plex Sans" charset="0"/>
                <a:ea typeface="IBM Plex Sans" charset="0"/>
                <a:cs typeface="IBM Plex Sans" charset="0"/>
              </a:rPr>
              <a:t> personal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33D1A-1C5E-6997-F809-2230D53B1699}"/>
              </a:ext>
            </a:extLst>
          </p:cNvPr>
          <p:cNvSpPr txBox="1"/>
          <p:nvPr/>
        </p:nvSpPr>
        <p:spPr>
          <a:xfrm>
            <a:off x="9296970" y="4021281"/>
            <a:ext cx="4293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La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aerolinea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no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contaba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con software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dedicado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a la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proteccion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en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contra de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archivos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maliciosos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o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posibles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fugas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de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informacion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como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antivirus, firewall,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etc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44766-B02B-D8F5-1F6D-285BEC5E50DF}"/>
              </a:ext>
            </a:extLst>
          </p:cNvPr>
          <p:cNvSpPr txBox="1"/>
          <p:nvPr/>
        </p:nvSpPr>
        <p:spPr>
          <a:xfrm>
            <a:off x="13896109" y="4021281"/>
            <a:ext cx="42932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Su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personal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nunca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recibio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capacitaciones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enfocadas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a la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seguridad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de los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datos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y la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informacion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,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siendo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un possible talon de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aquiles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del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cual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el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atacante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uso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para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cumplir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su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objetivo</a:t>
            </a:r>
            <a:r>
              <a:rPr lang="en-US" sz="3200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 con fines </a:t>
            </a:r>
            <a:r>
              <a:rPr lang="en-US" sz="3200" dirty="0" err="1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rPr>
              <a:t>economicos</a:t>
            </a:r>
            <a:endParaRPr lang="en-US" sz="3200" dirty="0">
              <a:solidFill>
                <a:srgbClr val="C0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5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69C0-6F6A-F5AF-1495-FD14DC6C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44" y="4260170"/>
            <a:ext cx="3657410" cy="1766660"/>
          </a:xfrm>
        </p:spPr>
        <p:txBody>
          <a:bodyPr/>
          <a:lstStyle/>
          <a:p>
            <a:r>
              <a:rPr lang="en-US" dirty="0"/>
              <a:t>Costs and Prevention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4767-6E58-81D0-B471-62722A148A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85FDB-C1B9-3BEC-C15D-957F09D6A0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C30C91-6256-256F-80AD-5AEC76CB50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1. La </a:t>
            </a:r>
            <a:r>
              <a:rPr lang="en-US" dirty="0" err="1">
                <a:solidFill>
                  <a:srgbClr val="C00000"/>
                </a:solidFill>
              </a:rPr>
              <a:t>informacion</a:t>
            </a:r>
            <a:r>
              <a:rPr lang="en-US" dirty="0">
                <a:solidFill>
                  <a:srgbClr val="C00000"/>
                </a:solidFill>
              </a:rPr>
              <a:t> de un </a:t>
            </a:r>
            <a:r>
              <a:rPr lang="en-US" dirty="0" err="1">
                <a:solidFill>
                  <a:srgbClr val="C00000"/>
                </a:solidFill>
              </a:rPr>
              <a:t>aproximado</a:t>
            </a:r>
            <a:r>
              <a:rPr lang="en-US" dirty="0">
                <a:solidFill>
                  <a:srgbClr val="C00000"/>
                </a:solidFill>
              </a:rPr>
              <a:t> de 25,5 </a:t>
            </a:r>
            <a:r>
              <a:rPr lang="en-US" dirty="0" err="1">
                <a:solidFill>
                  <a:srgbClr val="C00000"/>
                </a:solidFill>
              </a:rPr>
              <a:t>millones</a:t>
            </a:r>
            <a:r>
              <a:rPr lang="en-US" dirty="0">
                <a:solidFill>
                  <a:srgbClr val="C00000"/>
                </a:solidFill>
              </a:rPr>
              <a:t> de </a:t>
            </a:r>
            <a:r>
              <a:rPr lang="en-US" dirty="0" err="1">
                <a:solidFill>
                  <a:srgbClr val="C00000"/>
                </a:solidFill>
              </a:rPr>
              <a:t>clientes</a:t>
            </a:r>
            <a:r>
              <a:rPr lang="en-US" dirty="0">
                <a:solidFill>
                  <a:srgbClr val="C00000"/>
                </a:solidFill>
              </a:rPr>
              <a:t> de la </a:t>
            </a:r>
            <a:r>
              <a:rPr lang="en-US" dirty="0" err="1">
                <a:solidFill>
                  <a:srgbClr val="C00000"/>
                </a:solidFill>
              </a:rPr>
              <a:t>aerolinea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quedo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expuesta</a:t>
            </a:r>
            <a:r>
              <a:rPr lang="en-US" dirty="0">
                <a:solidFill>
                  <a:srgbClr val="C00000"/>
                </a:solidFill>
              </a:rPr>
              <a:t> a </a:t>
            </a:r>
            <a:r>
              <a:rPr lang="en-US" dirty="0" err="1">
                <a:solidFill>
                  <a:srgbClr val="C00000"/>
                </a:solidFill>
              </a:rPr>
              <a:t>gente</a:t>
            </a:r>
            <a:r>
              <a:rPr lang="en-US" dirty="0">
                <a:solidFill>
                  <a:srgbClr val="C00000"/>
                </a:solidFill>
              </a:rPr>
              <a:t> con malas </a:t>
            </a:r>
            <a:r>
              <a:rPr lang="en-US" dirty="0" err="1">
                <a:solidFill>
                  <a:srgbClr val="C00000"/>
                </a:solidFill>
              </a:rPr>
              <a:t>intenciones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2. </a:t>
            </a:r>
            <a:r>
              <a:rPr lang="en-US" dirty="0" err="1">
                <a:solidFill>
                  <a:srgbClr val="C00000"/>
                </a:solidFill>
              </a:rPr>
              <a:t>Cierre</a:t>
            </a:r>
            <a:r>
              <a:rPr lang="en-US" dirty="0">
                <a:solidFill>
                  <a:srgbClr val="C00000"/>
                </a:solidFill>
              </a:rPr>
              <a:t> y </a:t>
            </a:r>
            <a:r>
              <a:rPr lang="en-US" dirty="0" err="1">
                <a:solidFill>
                  <a:srgbClr val="C00000"/>
                </a:solidFill>
              </a:rPr>
              <a:t>caida</a:t>
            </a:r>
            <a:r>
              <a:rPr lang="en-US" dirty="0">
                <a:solidFill>
                  <a:srgbClr val="C00000"/>
                </a:solidFill>
              </a:rPr>
              <a:t> total de la </a:t>
            </a:r>
            <a:r>
              <a:rPr lang="en-US" dirty="0" err="1">
                <a:solidFill>
                  <a:srgbClr val="C00000"/>
                </a:solidFill>
              </a:rPr>
              <a:t>aerolinea</a:t>
            </a:r>
            <a:r>
              <a:rPr lang="en-US" dirty="0">
                <a:solidFill>
                  <a:srgbClr val="C00000"/>
                </a:solidFill>
              </a:rPr>
              <a:t> Viva Air, </a:t>
            </a:r>
            <a:r>
              <a:rPr lang="en-US" dirty="0" err="1">
                <a:solidFill>
                  <a:srgbClr val="C00000"/>
                </a:solidFill>
              </a:rPr>
              <a:t>dejando</a:t>
            </a:r>
            <a:r>
              <a:rPr lang="en-US" dirty="0">
                <a:solidFill>
                  <a:srgbClr val="C00000"/>
                </a:solidFill>
              </a:rPr>
              <a:t> un </a:t>
            </a:r>
            <a:r>
              <a:rPr lang="en-US" dirty="0" err="1">
                <a:solidFill>
                  <a:srgbClr val="C00000"/>
                </a:solidFill>
              </a:rPr>
              <a:t>aproximado</a:t>
            </a:r>
            <a:r>
              <a:rPr lang="en-US" dirty="0">
                <a:solidFill>
                  <a:srgbClr val="C00000"/>
                </a:solidFill>
              </a:rPr>
              <a:t> de 46 </a:t>
            </a:r>
            <a:r>
              <a:rPr lang="en-US" dirty="0" err="1">
                <a:solidFill>
                  <a:srgbClr val="C00000"/>
                </a:solidFill>
              </a:rPr>
              <a:t>rutas</a:t>
            </a:r>
            <a:r>
              <a:rPr lang="en-US" dirty="0">
                <a:solidFill>
                  <a:srgbClr val="C00000"/>
                </a:solidFill>
              </a:rPr>
              <a:t> sin </a:t>
            </a:r>
            <a:r>
              <a:rPr lang="en-US" dirty="0" err="1">
                <a:solidFill>
                  <a:srgbClr val="C00000"/>
                </a:solidFill>
              </a:rPr>
              <a:t>cubrir</a:t>
            </a:r>
            <a:r>
              <a:rPr lang="en-US" dirty="0">
                <a:solidFill>
                  <a:srgbClr val="C00000"/>
                </a:solidFill>
              </a:rPr>
              <a:t> y </a:t>
            </a:r>
            <a:r>
              <a:rPr lang="en-US" dirty="0" err="1">
                <a:solidFill>
                  <a:srgbClr val="C00000"/>
                </a:solidFill>
              </a:rPr>
              <a:t>dejando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situacion</a:t>
            </a:r>
            <a:r>
              <a:rPr lang="en-US" dirty="0">
                <a:solidFill>
                  <a:srgbClr val="C00000"/>
                </a:solidFill>
              </a:rPr>
              <a:t> de </a:t>
            </a:r>
            <a:r>
              <a:rPr lang="en-US" dirty="0" err="1">
                <a:solidFill>
                  <a:srgbClr val="C00000"/>
                </a:solidFill>
              </a:rPr>
              <a:t>desempleo</a:t>
            </a:r>
            <a:r>
              <a:rPr lang="en-US" dirty="0">
                <a:solidFill>
                  <a:srgbClr val="C00000"/>
                </a:solidFill>
              </a:rPr>
              <a:t> a </a:t>
            </a:r>
            <a:r>
              <a:rPr lang="en-US" dirty="0" err="1">
                <a:solidFill>
                  <a:srgbClr val="C00000"/>
                </a:solidFill>
              </a:rPr>
              <a:t>mucha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gente</a:t>
            </a:r>
            <a:r>
              <a:rPr lang="en-US" dirty="0">
                <a:solidFill>
                  <a:srgbClr val="C00000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3. </a:t>
            </a:r>
            <a:r>
              <a:rPr lang="en-US" dirty="0" err="1">
                <a:solidFill>
                  <a:srgbClr val="C00000"/>
                </a:solidFill>
              </a:rPr>
              <a:t>Muchas</a:t>
            </a:r>
            <a:r>
              <a:rPr lang="en-US" dirty="0">
                <a:solidFill>
                  <a:srgbClr val="C00000"/>
                </a:solidFill>
              </a:rPr>
              <a:t> personas que </a:t>
            </a:r>
            <a:r>
              <a:rPr lang="en-US" dirty="0" err="1">
                <a:solidFill>
                  <a:srgbClr val="C00000"/>
                </a:solidFill>
              </a:rPr>
              <a:t>tenian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vuelos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programados</a:t>
            </a:r>
            <a:r>
              <a:rPr lang="en-US" dirty="0">
                <a:solidFill>
                  <a:srgbClr val="C00000"/>
                </a:solidFill>
              </a:rPr>
              <a:t> con Viva Air </a:t>
            </a:r>
            <a:r>
              <a:rPr lang="en-US" dirty="0" err="1">
                <a:solidFill>
                  <a:srgbClr val="C00000"/>
                </a:solidFill>
              </a:rPr>
              <a:t>perdieron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su</a:t>
            </a:r>
            <a:r>
              <a:rPr lang="en-US" dirty="0">
                <a:solidFill>
                  <a:srgbClr val="C00000"/>
                </a:solidFill>
              </a:rPr>
              <a:t> dinero y </a:t>
            </a:r>
            <a:r>
              <a:rPr lang="en-US" dirty="0" err="1">
                <a:solidFill>
                  <a:srgbClr val="C00000"/>
                </a:solidFill>
              </a:rPr>
              <a:t>dañaron</a:t>
            </a:r>
            <a:r>
              <a:rPr lang="en-US" dirty="0">
                <a:solidFill>
                  <a:srgbClr val="C00000"/>
                </a:solidFill>
              </a:rPr>
              <a:t> sus planes de </a:t>
            </a:r>
            <a:r>
              <a:rPr lang="en-US" dirty="0" err="1">
                <a:solidFill>
                  <a:srgbClr val="C00000"/>
                </a:solidFill>
              </a:rPr>
              <a:t>vacaciones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negocios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etc</a:t>
            </a:r>
            <a:r>
              <a:rPr lang="en-US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E03C1-9655-9984-FAC7-7B20A381DA1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1. Usar </a:t>
            </a:r>
            <a:r>
              <a:rPr lang="en-US" dirty="0" err="1">
                <a:solidFill>
                  <a:srgbClr val="C00000"/>
                </a:solidFill>
              </a:rPr>
              <a:t>sistemas</a:t>
            </a:r>
            <a:r>
              <a:rPr lang="en-US" dirty="0">
                <a:solidFill>
                  <a:srgbClr val="C00000"/>
                </a:solidFill>
              </a:rPr>
              <a:t> de </a:t>
            </a:r>
            <a:r>
              <a:rPr lang="en-US" dirty="0" err="1">
                <a:solidFill>
                  <a:srgbClr val="C00000"/>
                </a:solidFill>
              </a:rPr>
              <a:t>informacion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actualizados</a:t>
            </a:r>
            <a:r>
              <a:rPr lang="en-US" dirty="0">
                <a:solidFill>
                  <a:srgbClr val="C00000"/>
                </a:solidFill>
              </a:rPr>
              <a:t>, que </a:t>
            </a:r>
            <a:r>
              <a:rPr lang="en-US" dirty="0" err="1">
                <a:solidFill>
                  <a:srgbClr val="C00000"/>
                </a:solidFill>
              </a:rPr>
              <a:t>apliquen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politicas</a:t>
            </a:r>
            <a:r>
              <a:rPr lang="en-US" dirty="0">
                <a:solidFill>
                  <a:srgbClr val="C00000"/>
                </a:solidFill>
              </a:rPr>
              <a:t> y </a:t>
            </a:r>
            <a:r>
              <a:rPr lang="en-US" dirty="0" err="1">
                <a:solidFill>
                  <a:srgbClr val="C00000"/>
                </a:solidFill>
              </a:rPr>
              <a:t>restricciones</a:t>
            </a:r>
            <a:r>
              <a:rPr lang="en-US" dirty="0">
                <a:solidFill>
                  <a:srgbClr val="C00000"/>
                </a:solidFill>
              </a:rPr>
              <a:t> que </a:t>
            </a:r>
            <a:r>
              <a:rPr lang="en-US" dirty="0" err="1">
                <a:solidFill>
                  <a:srgbClr val="C00000"/>
                </a:solidFill>
              </a:rPr>
              <a:t>protegen</a:t>
            </a:r>
            <a:r>
              <a:rPr lang="en-US" dirty="0">
                <a:solidFill>
                  <a:srgbClr val="C00000"/>
                </a:solidFill>
              </a:rPr>
              <a:t> y </a:t>
            </a:r>
            <a:r>
              <a:rPr lang="en-US" dirty="0" err="1">
                <a:solidFill>
                  <a:srgbClr val="C00000"/>
                </a:solidFill>
              </a:rPr>
              <a:t>cuidan</a:t>
            </a:r>
            <a:r>
              <a:rPr lang="en-US" dirty="0">
                <a:solidFill>
                  <a:srgbClr val="C00000"/>
                </a:solidFill>
              </a:rPr>
              <a:t> la </a:t>
            </a:r>
            <a:r>
              <a:rPr lang="en-US" dirty="0" err="1">
                <a:solidFill>
                  <a:srgbClr val="C00000"/>
                </a:solidFill>
              </a:rPr>
              <a:t>informacion</a:t>
            </a:r>
            <a:r>
              <a:rPr lang="en-US" dirty="0">
                <a:solidFill>
                  <a:srgbClr val="C00000"/>
                </a:solidFill>
              </a:rPr>
              <a:t> de </a:t>
            </a:r>
            <a:r>
              <a:rPr lang="en-US" dirty="0" err="1">
                <a:solidFill>
                  <a:srgbClr val="C00000"/>
                </a:solidFill>
              </a:rPr>
              <a:t>gente</a:t>
            </a:r>
            <a:r>
              <a:rPr lang="en-US" dirty="0">
                <a:solidFill>
                  <a:srgbClr val="C00000"/>
                </a:solidFill>
              </a:rPr>
              <a:t> con malas </a:t>
            </a:r>
            <a:r>
              <a:rPr lang="en-US" dirty="0" err="1">
                <a:solidFill>
                  <a:srgbClr val="C00000"/>
                </a:solidFill>
              </a:rPr>
              <a:t>intenciones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2. Tener a una persona </a:t>
            </a:r>
            <a:r>
              <a:rPr lang="en-US" dirty="0" err="1">
                <a:solidFill>
                  <a:srgbClr val="C00000"/>
                </a:solidFill>
              </a:rPr>
              <a:t>encargada</a:t>
            </a:r>
            <a:r>
              <a:rPr lang="en-US" dirty="0">
                <a:solidFill>
                  <a:srgbClr val="C00000"/>
                </a:solidFill>
              </a:rPr>
              <a:t> de </a:t>
            </a:r>
            <a:r>
              <a:rPr lang="en-US" dirty="0" err="1">
                <a:solidFill>
                  <a:srgbClr val="C00000"/>
                </a:solidFill>
              </a:rPr>
              <a:t>constantemente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examinar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analizar</a:t>
            </a:r>
            <a:r>
              <a:rPr lang="en-US" dirty="0">
                <a:solidFill>
                  <a:srgbClr val="C00000"/>
                </a:solidFill>
              </a:rPr>
              <a:t> y </a:t>
            </a:r>
            <a:r>
              <a:rPr lang="en-US" dirty="0" err="1">
                <a:solidFill>
                  <a:srgbClr val="C00000"/>
                </a:solidFill>
              </a:rPr>
              <a:t>proteger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su</a:t>
            </a:r>
            <a:r>
              <a:rPr lang="en-US" dirty="0">
                <a:solidFill>
                  <a:srgbClr val="C00000"/>
                </a:solidFill>
              </a:rPr>
              <a:t> red de </a:t>
            </a:r>
            <a:r>
              <a:rPr lang="en-US" dirty="0" err="1">
                <a:solidFill>
                  <a:srgbClr val="C00000"/>
                </a:solidFill>
              </a:rPr>
              <a:t>datos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3. Dar </a:t>
            </a:r>
            <a:r>
              <a:rPr lang="en-US" dirty="0" err="1">
                <a:solidFill>
                  <a:srgbClr val="C00000"/>
                </a:solidFill>
              </a:rPr>
              <a:t>capacitaciones</a:t>
            </a:r>
            <a:r>
              <a:rPr lang="en-US" dirty="0">
                <a:solidFill>
                  <a:srgbClr val="C00000"/>
                </a:solidFill>
              </a:rPr>
              <a:t> a los </a:t>
            </a:r>
            <a:r>
              <a:rPr lang="en-US" dirty="0" err="1">
                <a:solidFill>
                  <a:srgbClr val="C00000"/>
                </a:solidFill>
              </a:rPr>
              <a:t>ususarios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sobre</a:t>
            </a:r>
            <a:r>
              <a:rPr lang="en-US" dirty="0">
                <a:solidFill>
                  <a:srgbClr val="C00000"/>
                </a:solidFill>
              </a:rPr>
              <a:t> lo </a:t>
            </a:r>
            <a:r>
              <a:rPr lang="en-US" dirty="0" err="1">
                <a:solidFill>
                  <a:srgbClr val="C00000"/>
                </a:solidFill>
              </a:rPr>
              <a:t>importante</a:t>
            </a:r>
            <a:r>
              <a:rPr lang="en-US" dirty="0">
                <a:solidFill>
                  <a:srgbClr val="C00000"/>
                </a:solidFill>
              </a:rPr>
              <a:t> que </a:t>
            </a:r>
            <a:r>
              <a:rPr lang="en-US" dirty="0" err="1">
                <a:solidFill>
                  <a:srgbClr val="C00000"/>
                </a:solidFill>
              </a:rPr>
              <a:t>puede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llegar</a:t>
            </a:r>
            <a:r>
              <a:rPr lang="en-US" dirty="0">
                <a:solidFill>
                  <a:srgbClr val="C00000"/>
                </a:solidFill>
              </a:rPr>
              <a:t> a ser la </a:t>
            </a:r>
            <a:r>
              <a:rPr lang="en-US" dirty="0" err="1">
                <a:solidFill>
                  <a:srgbClr val="C00000"/>
                </a:solidFill>
              </a:rPr>
              <a:t>seguridad</a:t>
            </a:r>
            <a:r>
              <a:rPr lang="en-US" dirty="0">
                <a:solidFill>
                  <a:srgbClr val="C00000"/>
                </a:solidFill>
              </a:rPr>
              <a:t> de la </a:t>
            </a:r>
            <a:r>
              <a:rPr lang="en-US" dirty="0" err="1">
                <a:solidFill>
                  <a:srgbClr val="C00000"/>
                </a:solidFill>
              </a:rPr>
              <a:t>informacion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en</a:t>
            </a:r>
            <a:r>
              <a:rPr lang="en-US" dirty="0">
                <a:solidFill>
                  <a:srgbClr val="C00000"/>
                </a:solidFill>
              </a:rPr>
              <a:t> una </a:t>
            </a:r>
            <a:r>
              <a:rPr lang="en-US" dirty="0" err="1">
                <a:solidFill>
                  <a:srgbClr val="C00000"/>
                </a:solidFill>
              </a:rPr>
              <a:t>compañia</a:t>
            </a:r>
            <a:r>
              <a:rPr lang="en-US" dirty="0">
                <a:solidFill>
                  <a:srgbClr val="C00000"/>
                </a:solidFill>
              </a:rPr>
              <a:t> que </a:t>
            </a:r>
            <a:r>
              <a:rPr lang="en-US" dirty="0" err="1">
                <a:solidFill>
                  <a:srgbClr val="C00000"/>
                </a:solidFill>
              </a:rPr>
              <a:t>maneje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muchos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datos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sencibles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0455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20 Master template (black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Presentation1" id="{4B80B82A-1279-4178-9886-B18B114535F4}" vid="{D26516B1-6ACD-4DD0-BA69-F78BF1096990}"/>
    </a:ext>
  </a:extLst>
</a:theme>
</file>

<file path=ppt/theme/theme2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2020 Master template (black background)</Template>
  <TotalTime>246</TotalTime>
  <Words>952</Words>
  <Application>Microsoft Office PowerPoint</Application>
  <PresentationFormat>Personalizado</PresentationFormat>
  <Paragraphs>71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IBM Plex Sans Regular</vt:lpstr>
      <vt:lpstr>Arial</vt:lpstr>
      <vt:lpstr>IBM Plex Sans</vt:lpstr>
      <vt:lpstr>IBM Plex Sans SemiBold</vt:lpstr>
      <vt:lpstr>IBM Plex Sans Medium</vt:lpstr>
      <vt:lpstr>IBM 2020 Master template (black background)</vt:lpstr>
      <vt:lpstr> </vt:lpstr>
      <vt:lpstr>Case Study  Ramsonware  Aerolinea Colombiana Viva Air   </vt:lpstr>
      <vt:lpstr> </vt:lpstr>
      <vt:lpstr>Presentación de PowerPoint</vt:lpstr>
      <vt:lpstr> </vt:lpstr>
      <vt:lpstr>Vulnerabilities</vt:lpstr>
      <vt:lpstr>Costs and Prevention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Instructions</dc:title>
  <dc:creator>Terri Puckett</dc:creator>
  <cp:lastModifiedBy>Sanabria Dueñas Daniel Santiago</cp:lastModifiedBy>
  <cp:revision>13</cp:revision>
  <cp:lastPrinted>2019-04-25T15:14:05Z</cp:lastPrinted>
  <dcterms:created xsi:type="dcterms:W3CDTF">2023-03-29T14:48:07Z</dcterms:created>
  <dcterms:modified xsi:type="dcterms:W3CDTF">2024-10-01T18:21:34Z</dcterms:modified>
</cp:coreProperties>
</file>