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8"/>
  </p:notesMasterIdLst>
  <p:handoutMasterIdLst>
    <p:handoutMasterId r:id="rId29"/>
  </p:handoutMasterIdLst>
  <p:sldIdLst>
    <p:sldId id="258" r:id="rId2"/>
    <p:sldId id="260" r:id="rId3"/>
    <p:sldId id="274" r:id="rId4"/>
    <p:sldId id="275" r:id="rId5"/>
    <p:sldId id="276" r:id="rId6"/>
    <p:sldId id="288" r:id="rId7"/>
    <p:sldId id="290" r:id="rId8"/>
    <p:sldId id="291" r:id="rId9"/>
    <p:sldId id="263" r:id="rId10"/>
    <p:sldId id="293" r:id="rId11"/>
    <p:sldId id="294" r:id="rId12"/>
    <p:sldId id="295" r:id="rId13"/>
    <p:sldId id="297" r:id="rId14"/>
    <p:sldId id="298" r:id="rId15"/>
    <p:sldId id="299" r:id="rId16"/>
    <p:sldId id="308" r:id="rId17"/>
    <p:sldId id="301" r:id="rId18"/>
    <p:sldId id="302" r:id="rId19"/>
    <p:sldId id="306" r:id="rId20"/>
    <p:sldId id="307" r:id="rId21"/>
    <p:sldId id="304" r:id="rId22"/>
    <p:sldId id="309" r:id="rId23"/>
    <p:sldId id="305" r:id="rId24"/>
    <p:sldId id="310" r:id="rId25"/>
    <p:sldId id="312" r:id="rId26"/>
    <p:sldId id="31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D4D2D"/>
    <a:srgbClr val="CC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41" autoAdjust="0"/>
  </p:normalViewPr>
  <p:slideViewPr>
    <p:cSldViewPr>
      <p:cViewPr varScale="1">
        <p:scale>
          <a:sx n="49" d="100"/>
          <a:sy n="49" d="100"/>
        </p:scale>
        <p:origin x="5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8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DC399-54F7-453E-98E0-CD45FE8DE669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100E0E8-0AE0-41E8-947C-A7F0A08E3B95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创建</a:t>
          </a:r>
        </a:p>
      </dgm:t>
    </dgm:pt>
    <dgm:pt modelId="{ECCEE3DE-69E9-40C7-9C11-6D3C58D8C5FF}" type="parTrans" cxnId="{114417DC-FEB3-42F9-8DA9-6C0BD2FA17AC}">
      <dgm:prSet/>
      <dgm:spPr/>
      <dgm:t>
        <a:bodyPr/>
        <a:lstStyle/>
        <a:p>
          <a:endParaRPr lang="zh-CN" altLang="en-US" b="1"/>
        </a:p>
      </dgm:t>
    </dgm:pt>
    <dgm:pt modelId="{C67469EC-34E3-4109-BE99-10257FBD33B1}" type="sibTrans" cxnId="{114417DC-FEB3-42F9-8DA9-6C0BD2FA17AC}">
      <dgm:prSet/>
      <dgm:spPr/>
      <dgm:t>
        <a:bodyPr/>
        <a:lstStyle/>
        <a:p>
          <a:endParaRPr lang="zh-CN" altLang="en-US" b="1"/>
        </a:p>
      </dgm:t>
    </dgm:pt>
    <dgm:pt modelId="{C9FD8091-1BEC-4C64-A47C-C2FD70C6D7B6}">
      <dgm:prSet phldrT="[文本]" custT="1"/>
      <dgm:spPr/>
      <dgm:t>
        <a:bodyPr/>
        <a:lstStyle/>
        <a:p>
          <a:pPr marL="273050" indent="-273050">
            <a:buClr>
              <a:srgbClr val="FF3300"/>
            </a:buClr>
          </a:pPr>
          <a:r>
            <a:rPr lang="en-US" altLang="zh-CN" sz="2400" b="1" dirty="0" err="1">
              <a:solidFill>
                <a:srgbClr val="2B4B30"/>
              </a:solidFill>
              <a:latin typeface="Courier New" panose="02070309020205020404" pitchFamily="49" charset="0"/>
              <a:ea typeface="楷体_GB2312" pitchFamily="49" charset="-122"/>
            </a:rPr>
            <a:t>int</a:t>
          </a:r>
          <a:r>
            <a:rPr lang="en-US" altLang="zh-CN" sz="2400" b="1" dirty="0">
              <a:solidFill>
                <a:srgbClr val="2B4B30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msgget</a:t>
          </a:r>
          <a:r>
            <a:rPr lang="en-US" altLang="zh-CN" sz="2400" b="1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(</a:t>
          </a:r>
          <a:r>
            <a:rPr lang="en-US" altLang="zh-CN" sz="2400" b="1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key_t</a:t>
          </a:r>
          <a:r>
            <a:rPr lang="en-US" altLang="zh-CN" sz="2400" b="1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key,int</a:t>
          </a:r>
          <a:r>
            <a:rPr lang="en-US" altLang="zh-CN" sz="2400" b="1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flags);</a:t>
          </a:r>
          <a:r>
            <a:rPr lang="en-US" altLang="zh-CN" sz="2400" b="1" dirty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rPr>
            <a:t> </a:t>
          </a:r>
          <a:endParaRPr lang="zh-CN" altLang="en-US" sz="2400" b="1" dirty="0"/>
        </a:p>
      </dgm:t>
    </dgm:pt>
    <dgm:pt modelId="{E781E0DE-AADD-4C11-9D27-82D64E8495A4}" type="parTrans" cxnId="{E63A9D30-0322-4282-A4D5-530C73927616}">
      <dgm:prSet/>
      <dgm:spPr/>
      <dgm:t>
        <a:bodyPr/>
        <a:lstStyle/>
        <a:p>
          <a:endParaRPr lang="zh-CN" altLang="en-US" b="1"/>
        </a:p>
      </dgm:t>
    </dgm:pt>
    <dgm:pt modelId="{AAE36693-2E1B-4303-B863-4A068D33AA10}" type="sibTrans" cxnId="{E63A9D30-0322-4282-A4D5-530C73927616}">
      <dgm:prSet/>
      <dgm:spPr/>
      <dgm:t>
        <a:bodyPr/>
        <a:lstStyle/>
        <a:p>
          <a:endParaRPr lang="zh-CN" altLang="en-US" b="1"/>
        </a:p>
      </dgm:t>
    </dgm:pt>
    <dgm:pt modelId="{0E566BF6-DE8D-4C05-A83E-902860B58157}">
      <dgm:prSet phldrT="[文本]" custT="1"/>
      <dgm:spPr/>
      <dgm:t>
        <a:bodyPr/>
        <a:lstStyle/>
        <a:p>
          <a:pPr marL="273050" indent="-273050"/>
          <a:r>
            <a: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rPr>
            <a:t>创建一个新队列或打开一个已有的队列</a:t>
          </a:r>
          <a:endParaRPr lang="zh-CN" altLang="en-US" sz="2400" b="1" dirty="0"/>
        </a:p>
      </dgm:t>
    </dgm:pt>
    <dgm:pt modelId="{70018EF9-C9D3-434B-8AFC-1A5EBC98E1D7}" type="parTrans" cxnId="{6FEF348A-DC8A-4E76-A4B9-456E4ED5D5EE}">
      <dgm:prSet/>
      <dgm:spPr/>
      <dgm:t>
        <a:bodyPr/>
        <a:lstStyle/>
        <a:p>
          <a:endParaRPr lang="zh-CN" altLang="en-US" b="1"/>
        </a:p>
      </dgm:t>
    </dgm:pt>
    <dgm:pt modelId="{BFEF39F1-05F8-4F10-883B-D83D5943DDEE}" type="sibTrans" cxnId="{6FEF348A-DC8A-4E76-A4B9-456E4ED5D5EE}">
      <dgm:prSet/>
      <dgm:spPr/>
      <dgm:t>
        <a:bodyPr/>
        <a:lstStyle/>
        <a:p>
          <a:endParaRPr lang="zh-CN" altLang="en-US" b="1"/>
        </a:p>
      </dgm:t>
    </dgm:pt>
    <dgm:pt modelId="{AA24DD64-99E6-4522-BA59-BD9AB69878B7}">
      <dgm:prSet phldrT="[文本]"/>
      <dgm:spPr/>
      <dgm:t>
        <a:bodyPr/>
        <a:lstStyle/>
        <a:p>
          <a:r>
            <a:rPr lang="zh-CN" altLang="en-US" b="1" dirty="0"/>
            <a:t>发送</a:t>
          </a:r>
        </a:p>
      </dgm:t>
    </dgm:pt>
    <dgm:pt modelId="{0E1A3B84-02C1-4FEA-976D-9F23EF15460A}" type="parTrans" cxnId="{606023A3-8A1A-4E79-A5C5-ADAAA858AD49}">
      <dgm:prSet/>
      <dgm:spPr/>
      <dgm:t>
        <a:bodyPr/>
        <a:lstStyle/>
        <a:p>
          <a:endParaRPr lang="zh-CN" altLang="en-US" b="1"/>
        </a:p>
      </dgm:t>
    </dgm:pt>
    <dgm:pt modelId="{1D33A591-3975-47E1-A557-BAA123E4C1BE}" type="sibTrans" cxnId="{606023A3-8A1A-4E79-A5C5-ADAAA858AD49}">
      <dgm:prSet/>
      <dgm:spPr/>
      <dgm:t>
        <a:bodyPr/>
        <a:lstStyle/>
        <a:p>
          <a:endParaRPr lang="zh-CN" altLang="en-US" b="1"/>
        </a:p>
      </dgm:t>
    </dgm:pt>
    <dgm:pt modelId="{5C4C2C9A-1DD6-413E-B673-61FA95F82E1A}">
      <dgm:prSet phldrT="[文本]" custT="1"/>
      <dgm:spPr/>
      <dgm:t>
        <a:bodyPr/>
        <a:lstStyle/>
        <a:p>
          <a:pPr marL="273050" lvl="1" indent="-27305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F3300"/>
            </a:buClr>
          </a:pPr>
          <a:r>
            <a:rPr lang="en-US" altLang="zh-CN" sz="2400" b="1" kern="1200" dirty="0" err="1">
              <a:solidFill>
                <a:srgbClr val="2B4B30"/>
              </a:solidFill>
              <a:latin typeface="Courier New" panose="02070309020205020404" pitchFamily="49" charset="0"/>
              <a:ea typeface="楷体_GB2312" pitchFamily="49" charset="-122"/>
            </a:rPr>
            <a:t>int</a:t>
          </a:r>
          <a:r>
            <a:rPr lang="en-US" altLang="zh-CN" sz="2400" b="1" kern="1200" dirty="0">
              <a:solidFill>
                <a:srgbClr val="2B4B30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msgsnd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(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int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msqid,struct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msgbuf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*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ptr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,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size_t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nbytes,int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flags);</a:t>
          </a:r>
          <a:r>
            <a:rPr lang="en-US" altLang="zh-CN" sz="2400" b="1" kern="1200" dirty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rPr>
            <a:t> </a:t>
          </a:r>
          <a:endParaRPr lang="zh-CN" altLang="en-US" sz="2400" b="1" kern="1200" dirty="0"/>
        </a:p>
      </dgm:t>
    </dgm:pt>
    <dgm:pt modelId="{3C78DB20-85FF-43AF-9D47-F3D1398BDBC5}" type="parTrans" cxnId="{86424F36-ABEA-4039-B62B-A7DE1248B77C}">
      <dgm:prSet/>
      <dgm:spPr/>
      <dgm:t>
        <a:bodyPr/>
        <a:lstStyle/>
        <a:p>
          <a:endParaRPr lang="zh-CN" altLang="en-US" b="1"/>
        </a:p>
      </dgm:t>
    </dgm:pt>
    <dgm:pt modelId="{158B4E85-6D05-48AD-B488-02029F3C9E86}" type="sibTrans" cxnId="{86424F36-ABEA-4039-B62B-A7DE1248B77C}">
      <dgm:prSet/>
      <dgm:spPr/>
      <dgm:t>
        <a:bodyPr/>
        <a:lstStyle/>
        <a:p>
          <a:endParaRPr lang="zh-CN" altLang="en-US" b="1"/>
        </a:p>
      </dgm:t>
    </dgm:pt>
    <dgm:pt modelId="{01E4A209-E7F1-4739-8A6D-E03D6E7FACCF}">
      <dgm:prSet phldrT="[文本]"/>
      <dgm:spPr/>
      <dgm:t>
        <a:bodyPr/>
        <a:lstStyle/>
        <a:p>
          <a:r>
            <a:rPr lang="zh-CN" altLang="en-US" b="1" dirty="0"/>
            <a:t>接收</a:t>
          </a:r>
        </a:p>
      </dgm:t>
    </dgm:pt>
    <dgm:pt modelId="{1D543D93-6EF6-4C22-812F-08B681AC7205}" type="parTrans" cxnId="{A1F547C0-16AF-47E5-9DBC-D7E867CC866B}">
      <dgm:prSet/>
      <dgm:spPr/>
      <dgm:t>
        <a:bodyPr/>
        <a:lstStyle/>
        <a:p>
          <a:endParaRPr lang="zh-CN" altLang="en-US" b="1"/>
        </a:p>
      </dgm:t>
    </dgm:pt>
    <dgm:pt modelId="{00755830-2879-4E64-A217-0E7684B46E2B}" type="sibTrans" cxnId="{A1F547C0-16AF-47E5-9DBC-D7E867CC866B}">
      <dgm:prSet/>
      <dgm:spPr/>
      <dgm:t>
        <a:bodyPr/>
        <a:lstStyle/>
        <a:p>
          <a:endParaRPr lang="zh-CN" altLang="en-US" b="1"/>
        </a:p>
      </dgm:t>
    </dgm:pt>
    <dgm:pt modelId="{D1916031-41AD-4A3D-9AD7-0E82D9CC2440}">
      <dgm:prSet phldrT="[文本]" custT="1"/>
      <dgm:spPr/>
      <dgm:t>
        <a:bodyPr/>
        <a:lstStyle/>
        <a:p>
          <a:pPr marL="273050" lvl="1" indent="-27305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400" b="1" kern="1200" dirty="0" err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rPr>
            <a:t>int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msgrcv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(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int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msqid,struct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msgbuf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*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ptr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,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size_t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nbytes,long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type,int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flags);</a:t>
          </a:r>
          <a:endParaRPr lang="zh-CN" altLang="en-US" sz="2400" b="1" kern="1200" dirty="0"/>
        </a:p>
      </dgm:t>
    </dgm:pt>
    <dgm:pt modelId="{FAD71DFA-6CF7-4CBD-AC82-DD9F47B0A73E}" type="parTrans" cxnId="{F3410506-CCD0-43A7-9F87-3A22649BD0B7}">
      <dgm:prSet/>
      <dgm:spPr/>
      <dgm:t>
        <a:bodyPr/>
        <a:lstStyle/>
        <a:p>
          <a:endParaRPr lang="zh-CN" altLang="en-US" b="1"/>
        </a:p>
      </dgm:t>
    </dgm:pt>
    <dgm:pt modelId="{C62B92A0-B973-431F-9A8F-FE187EC3C6B5}" type="sibTrans" cxnId="{F3410506-CCD0-43A7-9F87-3A22649BD0B7}">
      <dgm:prSet/>
      <dgm:spPr/>
      <dgm:t>
        <a:bodyPr/>
        <a:lstStyle/>
        <a:p>
          <a:endParaRPr lang="zh-CN" altLang="en-US" b="1"/>
        </a:p>
      </dgm:t>
    </dgm:pt>
    <dgm:pt modelId="{DE1D4E9E-3ECC-4358-853B-AC71B9421834}">
      <dgm:prSet phldrT="[文本]" custT="1"/>
      <dgm:spPr/>
      <dgm:t>
        <a:bodyPr/>
        <a:lstStyle/>
        <a:p>
          <a:pPr marL="273050" lvl="1" indent="-27305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从一个消息队列获取消息</a:t>
          </a:r>
        </a:p>
      </dgm:t>
    </dgm:pt>
    <dgm:pt modelId="{4EF08306-EB58-4CBD-894C-D023159DD0B1}" type="parTrans" cxnId="{74B82F6F-6A54-448F-93F2-338D3625B3FD}">
      <dgm:prSet/>
      <dgm:spPr/>
      <dgm:t>
        <a:bodyPr/>
        <a:lstStyle/>
        <a:p>
          <a:endParaRPr lang="zh-CN" altLang="en-US" b="1"/>
        </a:p>
      </dgm:t>
    </dgm:pt>
    <dgm:pt modelId="{D29AD79E-9C72-41E5-9260-BFEB992EC005}" type="sibTrans" cxnId="{74B82F6F-6A54-448F-93F2-338D3625B3FD}">
      <dgm:prSet/>
      <dgm:spPr/>
      <dgm:t>
        <a:bodyPr/>
        <a:lstStyle/>
        <a:p>
          <a:endParaRPr lang="zh-CN" altLang="en-US" b="1"/>
        </a:p>
      </dgm:t>
    </dgm:pt>
    <dgm:pt modelId="{0A6C24DD-7445-44DA-9D51-89C826FCA1FA}">
      <dgm:prSet phldrT="[文本]" custT="1"/>
      <dgm:spPr/>
      <dgm:t>
        <a:bodyPr/>
        <a:lstStyle/>
        <a:p>
          <a:pPr marL="273050" lvl="1" indent="-27305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把消息（</a:t>
          </a:r>
          <a:r>
            <a:rPr lang="en-US" altLang="zh-CN" sz="24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ptr</a:t>
          </a:r>
          <a:r>
            <a:rPr lang="zh-CN" altLang="en-US" sz="2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指向的消息结构）添加到消息队列中</a:t>
          </a:r>
        </a:p>
      </dgm:t>
    </dgm:pt>
    <dgm:pt modelId="{4AAC714B-88DD-4FDB-A331-E58CB8F75D46}" type="parTrans" cxnId="{69B9EAA3-D7FB-4934-870C-70C9A46F73B6}">
      <dgm:prSet/>
      <dgm:spPr/>
      <dgm:t>
        <a:bodyPr/>
        <a:lstStyle/>
        <a:p>
          <a:endParaRPr lang="zh-CN" altLang="en-US"/>
        </a:p>
      </dgm:t>
    </dgm:pt>
    <dgm:pt modelId="{A4673BFC-797F-4B60-BD1E-386C20D0820C}" type="sibTrans" cxnId="{69B9EAA3-D7FB-4934-870C-70C9A46F73B6}">
      <dgm:prSet/>
      <dgm:spPr/>
      <dgm:t>
        <a:bodyPr/>
        <a:lstStyle/>
        <a:p>
          <a:endParaRPr lang="zh-CN" altLang="en-US"/>
        </a:p>
      </dgm:t>
    </dgm:pt>
    <dgm:pt modelId="{A6205060-D634-42B0-BFFE-C53BF4D2D798}" type="pres">
      <dgm:prSet presAssocID="{1A1DC399-54F7-453E-98E0-CD45FE8DE669}" presName="linearFlow" presStyleCnt="0">
        <dgm:presLayoutVars>
          <dgm:dir/>
          <dgm:animLvl val="lvl"/>
          <dgm:resizeHandles val="exact"/>
        </dgm:presLayoutVars>
      </dgm:prSet>
      <dgm:spPr/>
    </dgm:pt>
    <dgm:pt modelId="{A1B0F93B-E216-4F2F-83FD-BA465C5AD372}" type="pres">
      <dgm:prSet presAssocID="{6100E0E8-0AE0-41E8-947C-A7F0A08E3B95}" presName="composite" presStyleCnt="0"/>
      <dgm:spPr/>
    </dgm:pt>
    <dgm:pt modelId="{474CB051-B602-449A-8FF3-87B899D125F1}" type="pres">
      <dgm:prSet presAssocID="{6100E0E8-0AE0-41E8-947C-A7F0A08E3B9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3E5564-FA1E-471E-B083-D0B0C4BFA5FE}" type="pres">
      <dgm:prSet presAssocID="{6100E0E8-0AE0-41E8-947C-A7F0A08E3B95}" presName="descendantText" presStyleLbl="alignAcc1" presStyleIdx="0" presStyleCnt="3" custScaleY="110232">
        <dgm:presLayoutVars>
          <dgm:bulletEnabled val="1"/>
        </dgm:presLayoutVars>
      </dgm:prSet>
      <dgm:spPr/>
    </dgm:pt>
    <dgm:pt modelId="{286EFCFB-AEDB-4DAA-A341-1246E2B553DA}" type="pres">
      <dgm:prSet presAssocID="{C67469EC-34E3-4109-BE99-10257FBD33B1}" presName="sp" presStyleCnt="0"/>
      <dgm:spPr/>
    </dgm:pt>
    <dgm:pt modelId="{582BE53A-112D-4896-B0E5-C1849D0A4CEB}" type="pres">
      <dgm:prSet presAssocID="{AA24DD64-99E6-4522-BA59-BD9AB69878B7}" presName="composite" presStyleCnt="0"/>
      <dgm:spPr/>
    </dgm:pt>
    <dgm:pt modelId="{899805ED-C5B2-4E29-930A-26B55B5C1631}" type="pres">
      <dgm:prSet presAssocID="{AA24DD64-99E6-4522-BA59-BD9AB69878B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8EC5B9E-13F1-403B-9AC9-287AD30E0CA7}" type="pres">
      <dgm:prSet presAssocID="{AA24DD64-99E6-4522-BA59-BD9AB69878B7}" presName="descendantText" presStyleLbl="alignAcc1" presStyleIdx="1" presStyleCnt="3" custScaleY="142795">
        <dgm:presLayoutVars>
          <dgm:bulletEnabled val="1"/>
        </dgm:presLayoutVars>
      </dgm:prSet>
      <dgm:spPr/>
    </dgm:pt>
    <dgm:pt modelId="{78948DA2-9208-48FF-9F42-ED0362E89981}" type="pres">
      <dgm:prSet presAssocID="{1D33A591-3975-47E1-A557-BAA123E4C1BE}" presName="sp" presStyleCnt="0"/>
      <dgm:spPr/>
    </dgm:pt>
    <dgm:pt modelId="{DD7DA12B-F361-456B-A5C3-1B7CF75738A0}" type="pres">
      <dgm:prSet presAssocID="{01E4A209-E7F1-4739-8A6D-E03D6E7FACCF}" presName="composite" presStyleCnt="0"/>
      <dgm:spPr/>
    </dgm:pt>
    <dgm:pt modelId="{83F3EB29-E086-4E14-BE7E-431BCA1F153B}" type="pres">
      <dgm:prSet presAssocID="{01E4A209-E7F1-4739-8A6D-E03D6E7FACC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A7C295A-6F7D-44DA-B2FE-65A22A8183D7}" type="pres">
      <dgm:prSet presAssocID="{01E4A209-E7F1-4739-8A6D-E03D6E7FACCF}" presName="descendantText" presStyleLbl="alignAcc1" presStyleIdx="2" presStyleCnt="3" custScaleY="133450">
        <dgm:presLayoutVars>
          <dgm:bulletEnabled val="1"/>
        </dgm:presLayoutVars>
      </dgm:prSet>
      <dgm:spPr/>
    </dgm:pt>
  </dgm:ptLst>
  <dgm:cxnLst>
    <dgm:cxn modelId="{F3410506-CCD0-43A7-9F87-3A22649BD0B7}" srcId="{01E4A209-E7F1-4739-8A6D-E03D6E7FACCF}" destId="{D1916031-41AD-4A3D-9AD7-0E82D9CC2440}" srcOrd="0" destOrd="0" parTransId="{FAD71DFA-6CF7-4CBD-AC82-DD9F47B0A73E}" sibTransId="{C62B92A0-B973-431F-9A8F-FE187EC3C6B5}"/>
    <dgm:cxn modelId="{E1115612-DFC8-43BA-88CD-32BE58B527E1}" type="presOf" srcId="{1A1DC399-54F7-453E-98E0-CD45FE8DE669}" destId="{A6205060-D634-42B0-BFFE-C53BF4D2D798}" srcOrd="0" destOrd="0" presId="urn:microsoft.com/office/officeart/2005/8/layout/chevron2"/>
    <dgm:cxn modelId="{6F073019-2848-46D8-B068-F95E0B5E05D5}" type="presOf" srcId="{01E4A209-E7F1-4739-8A6D-E03D6E7FACCF}" destId="{83F3EB29-E086-4E14-BE7E-431BCA1F153B}" srcOrd="0" destOrd="0" presId="urn:microsoft.com/office/officeart/2005/8/layout/chevron2"/>
    <dgm:cxn modelId="{98B8F91A-3A32-443C-8134-ED9415F76BD8}" type="presOf" srcId="{6100E0E8-0AE0-41E8-947C-A7F0A08E3B95}" destId="{474CB051-B602-449A-8FF3-87B899D125F1}" srcOrd="0" destOrd="0" presId="urn:microsoft.com/office/officeart/2005/8/layout/chevron2"/>
    <dgm:cxn modelId="{B9935B2E-DB72-40A7-A031-6C4D2F8D0E59}" type="presOf" srcId="{D1916031-41AD-4A3D-9AD7-0E82D9CC2440}" destId="{0A7C295A-6F7D-44DA-B2FE-65A22A8183D7}" srcOrd="0" destOrd="0" presId="urn:microsoft.com/office/officeart/2005/8/layout/chevron2"/>
    <dgm:cxn modelId="{E63A9D30-0322-4282-A4D5-530C73927616}" srcId="{6100E0E8-0AE0-41E8-947C-A7F0A08E3B95}" destId="{C9FD8091-1BEC-4C64-A47C-C2FD70C6D7B6}" srcOrd="0" destOrd="0" parTransId="{E781E0DE-AADD-4C11-9D27-82D64E8495A4}" sibTransId="{AAE36693-2E1B-4303-B863-4A068D33AA10}"/>
    <dgm:cxn modelId="{86424F36-ABEA-4039-B62B-A7DE1248B77C}" srcId="{AA24DD64-99E6-4522-BA59-BD9AB69878B7}" destId="{5C4C2C9A-1DD6-413E-B673-61FA95F82E1A}" srcOrd="0" destOrd="0" parTransId="{3C78DB20-85FF-43AF-9D47-F3D1398BDBC5}" sibTransId="{158B4E85-6D05-48AD-B488-02029F3C9E86}"/>
    <dgm:cxn modelId="{7AE0F236-C825-4533-882F-D4CBC1D5C93D}" type="presOf" srcId="{C9FD8091-1BEC-4C64-A47C-C2FD70C6D7B6}" destId="{543E5564-FA1E-471E-B083-D0B0C4BFA5FE}" srcOrd="0" destOrd="0" presId="urn:microsoft.com/office/officeart/2005/8/layout/chevron2"/>
    <dgm:cxn modelId="{74B82F6F-6A54-448F-93F2-338D3625B3FD}" srcId="{01E4A209-E7F1-4739-8A6D-E03D6E7FACCF}" destId="{DE1D4E9E-3ECC-4358-853B-AC71B9421834}" srcOrd="1" destOrd="0" parTransId="{4EF08306-EB58-4CBD-894C-D023159DD0B1}" sibTransId="{D29AD79E-9C72-41E5-9260-BFEB992EC005}"/>
    <dgm:cxn modelId="{28C4C654-43F9-412C-8FB9-BDC429B2304F}" type="presOf" srcId="{5C4C2C9A-1DD6-413E-B673-61FA95F82E1A}" destId="{08EC5B9E-13F1-403B-9AC9-287AD30E0CA7}" srcOrd="0" destOrd="0" presId="urn:microsoft.com/office/officeart/2005/8/layout/chevron2"/>
    <dgm:cxn modelId="{20731577-222B-44A9-993F-A4D68CEE96BE}" type="presOf" srcId="{0E566BF6-DE8D-4C05-A83E-902860B58157}" destId="{543E5564-FA1E-471E-B083-D0B0C4BFA5FE}" srcOrd="0" destOrd="1" presId="urn:microsoft.com/office/officeart/2005/8/layout/chevron2"/>
    <dgm:cxn modelId="{6FEF348A-DC8A-4E76-A4B9-456E4ED5D5EE}" srcId="{6100E0E8-0AE0-41E8-947C-A7F0A08E3B95}" destId="{0E566BF6-DE8D-4C05-A83E-902860B58157}" srcOrd="1" destOrd="0" parTransId="{70018EF9-C9D3-434B-8AFC-1A5EBC98E1D7}" sibTransId="{BFEF39F1-05F8-4F10-883B-D83D5943DDEE}"/>
    <dgm:cxn modelId="{606023A3-8A1A-4E79-A5C5-ADAAA858AD49}" srcId="{1A1DC399-54F7-453E-98E0-CD45FE8DE669}" destId="{AA24DD64-99E6-4522-BA59-BD9AB69878B7}" srcOrd="1" destOrd="0" parTransId="{0E1A3B84-02C1-4FEA-976D-9F23EF15460A}" sibTransId="{1D33A591-3975-47E1-A557-BAA123E4C1BE}"/>
    <dgm:cxn modelId="{69B9EAA3-D7FB-4934-870C-70C9A46F73B6}" srcId="{AA24DD64-99E6-4522-BA59-BD9AB69878B7}" destId="{0A6C24DD-7445-44DA-9D51-89C826FCA1FA}" srcOrd="1" destOrd="0" parTransId="{4AAC714B-88DD-4FDB-A331-E58CB8F75D46}" sibTransId="{A4673BFC-797F-4B60-BD1E-386C20D0820C}"/>
    <dgm:cxn modelId="{044950B9-8D4C-4C71-BDDC-CEDB076AE5CC}" type="presOf" srcId="{DE1D4E9E-3ECC-4358-853B-AC71B9421834}" destId="{0A7C295A-6F7D-44DA-B2FE-65A22A8183D7}" srcOrd="0" destOrd="1" presId="urn:microsoft.com/office/officeart/2005/8/layout/chevron2"/>
    <dgm:cxn modelId="{A1F547C0-16AF-47E5-9DBC-D7E867CC866B}" srcId="{1A1DC399-54F7-453E-98E0-CD45FE8DE669}" destId="{01E4A209-E7F1-4739-8A6D-E03D6E7FACCF}" srcOrd="2" destOrd="0" parTransId="{1D543D93-6EF6-4C22-812F-08B681AC7205}" sibTransId="{00755830-2879-4E64-A217-0E7684B46E2B}"/>
    <dgm:cxn modelId="{A39E93D4-0022-48F5-A0FF-43963958D3EA}" type="presOf" srcId="{0A6C24DD-7445-44DA-9D51-89C826FCA1FA}" destId="{08EC5B9E-13F1-403B-9AC9-287AD30E0CA7}" srcOrd="0" destOrd="1" presId="urn:microsoft.com/office/officeart/2005/8/layout/chevron2"/>
    <dgm:cxn modelId="{114417DC-FEB3-42F9-8DA9-6C0BD2FA17AC}" srcId="{1A1DC399-54F7-453E-98E0-CD45FE8DE669}" destId="{6100E0E8-0AE0-41E8-947C-A7F0A08E3B95}" srcOrd="0" destOrd="0" parTransId="{ECCEE3DE-69E9-40C7-9C11-6D3C58D8C5FF}" sibTransId="{C67469EC-34E3-4109-BE99-10257FBD33B1}"/>
    <dgm:cxn modelId="{306D53E3-3560-4773-9CD4-67F4E4E63683}" type="presOf" srcId="{AA24DD64-99E6-4522-BA59-BD9AB69878B7}" destId="{899805ED-C5B2-4E29-930A-26B55B5C1631}" srcOrd="0" destOrd="0" presId="urn:microsoft.com/office/officeart/2005/8/layout/chevron2"/>
    <dgm:cxn modelId="{BACB3B3E-C1AD-4A8F-8474-68E26A8E2E8B}" type="presParOf" srcId="{A6205060-D634-42B0-BFFE-C53BF4D2D798}" destId="{A1B0F93B-E216-4F2F-83FD-BA465C5AD372}" srcOrd="0" destOrd="0" presId="urn:microsoft.com/office/officeart/2005/8/layout/chevron2"/>
    <dgm:cxn modelId="{F6156D2C-64B0-4256-B7CF-F4EB2687EF82}" type="presParOf" srcId="{A1B0F93B-E216-4F2F-83FD-BA465C5AD372}" destId="{474CB051-B602-449A-8FF3-87B899D125F1}" srcOrd="0" destOrd="0" presId="urn:microsoft.com/office/officeart/2005/8/layout/chevron2"/>
    <dgm:cxn modelId="{5B7A5694-013B-4E87-86F9-B670683BCBE1}" type="presParOf" srcId="{A1B0F93B-E216-4F2F-83FD-BA465C5AD372}" destId="{543E5564-FA1E-471E-B083-D0B0C4BFA5FE}" srcOrd="1" destOrd="0" presId="urn:microsoft.com/office/officeart/2005/8/layout/chevron2"/>
    <dgm:cxn modelId="{DA4683E2-913E-4ACE-90AA-84CF85F1AF90}" type="presParOf" srcId="{A6205060-D634-42B0-BFFE-C53BF4D2D798}" destId="{286EFCFB-AEDB-4DAA-A341-1246E2B553DA}" srcOrd="1" destOrd="0" presId="urn:microsoft.com/office/officeart/2005/8/layout/chevron2"/>
    <dgm:cxn modelId="{BEE1491D-2C17-404A-9DB7-8478DB80F58E}" type="presParOf" srcId="{A6205060-D634-42B0-BFFE-C53BF4D2D798}" destId="{582BE53A-112D-4896-B0E5-C1849D0A4CEB}" srcOrd="2" destOrd="0" presId="urn:microsoft.com/office/officeart/2005/8/layout/chevron2"/>
    <dgm:cxn modelId="{2B02EC54-6237-4E76-9BF0-D74A8B06FD63}" type="presParOf" srcId="{582BE53A-112D-4896-B0E5-C1849D0A4CEB}" destId="{899805ED-C5B2-4E29-930A-26B55B5C1631}" srcOrd="0" destOrd="0" presId="urn:microsoft.com/office/officeart/2005/8/layout/chevron2"/>
    <dgm:cxn modelId="{207D59CD-6E12-4C59-B419-445444567AB9}" type="presParOf" srcId="{582BE53A-112D-4896-B0E5-C1849D0A4CEB}" destId="{08EC5B9E-13F1-403B-9AC9-287AD30E0CA7}" srcOrd="1" destOrd="0" presId="urn:microsoft.com/office/officeart/2005/8/layout/chevron2"/>
    <dgm:cxn modelId="{600D63FE-B0CC-41C7-865B-F886B99B17E9}" type="presParOf" srcId="{A6205060-D634-42B0-BFFE-C53BF4D2D798}" destId="{78948DA2-9208-48FF-9F42-ED0362E89981}" srcOrd="3" destOrd="0" presId="urn:microsoft.com/office/officeart/2005/8/layout/chevron2"/>
    <dgm:cxn modelId="{7E0B0E72-014B-409D-9449-A6A87277BA6F}" type="presParOf" srcId="{A6205060-D634-42B0-BFFE-C53BF4D2D798}" destId="{DD7DA12B-F361-456B-A5C3-1B7CF75738A0}" srcOrd="4" destOrd="0" presId="urn:microsoft.com/office/officeart/2005/8/layout/chevron2"/>
    <dgm:cxn modelId="{EF8048DE-04D5-4FA9-A9B6-D62FC376535D}" type="presParOf" srcId="{DD7DA12B-F361-456B-A5C3-1B7CF75738A0}" destId="{83F3EB29-E086-4E14-BE7E-431BCA1F153B}" srcOrd="0" destOrd="0" presId="urn:microsoft.com/office/officeart/2005/8/layout/chevron2"/>
    <dgm:cxn modelId="{099E5BDB-A85D-4A48-B71C-15A50734D449}" type="presParOf" srcId="{DD7DA12B-F361-456B-A5C3-1B7CF75738A0}" destId="{0A7C295A-6F7D-44DA-B2FE-65A22A8183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CB051-B602-449A-8FF3-87B899D125F1}">
      <dsp:nvSpPr>
        <dsp:cNvPr id="0" name=""/>
        <dsp:cNvSpPr/>
      </dsp:nvSpPr>
      <dsp:spPr>
        <a:xfrm rot="5400000">
          <a:off x="-252507" y="311679"/>
          <a:ext cx="1683386" cy="117837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>
              <a:solidFill>
                <a:schemeClr val="tx1"/>
              </a:solidFill>
            </a:rPr>
            <a:t>创建</a:t>
          </a:r>
        </a:p>
      </dsp:txBody>
      <dsp:txXfrm rot="-5400000">
        <a:off x="1" y="648356"/>
        <a:ext cx="1178370" cy="505016"/>
      </dsp:txXfrm>
    </dsp:sp>
    <dsp:sp modelId="{543E5564-FA1E-471E-B083-D0B0C4BFA5FE}">
      <dsp:nvSpPr>
        <dsp:cNvPr id="0" name=""/>
        <dsp:cNvSpPr/>
      </dsp:nvSpPr>
      <dsp:spPr>
        <a:xfrm rot="5400000">
          <a:off x="4520005" y="-3338442"/>
          <a:ext cx="1206159" cy="78894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73050" lvl="1" indent="-27305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F3300"/>
            </a:buClr>
            <a:buChar char="•"/>
          </a:pPr>
          <a:r>
            <a:rPr lang="en-US" altLang="zh-CN" sz="2400" b="1" kern="1200" dirty="0" err="1">
              <a:solidFill>
                <a:srgbClr val="2B4B30"/>
              </a:solidFill>
              <a:latin typeface="Courier New" panose="02070309020205020404" pitchFamily="49" charset="0"/>
              <a:ea typeface="楷体_GB2312" pitchFamily="49" charset="-122"/>
            </a:rPr>
            <a:t>int</a:t>
          </a:r>
          <a:r>
            <a:rPr lang="en-US" altLang="zh-CN" sz="2400" b="1" kern="1200" dirty="0">
              <a:solidFill>
                <a:srgbClr val="2B4B30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msgget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(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key_t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key,int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flags);</a:t>
          </a:r>
          <a:r>
            <a:rPr lang="en-US" altLang="zh-CN" sz="2400" b="1" kern="1200" dirty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rPr>
            <a:t> </a:t>
          </a:r>
          <a:endParaRPr lang="zh-CN" altLang="en-US" sz="2400" b="1" kern="1200" dirty="0"/>
        </a:p>
        <a:p>
          <a:pPr marL="273050" lvl="1" indent="-27305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latin typeface="楷体" panose="02010609060101010101" pitchFamily="49" charset="-122"/>
              <a:ea typeface="楷体" panose="02010609060101010101" pitchFamily="49" charset="-122"/>
            </a:rPr>
            <a:t>创建一个新队列或打开一个已有的队列</a:t>
          </a:r>
          <a:endParaRPr lang="zh-CN" altLang="en-US" sz="2400" b="1" kern="1200" dirty="0"/>
        </a:p>
      </dsp:txBody>
      <dsp:txXfrm rot="-5400000">
        <a:off x="1178370" y="62073"/>
        <a:ext cx="7830549" cy="1088399"/>
      </dsp:txXfrm>
    </dsp:sp>
    <dsp:sp modelId="{899805ED-C5B2-4E29-930A-26B55B5C1631}">
      <dsp:nvSpPr>
        <dsp:cNvPr id="0" name=""/>
        <dsp:cNvSpPr/>
      </dsp:nvSpPr>
      <dsp:spPr>
        <a:xfrm rot="5400000">
          <a:off x="-252507" y="2055167"/>
          <a:ext cx="1683386" cy="1178370"/>
        </a:xfrm>
        <a:prstGeom prst="chevron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254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/>
            <a:t>发送</a:t>
          </a:r>
        </a:p>
      </dsp:txBody>
      <dsp:txXfrm rot="-5400000">
        <a:off x="1" y="2391844"/>
        <a:ext cx="1178370" cy="505016"/>
      </dsp:txXfrm>
    </dsp:sp>
    <dsp:sp modelId="{08EC5B9E-13F1-403B-9AC9-287AD30E0CA7}">
      <dsp:nvSpPr>
        <dsp:cNvPr id="0" name=""/>
        <dsp:cNvSpPr/>
      </dsp:nvSpPr>
      <dsp:spPr>
        <a:xfrm rot="5400000">
          <a:off x="4341852" y="-1594954"/>
          <a:ext cx="1562464" cy="78894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73050" lvl="1" indent="-27305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F3300"/>
            </a:buClr>
            <a:buChar char="•"/>
          </a:pPr>
          <a:r>
            <a:rPr lang="en-US" altLang="zh-CN" sz="2400" b="1" kern="1200" dirty="0" err="1">
              <a:solidFill>
                <a:srgbClr val="2B4B30"/>
              </a:solidFill>
              <a:latin typeface="Courier New" panose="02070309020205020404" pitchFamily="49" charset="0"/>
              <a:ea typeface="楷体_GB2312" pitchFamily="49" charset="-122"/>
            </a:rPr>
            <a:t>int</a:t>
          </a:r>
          <a:r>
            <a:rPr lang="en-US" altLang="zh-CN" sz="2400" b="1" kern="1200" dirty="0">
              <a:solidFill>
                <a:srgbClr val="2B4B30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msgsnd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(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int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msqid,struct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msgbuf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*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ptr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,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size_t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nbytes,int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flags);</a:t>
          </a:r>
          <a:r>
            <a:rPr lang="en-US" altLang="zh-CN" sz="2400" b="1" kern="1200" dirty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rPr>
            <a:t> </a:t>
          </a:r>
          <a:endParaRPr lang="zh-CN" altLang="en-US" sz="2400" b="1" kern="1200" dirty="0"/>
        </a:p>
        <a:p>
          <a:pPr marL="273050" lvl="1" indent="-27305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把消息（</a:t>
          </a:r>
          <a:r>
            <a:rPr lang="en-US" altLang="zh-CN" sz="24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ptr</a:t>
          </a:r>
          <a:r>
            <a:rPr lang="zh-CN" altLang="en-US" sz="2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指向的消息结构）添加到消息队列中</a:t>
          </a:r>
        </a:p>
      </dsp:txBody>
      <dsp:txXfrm rot="-5400000">
        <a:off x="1178370" y="1644801"/>
        <a:ext cx="7813156" cy="1409918"/>
      </dsp:txXfrm>
    </dsp:sp>
    <dsp:sp modelId="{83F3EB29-E086-4E14-BE7E-431BCA1F153B}">
      <dsp:nvSpPr>
        <dsp:cNvPr id="0" name=""/>
        <dsp:cNvSpPr/>
      </dsp:nvSpPr>
      <dsp:spPr>
        <a:xfrm rot="5400000">
          <a:off x="-252507" y="3747528"/>
          <a:ext cx="1683386" cy="1178370"/>
        </a:xfrm>
        <a:prstGeom prst="chevron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b="1" kern="1200" dirty="0"/>
            <a:t>接收</a:t>
          </a:r>
        </a:p>
      </dsp:txBody>
      <dsp:txXfrm rot="-5400000">
        <a:off x="1" y="4084205"/>
        <a:ext cx="1178370" cy="505016"/>
      </dsp:txXfrm>
    </dsp:sp>
    <dsp:sp modelId="{0A7C295A-6F7D-44DA-B2FE-65A22A8183D7}">
      <dsp:nvSpPr>
        <dsp:cNvPr id="0" name=""/>
        <dsp:cNvSpPr/>
      </dsp:nvSpPr>
      <dsp:spPr>
        <a:xfrm rot="5400000">
          <a:off x="4392979" y="97406"/>
          <a:ext cx="1460211" cy="78894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73050" lvl="1" indent="-27305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b="1" kern="1200" dirty="0" err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rPr>
            <a:t>int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msgrcv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(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int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msqid,struct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msgbuf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*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ptr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,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size_t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nbytes,long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</a:t>
          </a:r>
          <a:r>
            <a:rPr lang="en-US" altLang="zh-CN" sz="2400" b="1" kern="1200" dirty="0" err="1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type,int</a:t>
          </a:r>
          <a:r>
            <a:rPr lang="en-US" altLang="zh-CN" sz="2400" b="1" kern="1200" dirty="0">
              <a:solidFill>
                <a:srgbClr val="0000FF"/>
              </a:solidFill>
              <a:latin typeface="Courier New" panose="02070309020205020404" pitchFamily="49" charset="0"/>
              <a:ea typeface="楷体_GB2312" pitchFamily="49" charset="-122"/>
            </a:rPr>
            <a:t> flags);</a:t>
          </a:r>
          <a:endParaRPr lang="zh-CN" altLang="en-US" sz="2400" b="1" kern="1200" dirty="0"/>
        </a:p>
        <a:p>
          <a:pPr marL="273050" lvl="1" indent="-27305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从一个消息队列获取消息</a:t>
          </a:r>
        </a:p>
      </dsp:txBody>
      <dsp:txXfrm rot="-5400000">
        <a:off x="1178370" y="3383297"/>
        <a:ext cx="7818147" cy="1317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DB75401-552E-4D0D-8A1D-F0EFFA426E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4FC488-4323-4A69-AF3B-03374E219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8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E0C63-7736-47C9-AE4D-EA603F7E1462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E4EA-4E4C-4DCD-8737-0A03BAD14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9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：标准输入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：标准输出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：标准错误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open</a:t>
            </a:r>
            <a:r>
              <a:rPr lang="zh-CN" altLang="en-US" dirty="0"/>
              <a:t>返回值一般在</a:t>
            </a:r>
            <a:r>
              <a:rPr lang="en-US" altLang="zh-CN" dirty="0"/>
              <a:t>3</a:t>
            </a:r>
            <a:r>
              <a:rPr lang="zh-CN" altLang="en-US" dirty="0"/>
              <a:t>之上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E4EA-4E4C-4DCD-8737-0A03BAD141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5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296987"/>
          </a:xfrm>
        </p:spPr>
        <p:txBody>
          <a:bodyPr/>
          <a:lstStyle>
            <a:lvl1pPr>
              <a:defRPr sz="48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s-E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133600"/>
            <a:ext cx="6400800" cy="12954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s-E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E2135-0F0F-4D85-BDBD-47081DA3DD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6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2F5D9-7AA7-4872-9F32-8D33B82B5C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1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06400"/>
            <a:ext cx="2058988" cy="5832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29325" cy="58324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1C5E3-2107-4345-801D-237A863F2D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52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6400"/>
            <a:ext cx="8229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4656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73238"/>
            <a:ext cx="4038600" cy="2155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81463"/>
            <a:ext cx="4038600" cy="2157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1C5E3-2107-4345-801D-237A863F2D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992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6400"/>
            <a:ext cx="8229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4656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4656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1C5E3-2107-4345-801D-237A863F2D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70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2D6A4-D0A9-44D2-91B4-5A65E33C596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6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E3948-B941-4C7E-9D2C-E3F0C395B6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8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2EBB-A5B0-4EA0-AF14-9CB9A63218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20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F29B4-AA95-4672-AD74-44EE08B718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51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6A01F-E4D9-4B29-9FD6-8158778690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9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98397-7C63-45DB-8DD5-DFF710FCBEF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79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82B19-6141-41A9-9586-17DCE1C981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4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8AEBA-6869-44EA-985B-C90821CEC9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07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6400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s-E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s-ES"/>
              <a:t>单击此处编辑母版文本样式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51C5E3-2107-4345-801D-237A863F2D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08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0BBA3D6-6DA3-401A-87CE-E0E126EEC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689100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系统调用和库函数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ADF03DC-C36F-48A8-B262-E61FDC231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6705600" cy="4419600"/>
          </a:xfrm>
        </p:spPr>
        <p:txBody>
          <a:bodyPr/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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所有的操作系统都提供多种服务的接口，核外程序通过这些接口得到内核提供的服务。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UNIX/Linux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都提供经良好定义的有限数目的接口程序，它们被称为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系统调用（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System Call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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不同版本的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UNIX/Linux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系统提供的系统调用个数不同。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dirty="0"/>
              <a:t>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6F3E6D-9B81-4F73-A8F8-4835F314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96044"/>
            <a:ext cx="4419600" cy="21236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unistd.h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&lt;sys/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errno.h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CDF389AD-75E6-4BB2-91E3-6F34F82C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723" y="1109453"/>
            <a:ext cx="4114801" cy="2167592"/>
          </a:xfrm>
          <a:prstGeom prst="horizontalScroll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B4B3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pid_t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B4B3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fork(void)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B4B3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创建一个子进程：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成功返回值为子进程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</a:t>
            </a:r>
            <a:endParaRPr lang="en-US" altLang="zh-CN" sz="20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在子进程中返回值为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0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ea"/>
              <a:buAutoNum type="circleNumDbPlain"/>
              <a:tabLst/>
              <a:defRPr/>
            </a:pPr>
            <a:r>
              <a:rPr lang="zh-CN" altLang="en-US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出错则返回</a:t>
            </a:r>
            <a:r>
              <a:rPr lang="en-US" altLang="zh-CN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148370B1-746A-4776-B682-245DF77E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6" y="5631025"/>
            <a:ext cx="8336649" cy="531674"/>
          </a:xfrm>
          <a:prstGeom prst="horizontalScroll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void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exit(int status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）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: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终止调用的程序，并完成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I/O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缓存清理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3E9393-C853-4A02-A3FA-C6742CAEB357}"/>
              </a:ext>
            </a:extLst>
          </p:cNvPr>
          <p:cNvSpPr/>
          <p:nvPr/>
        </p:nvSpPr>
        <p:spPr>
          <a:xfrm>
            <a:off x="152401" y="1524000"/>
            <a:ext cx="4267198" cy="8552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4DE115D-4EA8-4244-B896-A03AE3404653}"/>
              </a:ext>
            </a:extLst>
          </p:cNvPr>
          <p:cNvSpPr/>
          <p:nvPr/>
        </p:nvSpPr>
        <p:spPr>
          <a:xfrm>
            <a:off x="219808" y="1600201"/>
            <a:ext cx="4267199" cy="4010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383D520B-6A6A-4FB4-B2B9-24F564BDE1ED}"/>
              </a:ext>
            </a:extLst>
          </p:cNvPr>
          <p:cNvSpPr/>
          <p:nvPr/>
        </p:nvSpPr>
        <p:spPr>
          <a:xfrm>
            <a:off x="3505200" y="1752601"/>
            <a:ext cx="973014" cy="765679"/>
          </a:xfrm>
          <a:prstGeom prst="rightBrace">
            <a:avLst>
              <a:gd name="adj1" fmla="val 6684"/>
              <a:gd name="adj2" fmla="val 4770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75633108-A121-41DD-B21C-21C403A2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6" y="4547699"/>
            <a:ext cx="8336649" cy="940653"/>
          </a:xfrm>
          <a:prstGeom prst="horizontalScroll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unsigned int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sleep(unsigned int seconds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）</a:t>
            </a:r>
            <a:b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</a:b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使进程挂起指定的时间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CC867BBC-B823-40A0-9AE1-BD599643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6" y="3728755"/>
            <a:ext cx="6096000" cy="940653"/>
          </a:xfrm>
          <a:prstGeom prst="horizontalScroll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2000" b="1" dirty="0" err="1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pid_t</a:t>
            </a:r>
            <a:r>
              <a:rPr lang="en-US" altLang="zh-CN" sz="2000" b="1" dirty="0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getpid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(void)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zh-CN" altLang="en-US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返回当前进程</a:t>
            </a:r>
            <a:r>
              <a:rPr lang="en-US" altLang="zh-CN" sz="2000" b="1" dirty="0" err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</a:t>
            </a:r>
            <a:endParaRPr lang="en-US" altLang="zh-CN" sz="20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US" altLang="zh-CN" sz="2000" b="1" dirty="0" err="1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pid_t</a:t>
            </a:r>
            <a:r>
              <a:rPr lang="en-US" altLang="zh-CN" sz="2000" b="1" dirty="0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getppid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(void)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zh-CN" altLang="en-US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返回父进程的</a:t>
            </a:r>
            <a:r>
              <a:rPr lang="en-US" altLang="zh-CN" sz="2000" b="1" dirty="0" err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5" grpId="0" animBg="1"/>
      <p:bldP spid="16" grpId="0" animBg="1"/>
      <p:bldP spid="16" grpId="1" animBg="1"/>
      <p:bldP spid="29" grpId="0" animBg="1"/>
      <p:bldP spid="29" grpId="1" animBg="1"/>
      <p:bldP spid="30" grpId="0" animBg="1"/>
      <p:bldP spid="3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dirty="0"/>
              <a:t>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80" y="1501528"/>
            <a:ext cx="7860324" cy="4708981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parent=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getpid</a:t>
            </a:r>
            <a:r>
              <a:rPr lang="en-US" altLang="zh-CN" sz="2000" b="1" dirty="0">
                <a:latin typeface="Courier New" panose="02070309020205020404" pitchFamily="49" charset="0"/>
              </a:rPr>
              <a:t>(); 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if((child=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fork</a:t>
            </a:r>
            <a:r>
              <a:rPr lang="en-US" altLang="zh-CN" sz="2000" b="1" dirty="0">
                <a:latin typeface="Courier New" panose="02070309020205020404" pitchFamily="49" charset="0"/>
              </a:rPr>
              <a:t>())&lt;0){</a:t>
            </a:r>
          </a:p>
          <a:p>
            <a:pPr marL="273050" indent="-273050"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fprintf</a:t>
            </a:r>
            <a:r>
              <a:rPr lang="en-US" altLang="zh-CN" sz="2000" b="1" dirty="0">
                <a:latin typeface="Courier New" panose="02070309020205020404" pitchFamily="49" charset="0"/>
              </a:rPr>
              <a:t>(stderr,"%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s:fork</a:t>
            </a:r>
            <a:r>
              <a:rPr lang="en-US" altLang="zh-CN" sz="2000" b="1" dirty="0">
                <a:latin typeface="Courier New" panose="02070309020205020404" pitchFamily="49" charset="0"/>
              </a:rPr>
              <a:t> of child failed:%s\n",</a:t>
            </a:r>
            <a:br>
              <a:rPr lang="en-US" altLang="zh-CN" sz="2000" b="1" dirty="0">
                <a:latin typeface="Courier New" panose="02070309020205020404" pitchFamily="49" charset="0"/>
              </a:rPr>
            </a:br>
            <a:r>
              <a:rPr lang="en-US" altLang="zh-CN" sz="20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latin typeface="Courier New" panose="02070309020205020404" pitchFamily="49" charset="0"/>
              </a:rPr>
              <a:t>[0],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strerror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errno</a:t>
            </a:r>
            <a:r>
              <a:rPr lang="en-US" altLang="zh-CN" sz="2000" b="1" dirty="0">
                <a:latin typeface="Courier New" panose="02070309020205020404" pitchFamily="49" charset="0"/>
              </a:rPr>
              <a:t>));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exit(1);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} 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else if(child==0){/*</a:t>
            </a:r>
            <a:r>
              <a:rPr lang="zh-CN" altLang="en-US" sz="2000" b="1" dirty="0">
                <a:latin typeface="Courier New" panose="02070309020205020404" pitchFamily="49" charset="0"/>
              </a:rPr>
              <a:t>此时是子进程被调度运行*</a:t>
            </a:r>
            <a:r>
              <a:rPr lang="en-US" altLang="zh-CN" sz="2000" b="1" dirty="0">
                <a:latin typeface="Courier New" panose="02070309020205020404" pitchFamily="49" charset="0"/>
              </a:rPr>
              <a:t>/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old_ppid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getppid</a:t>
            </a:r>
            <a:r>
              <a:rPr lang="en-US" altLang="zh-CN" sz="2000" b="1" dirty="0">
                <a:latin typeface="Courier New" panose="02070309020205020404" pitchFamily="49" charset="0"/>
              </a:rPr>
              <a:t>();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sleep(2);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new_ppid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getppid</a:t>
            </a:r>
            <a:r>
              <a:rPr lang="en-US" altLang="zh-CN" sz="2000" b="1" dirty="0">
                <a:latin typeface="Courier New" panose="02070309020205020404" pitchFamily="49" charset="0"/>
              </a:rPr>
              <a:t>();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else {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CN" sz="2000" b="1" dirty="0">
                <a:latin typeface="Courier New" panose="02070309020205020404" pitchFamily="49" charset="0"/>
              </a:rPr>
              <a:t>(1);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exit</a:t>
            </a:r>
            <a:r>
              <a:rPr lang="en-US" altLang="zh-CN" sz="2000" b="1" dirty="0">
                <a:latin typeface="Courier New" panose="02070309020205020404" pitchFamily="49" charset="0"/>
              </a:rPr>
              <a:t>(0);                	/*</a:t>
            </a:r>
            <a:r>
              <a:rPr lang="zh-CN" altLang="en-US" sz="2000" b="1" dirty="0">
                <a:latin typeface="Courier New" panose="02070309020205020404" pitchFamily="49" charset="0"/>
              </a:rPr>
              <a:t>父进程退出*</a:t>
            </a:r>
            <a:r>
              <a:rPr lang="en-US" altLang="zh-CN" sz="2000" b="1" dirty="0">
                <a:latin typeface="Courier New" panose="02070309020205020404" pitchFamily="49" charset="0"/>
              </a:rPr>
              <a:t>/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4AB8BC-C851-4D78-A2EC-47593BD9DDD8}"/>
              </a:ext>
            </a:extLst>
          </p:cNvPr>
          <p:cNvGrpSpPr/>
          <p:nvPr/>
        </p:nvGrpSpPr>
        <p:grpSpPr>
          <a:xfrm>
            <a:off x="2693378" y="1279465"/>
            <a:ext cx="5090745" cy="400110"/>
            <a:chOff x="2710960" y="1040029"/>
            <a:chExt cx="5090745" cy="400110"/>
          </a:xfrm>
        </p:grpSpPr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FBCA2BD7-9129-4F06-A875-7594B3715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0960" y="1330719"/>
              <a:ext cx="926125" cy="98671"/>
            </a:xfrm>
            <a:prstGeom prst="line">
              <a:avLst/>
            </a:pr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Rectangle 40">
              <a:extLst>
                <a:ext uri="{FF2B5EF4-FFF2-40B4-BE49-F238E27FC236}">
                  <a16:creationId xmlns:a16="http://schemas.microsoft.com/office/drawing/2014/main" id="{B2A46FD0-BE26-473B-9263-660A4645A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906" y="1040029"/>
              <a:ext cx="4114799" cy="400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buClr>
                  <a:srgbClr val="FF3300"/>
                </a:buClr>
                <a:defRPr/>
              </a:pP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获得本进程的</a:t>
              </a: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pid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，存入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parent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65724E-9D11-4CF1-A411-930619512D97}"/>
              </a:ext>
            </a:extLst>
          </p:cNvPr>
          <p:cNvGrpSpPr/>
          <p:nvPr/>
        </p:nvGrpSpPr>
        <p:grpSpPr>
          <a:xfrm>
            <a:off x="3352800" y="1752600"/>
            <a:ext cx="4610103" cy="400110"/>
            <a:chOff x="2582005" y="935142"/>
            <a:chExt cx="4610103" cy="400110"/>
          </a:xfrm>
        </p:grpSpPr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66BA8DF1-AD03-4D00-A927-8D3C3E4B2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2005" y="1128509"/>
              <a:ext cx="609600" cy="98672"/>
            </a:xfrm>
            <a:prstGeom prst="line">
              <a:avLst/>
            </a:pr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EED579E0-D7A0-4A53-A175-2376E863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605" y="935142"/>
              <a:ext cx="4000503" cy="400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调用</a:t>
              </a: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fork</a:t>
              </a: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（）创建子进程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436E9C-98C1-4D6B-AC61-10A85F39FC37}"/>
              </a:ext>
            </a:extLst>
          </p:cNvPr>
          <p:cNvGrpSpPr/>
          <p:nvPr/>
        </p:nvGrpSpPr>
        <p:grpSpPr>
          <a:xfrm>
            <a:off x="219808" y="4864361"/>
            <a:ext cx="7180388" cy="1484719"/>
            <a:chOff x="219808" y="4864361"/>
            <a:chExt cx="7180388" cy="1484719"/>
          </a:xfrm>
        </p:grpSpPr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7D132FFC-A9C2-402D-83BE-4A9ED7599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769" y="5948970"/>
              <a:ext cx="4850427" cy="400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parent</a:t>
              </a: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调用</a:t>
              </a: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fork</a:t>
              </a: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时，</a:t>
              </a: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child</a:t>
              </a: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存放子进程</a:t>
              </a:r>
              <a:r>
                <a:rPr lang="en-US" altLang="zh-CN" sz="2000" b="1" dirty="0" err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pid</a:t>
              </a:r>
              <a:endPara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D40E133-A599-47E7-8D72-B86A5BA743E6}"/>
                </a:ext>
              </a:extLst>
            </p:cNvPr>
            <p:cNvGrpSpPr/>
            <p:nvPr/>
          </p:nvGrpSpPr>
          <p:grpSpPr>
            <a:xfrm>
              <a:off x="219808" y="4864361"/>
              <a:ext cx="2329961" cy="1284664"/>
              <a:chOff x="219808" y="4864361"/>
              <a:chExt cx="2329961" cy="1284664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D4163DD5-7D14-4B09-9031-67B4DA1CFE5B}"/>
                  </a:ext>
                </a:extLst>
              </p:cNvPr>
              <p:cNvSpPr/>
              <p:nvPr/>
            </p:nvSpPr>
            <p:spPr>
              <a:xfrm>
                <a:off x="219808" y="4864361"/>
                <a:ext cx="1837592" cy="121955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0436EE05-DD4D-4413-AA8F-B431CA511F3B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 flipV="1">
                <a:off x="1828800" y="5936362"/>
                <a:ext cx="720969" cy="212663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F979362-9329-4007-8BE0-5FD5C00BC39E}"/>
              </a:ext>
            </a:extLst>
          </p:cNvPr>
          <p:cNvGrpSpPr/>
          <p:nvPr/>
        </p:nvGrpSpPr>
        <p:grpSpPr>
          <a:xfrm>
            <a:off x="111371" y="3429000"/>
            <a:ext cx="9032629" cy="1407976"/>
            <a:chOff x="111371" y="3429000"/>
            <a:chExt cx="9032629" cy="1407976"/>
          </a:xfrm>
        </p:grpSpPr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1C2230E8-191B-4C1D-93F2-008BC6D0F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667425"/>
              <a:ext cx="5181600" cy="11695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子进程调用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fork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时，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child=0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old_ppid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：原父进程的</a:t>
              </a: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pid</a:t>
              </a:r>
              <a:endPara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new_ppid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：新父进程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原父进程已结束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</a:t>
              </a: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pid</a:t>
              </a:r>
              <a:endPara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FF1374D-1E7D-42A4-A4C9-646362847C57}"/>
                </a:ext>
              </a:extLst>
            </p:cNvPr>
            <p:cNvSpPr/>
            <p:nvPr/>
          </p:nvSpPr>
          <p:spPr>
            <a:xfrm>
              <a:off x="111371" y="3429000"/>
              <a:ext cx="3317629" cy="1308771"/>
            </a:xfrm>
            <a:prstGeom prst="ellipse">
              <a:avLst/>
            </a:prstGeom>
            <a:noFill/>
            <a:ln>
              <a:solidFill>
                <a:srgbClr val="2D4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C8957DB-D7A2-4052-8381-29B32EF25666}"/>
                </a:ext>
              </a:extLst>
            </p:cNvPr>
            <p:cNvCxnSpPr>
              <a:cxnSpLocks/>
              <a:stCxn id="19" idx="1"/>
              <a:endCxn id="22" idx="6"/>
            </p:cNvCxnSpPr>
            <p:nvPr/>
          </p:nvCxnSpPr>
          <p:spPr>
            <a:xfrm flipH="1" flipV="1">
              <a:off x="3429000" y="4083386"/>
              <a:ext cx="533400" cy="168815"/>
            </a:xfrm>
            <a:prstGeom prst="straightConnector1">
              <a:avLst/>
            </a:prstGeom>
            <a:ln w="15875">
              <a:solidFill>
                <a:srgbClr val="2D4D2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2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dirty="0"/>
              <a:t>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67111"/>
            <a:ext cx="7086600" cy="1938992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/*</a:t>
            </a:r>
            <a:r>
              <a:rPr lang="zh-CN" altLang="en-US" sz="2000" b="1" dirty="0">
                <a:latin typeface="Courier New" panose="02070309020205020404" pitchFamily="49" charset="0"/>
              </a:rPr>
              <a:t>下面仅子进程运行*</a:t>
            </a:r>
            <a:r>
              <a:rPr lang="en-US" altLang="zh-CN" sz="2000" b="1" dirty="0">
                <a:latin typeface="Courier New" panose="02070309020205020404" pitchFamily="49" charset="0"/>
              </a:rPr>
              <a:t>/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latin typeface="Courier New" panose="02070309020205020404" pitchFamily="49" charset="0"/>
              </a:rPr>
              <a:t>("Original parent:%d\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n",parent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latin typeface="Courier New" panose="02070309020205020404" pitchFamily="49" charset="0"/>
              </a:rPr>
              <a:t>("Child:%d\n",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getpid</a:t>
            </a:r>
            <a:r>
              <a:rPr lang="en-US" altLang="zh-CN" sz="2000" b="1" dirty="0">
                <a:latin typeface="Courier New" panose="02070309020205020404" pitchFamily="49" charset="0"/>
              </a:rPr>
              <a:t>());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latin typeface="Courier New" panose="02070309020205020404" pitchFamily="49" charset="0"/>
              </a:rPr>
              <a:t>("Child's old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ppid</a:t>
            </a:r>
            <a:r>
              <a:rPr lang="en-US" altLang="zh-CN" sz="2000" b="1" dirty="0">
                <a:latin typeface="Courier New" panose="02070309020205020404" pitchFamily="49" charset="0"/>
              </a:rPr>
              <a:t>:%d\n",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old_ppid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latin typeface="Courier New" panose="02070309020205020404" pitchFamily="49" charset="0"/>
              </a:rPr>
              <a:t>("Child's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ppid</a:t>
            </a:r>
            <a:r>
              <a:rPr lang="en-US" altLang="zh-CN" sz="2000" b="1" dirty="0">
                <a:latin typeface="Courier New" panose="02070309020205020404" pitchFamily="49" charset="0"/>
              </a:rPr>
              <a:t>:%d\n",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new_ppid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exit(0);</a:t>
            </a: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7D132FFC-A9C2-402D-83BE-4A9ED7599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63" y="5811096"/>
            <a:ext cx="7493691" cy="4001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如果把父进程的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sleep(1)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改成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sleep(100)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，输出会有变化吗？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090346-CC6F-4590-AA47-B8F764291879}"/>
              </a:ext>
            </a:extLst>
          </p:cNvPr>
          <p:cNvGrpSpPr/>
          <p:nvPr/>
        </p:nvGrpSpPr>
        <p:grpSpPr>
          <a:xfrm>
            <a:off x="204229" y="1948860"/>
            <a:ext cx="7999280" cy="3479103"/>
            <a:chOff x="204229" y="1948860"/>
            <a:chExt cx="7999280" cy="347910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365724E-9D11-4CF1-A411-930619512D97}"/>
                </a:ext>
              </a:extLst>
            </p:cNvPr>
            <p:cNvGrpSpPr/>
            <p:nvPr/>
          </p:nvGrpSpPr>
          <p:grpSpPr>
            <a:xfrm>
              <a:off x="204229" y="2517946"/>
              <a:ext cx="7999280" cy="2910017"/>
              <a:chOff x="3473303" y="-1161319"/>
              <a:chExt cx="7999280" cy="2910017"/>
            </a:xfrm>
          </p:grpSpPr>
          <p:sp>
            <p:nvSpPr>
              <p:cNvPr id="14" name="Line 39">
                <a:extLst>
                  <a:ext uri="{FF2B5EF4-FFF2-40B4-BE49-F238E27FC236}">
                    <a16:creationId xmlns:a16="http://schemas.microsoft.com/office/drawing/2014/main" id="{66BA8DF1-AD03-4D00-A927-8D3C3E4B2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3303" y="-1161319"/>
                <a:ext cx="926128" cy="2149979"/>
              </a:xfrm>
              <a:custGeom>
                <a:avLst/>
                <a:gdLst>
                  <a:gd name="connsiteX0" fmla="*/ 0 w 762001"/>
                  <a:gd name="connsiteY0" fmla="*/ 0 h 304800"/>
                  <a:gd name="connsiteX1" fmla="*/ 762001 w 762001"/>
                  <a:gd name="connsiteY1" fmla="*/ 304800 h 304800"/>
                  <a:gd name="connsiteX0" fmla="*/ 0 w 366347"/>
                  <a:gd name="connsiteY0" fmla="*/ 0 h 2599593"/>
                  <a:gd name="connsiteX1" fmla="*/ 366347 w 366347"/>
                  <a:gd name="connsiteY1" fmla="*/ 2599593 h 2599593"/>
                  <a:gd name="connsiteX0" fmla="*/ 613408 w 979755"/>
                  <a:gd name="connsiteY0" fmla="*/ 0 h 2599593"/>
                  <a:gd name="connsiteX1" fmla="*/ 979755 w 979755"/>
                  <a:gd name="connsiteY1" fmla="*/ 2599593 h 2599593"/>
                  <a:gd name="connsiteX0" fmla="*/ 642756 w 886011"/>
                  <a:gd name="connsiteY0" fmla="*/ 0 h 2617177"/>
                  <a:gd name="connsiteX1" fmla="*/ 886011 w 886011"/>
                  <a:gd name="connsiteY1" fmla="*/ 2617177 h 2617177"/>
                  <a:gd name="connsiteX0" fmla="*/ 640571 w 892619"/>
                  <a:gd name="connsiteY0" fmla="*/ 0 h 2916116"/>
                  <a:gd name="connsiteX1" fmla="*/ 892619 w 892619"/>
                  <a:gd name="connsiteY1" fmla="*/ 2916116 h 2916116"/>
                  <a:gd name="connsiteX0" fmla="*/ 634100 w 912525"/>
                  <a:gd name="connsiteY0" fmla="*/ 0 h 2669932"/>
                  <a:gd name="connsiteX1" fmla="*/ 912525 w 912525"/>
                  <a:gd name="connsiteY1" fmla="*/ 2669932 h 2669932"/>
                  <a:gd name="connsiteX0" fmla="*/ 629774 w 926128"/>
                  <a:gd name="connsiteY0" fmla="*/ 0 h 2149979"/>
                  <a:gd name="connsiteX1" fmla="*/ 926128 w 926128"/>
                  <a:gd name="connsiteY1" fmla="*/ 2149979 h 214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128" h="2149979">
                    <a:moveTo>
                      <a:pt x="629774" y="0"/>
                    </a:moveTo>
                    <a:cubicBezTo>
                      <a:pt x="-830726" y="1165469"/>
                      <a:pt x="672128" y="2048379"/>
                      <a:pt x="926128" y="2149979"/>
                    </a:cubicBezTo>
                  </a:path>
                </a:pathLst>
              </a:custGeom>
              <a:noFill/>
              <a:ln w="15875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40">
                <a:extLst>
                  <a:ext uri="{FF2B5EF4-FFF2-40B4-BE49-F238E27FC236}">
                    <a16:creationId xmlns:a16="http://schemas.microsoft.com/office/drawing/2014/main" id="{EED579E0-D7A0-4A53-A175-2376E8633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983" y="117482"/>
                <a:ext cx="7086600" cy="16312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子进程在屏幕上依次输出：</a:t>
                </a:r>
                <a:endParaRPr lang="en-US" altLang="zh-CN" sz="2000" b="1" dirty="0">
                  <a:solidFill>
                    <a:srgbClr val="0000FF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Char char="p"/>
                  <a:tabLst/>
                  <a:defRPr/>
                </a:pPr>
                <a:r>
                  <a:rPr lang="en-US" altLang="zh-CN" sz="2000" b="1" dirty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parent</a:t>
                </a:r>
                <a:r>
                  <a:rPr lang="zh-CN" altLang="en-US" sz="2000" b="1" dirty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中保存的父进程</a:t>
                </a:r>
                <a:r>
                  <a:rPr lang="en-US" altLang="zh-CN" sz="2000" b="1" dirty="0" err="1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pid</a:t>
                </a:r>
                <a:endParaRPr lang="en-US" altLang="zh-CN" sz="2000" b="1" dirty="0"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Char char="p"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子进程的</a:t>
                </a: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pid</a:t>
                </a:r>
                <a:r>
                  <a:rPr lang="en-US" altLang="zh-CN" sz="2000" b="1" dirty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——</a:t>
                </a:r>
                <a:r>
                  <a:rPr lang="en-US" altLang="zh-CN" sz="2000" b="1" dirty="0" err="1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getpid</a:t>
                </a:r>
                <a:r>
                  <a:rPr lang="en-US" altLang="zh-CN" sz="2000" b="1" dirty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()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Char char="p"/>
                  <a:tabLst/>
                  <a:defRPr/>
                </a:pPr>
                <a:r>
                  <a:rPr lang="zh-CN" altLang="en-US" sz="2000" b="1" dirty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子进程的原父进程</a:t>
                </a:r>
                <a:r>
                  <a:rPr lang="en-US" altLang="zh-CN" sz="2000" b="1" dirty="0" err="1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pid</a:t>
                </a:r>
                <a:r>
                  <a:rPr lang="en-US" altLang="zh-CN" sz="2000" b="1" dirty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——</a:t>
                </a:r>
                <a:r>
                  <a:rPr lang="en-US" altLang="zh-CN" sz="2000" b="1" dirty="0" err="1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getppid</a:t>
                </a:r>
                <a:r>
                  <a:rPr lang="en-US" altLang="zh-CN" sz="2000" b="1" dirty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()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Char char="p"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子进程的新父进程</a:t>
                </a: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pid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——</a:t>
                </a: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getppid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()——</a:t>
                </a: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init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或</a:t>
                </a: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systemd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0EBC1955-9F0F-4BCA-A494-99D49F406D47}"/>
                </a:ext>
              </a:extLst>
            </p:cNvPr>
            <p:cNvSpPr/>
            <p:nvPr/>
          </p:nvSpPr>
          <p:spPr>
            <a:xfrm>
              <a:off x="851586" y="1948860"/>
              <a:ext cx="252047" cy="1055499"/>
            </a:xfrm>
            <a:prstGeom prst="leftBrac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85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186F3E6D-9B81-4F73-A8F8-4835F314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9844"/>
            <a:ext cx="4419600" cy="21236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unistd.h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&lt;sys/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&lt;sys/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wait.h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signal.h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4</a:t>
            </a:r>
            <a:endParaRPr lang="zh-CN" altLang="en-US" sz="3200" dirty="0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CDF389AD-75E6-4BB2-91E3-6F34F82C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5" y="3533372"/>
            <a:ext cx="8301480" cy="2167592"/>
          </a:xfrm>
          <a:prstGeom prst="horizontalScroll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B4B3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pid_t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B4B3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waitpid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pid_t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pid,int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status,int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option)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B4B3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</a:b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等待由参数</a:t>
            </a:r>
            <a:r>
              <a:rPr lang="en-US" altLang="zh-CN" sz="2000" b="1" dirty="0" err="1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指定的子进程退出。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option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WNOHANG: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如果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指定的子进程没有结束就立即返回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；如果结束了就返回该子进程的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</a:t>
            </a:r>
            <a:endParaRPr lang="en-US" altLang="zh-CN" sz="20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WUNTRACED: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返回一个已经停止但尚未退出的子进程信息</a:t>
            </a:r>
            <a:endParaRPr lang="en-US" altLang="zh-CN" sz="20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3E9393-C853-4A02-A3FA-C6742CAEB357}"/>
              </a:ext>
            </a:extLst>
          </p:cNvPr>
          <p:cNvSpPr/>
          <p:nvPr/>
        </p:nvSpPr>
        <p:spPr>
          <a:xfrm>
            <a:off x="182476" y="1868311"/>
            <a:ext cx="4267198" cy="6427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4DE115D-4EA8-4244-B896-A03AE3404653}"/>
              </a:ext>
            </a:extLst>
          </p:cNvPr>
          <p:cNvSpPr/>
          <p:nvPr/>
        </p:nvSpPr>
        <p:spPr>
          <a:xfrm>
            <a:off x="182475" y="2511048"/>
            <a:ext cx="4267199" cy="4010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75633108-A121-41DD-B21C-21C403A2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5" y="5508367"/>
            <a:ext cx="8336649" cy="1349633"/>
          </a:xfrm>
          <a:prstGeom prst="horizontalScroll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int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kill(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pid_t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pid,int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sig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）</a:t>
            </a:r>
            <a:b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</a:b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向进程</a:t>
            </a:r>
            <a:r>
              <a:rPr lang="en-US" altLang="zh-CN" sz="2000" b="1" dirty="0" err="1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pid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发送信号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sig</a:t>
            </a:r>
          </a:p>
          <a:p>
            <a:pPr lvl="0">
              <a:buClr>
                <a:srgbClr val="FF3300"/>
              </a:buClr>
              <a:defRPr/>
            </a:pPr>
            <a:r>
              <a:rPr lang="zh-CN" altLang="en-US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成功返回值是</a:t>
            </a:r>
            <a:r>
              <a:rPr lang="en-US" altLang="zh-CN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en-US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，否则返回值是</a:t>
            </a:r>
            <a:r>
              <a:rPr lang="en-US" altLang="zh-CN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844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6" grpId="1" animBg="1"/>
      <p:bldP spid="29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dirty="0"/>
              <a:t>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9" y="1319215"/>
            <a:ext cx="7860324" cy="5632311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if((child=fork())&lt;0){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</a:rPr>
              <a:t>perror</a:t>
            </a:r>
            <a:r>
              <a:rPr lang="en-US" altLang="zh-CN" b="1" dirty="0">
                <a:latin typeface="Courier New" panose="02070309020205020404" pitchFamily="49" charset="0"/>
              </a:rPr>
              <a:t>("fork");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	exit(EXIT_FAILURE);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  <a:p>
            <a:pPr>
              <a:buClr>
                <a:srgbClr val="FF3300"/>
              </a:buClr>
            </a:pPr>
            <a:r>
              <a:rPr lang="en-US" altLang="zh-CN" b="1" dirty="0" err="1">
                <a:latin typeface="Courier New" panose="02070309020205020404" pitchFamily="49" charset="0"/>
              </a:rPr>
              <a:t>printf</a:t>
            </a:r>
            <a:r>
              <a:rPr lang="en-US" altLang="zh-CN" b="1" dirty="0">
                <a:latin typeface="Courier New" panose="02070309020205020404" pitchFamily="49" charset="0"/>
              </a:rPr>
              <a:t>("Child's PID:%d\</a:t>
            </a:r>
            <a:r>
              <a:rPr lang="en-US" altLang="zh-CN" b="1" dirty="0" err="1">
                <a:latin typeface="Courier New" panose="02070309020205020404" pitchFamily="49" charset="0"/>
              </a:rPr>
              <a:t>n",child</a:t>
            </a: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if(child==0){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	sleep(20);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	exit(EXIT_SUCCESS);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} 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else{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	if((</a:t>
            </a:r>
            <a:r>
              <a:rPr lang="en-US" altLang="zh-CN" b="1" dirty="0" err="1">
                <a:latin typeface="Courier New" panose="02070309020205020404" pitchFamily="49" charset="0"/>
              </a:rPr>
              <a:t>waitpid</a:t>
            </a:r>
            <a:r>
              <a:rPr lang="en-US" altLang="zh-CN" b="1" dirty="0">
                <a:latin typeface="Courier New" panose="02070309020205020404" pitchFamily="49" charset="0"/>
              </a:rPr>
              <a:t>(child,&amp;</a:t>
            </a:r>
            <a:r>
              <a:rPr lang="en-US" altLang="zh-CN" b="1" dirty="0" err="1">
                <a:latin typeface="Courier New" panose="02070309020205020404" pitchFamily="49" charset="0"/>
              </a:rPr>
              <a:t>status,WNOHANG</a:t>
            </a:r>
            <a:r>
              <a:rPr lang="en-US" altLang="zh-CN" b="1" dirty="0">
                <a:latin typeface="Courier New" panose="02070309020205020404" pitchFamily="49" charset="0"/>
              </a:rPr>
              <a:t>))==0){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</a:rPr>
              <a:t>retval</a:t>
            </a:r>
            <a:r>
              <a:rPr lang="en-US" altLang="zh-CN" b="1" dirty="0">
                <a:latin typeface="Courier New" panose="02070309020205020404" pitchFamily="49" charset="0"/>
              </a:rPr>
              <a:t>=kill(</a:t>
            </a:r>
            <a:r>
              <a:rPr lang="en-US" altLang="zh-CN" b="1" dirty="0" err="1">
                <a:latin typeface="Courier New" panose="02070309020205020404" pitchFamily="49" charset="0"/>
              </a:rPr>
              <a:t>child,SIGKILL</a:t>
            </a: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		if(</a:t>
            </a:r>
            <a:r>
              <a:rPr lang="en-US" altLang="zh-CN" b="1" dirty="0" err="1">
                <a:latin typeface="Courier New" panose="02070309020205020404" pitchFamily="49" charset="0"/>
              </a:rPr>
              <a:t>retval</a:t>
            </a:r>
            <a:r>
              <a:rPr lang="en-US" altLang="zh-CN" b="1" dirty="0">
                <a:latin typeface="Courier New" panose="02070309020205020404" pitchFamily="49" charset="0"/>
              </a:rPr>
              <a:t>){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    		puts("kill failed\n");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    		</a:t>
            </a:r>
            <a:r>
              <a:rPr lang="en-US" altLang="zh-CN" b="1" dirty="0" err="1">
                <a:latin typeface="Courier New" panose="02070309020205020404" pitchFamily="49" charset="0"/>
              </a:rPr>
              <a:t>perror</a:t>
            </a:r>
            <a:r>
              <a:rPr lang="en-US" altLang="zh-CN" b="1" dirty="0">
                <a:latin typeface="Courier New" panose="02070309020205020404" pitchFamily="49" charset="0"/>
              </a:rPr>
              <a:t>("kill");                                			</a:t>
            </a:r>
            <a:r>
              <a:rPr lang="en-US" altLang="zh-CN" b="1" dirty="0" err="1">
                <a:latin typeface="Courier New" panose="02070309020205020404" pitchFamily="49" charset="0"/>
              </a:rPr>
              <a:t>waitpid</a:t>
            </a:r>
            <a:r>
              <a:rPr lang="en-US" altLang="zh-CN" b="1" dirty="0">
                <a:latin typeface="Courier New" panose="02070309020205020404" pitchFamily="49" charset="0"/>
              </a:rPr>
              <a:t>(child,&amp;status,0);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		}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		else </a:t>
            </a:r>
            <a:r>
              <a:rPr lang="en-US" altLang="zh-CN" b="1" dirty="0" err="1">
                <a:latin typeface="Courier New" panose="02070309020205020404" pitchFamily="49" charset="0"/>
              </a:rPr>
              <a:t>printf</a:t>
            </a:r>
            <a:r>
              <a:rPr lang="en-US" altLang="zh-CN" b="1" dirty="0">
                <a:latin typeface="Courier New" panose="02070309020205020404" pitchFamily="49" charset="0"/>
              </a:rPr>
              <a:t>("%d killed\</a:t>
            </a:r>
            <a:r>
              <a:rPr lang="en-US" altLang="zh-CN" b="1" dirty="0" err="1">
                <a:latin typeface="Courier New" panose="02070309020205020404" pitchFamily="49" charset="0"/>
              </a:rPr>
              <a:t>n",child</a:t>
            </a:r>
            <a:r>
              <a:rPr lang="en-US" altLang="zh-CN" b="1" dirty="0">
                <a:latin typeface="Courier New" panose="02070309020205020404" pitchFamily="49" charset="0"/>
              </a:rPr>
              <a:t>);}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	}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4AB8BC-C851-4D78-A2EC-47593BD9DDD8}"/>
              </a:ext>
            </a:extLst>
          </p:cNvPr>
          <p:cNvGrpSpPr/>
          <p:nvPr/>
        </p:nvGrpSpPr>
        <p:grpSpPr>
          <a:xfrm>
            <a:off x="3047999" y="1279465"/>
            <a:ext cx="4736124" cy="400110"/>
            <a:chOff x="3065581" y="1040029"/>
            <a:chExt cx="4736124" cy="400110"/>
          </a:xfrm>
        </p:grpSpPr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FBCA2BD7-9129-4F06-A875-7594B3715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5581" y="1284564"/>
              <a:ext cx="571503" cy="46155"/>
            </a:xfrm>
            <a:prstGeom prst="line">
              <a:avLst/>
            </a:pr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Rectangle 40">
              <a:extLst>
                <a:ext uri="{FF2B5EF4-FFF2-40B4-BE49-F238E27FC236}">
                  <a16:creationId xmlns:a16="http://schemas.microsoft.com/office/drawing/2014/main" id="{B2A46FD0-BE26-473B-9263-660A4645A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906" y="1040029"/>
              <a:ext cx="4114799" cy="400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buClr>
                  <a:srgbClr val="FF3300"/>
                </a:buClr>
                <a:defRPr/>
              </a:pP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创建子进程并将其</a:t>
              </a: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pid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存入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child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436E9C-98C1-4D6B-AC61-10A85F39FC37}"/>
              </a:ext>
            </a:extLst>
          </p:cNvPr>
          <p:cNvGrpSpPr/>
          <p:nvPr/>
        </p:nvGrpSpPr>
        <p:grpSpPr>
          <a:xfrm>
            <a:off x="1752600" y="4352265"/>
            <a:ext cx="6934199" cy="1007282"/>
            <a:chOff x="219808" y="4968283"/>
            <a:chExt cx="6934199" cy="1007282"/>
          </a:xfrm>
        </p:grpSpPr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7D132FFC-A9C2-402D-83BE-4A9ED7599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176" y="5267679"/>
              <a:ext cx="2631831" cy="707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向尚未结束的子进程</a:t>
              </a: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child</a:t>
              </a: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发送</a:t>
              </a: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SIGKILL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D40E133-A599-47E7-8D72-B86A5BA743E6}"/>
                </a:ext>
              </a:extLst>
            </p:cNvPr>
            <p:cNvGrpSpPr/>
            <p:nvPr/>
          </p:nvGrpSpPr>
          <p:grpSpPr>
            <a:xfrm>
              <a:off x="219808" y="4968283"/>
              <a:ext cx="4302368" cy="653339"/>
              <a:chOff x="219808" y="4968283"/>
              <a:chExt cx="4302368" cy="653339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D4163DD5-7D14-4B09-9031-67B4DA1CFE5B}"/>
                  </a:ext>
                </a:extLst>
              </p:cNvPr>
              <p:cNvSpPr/>
              <p:nvPr/>
            </p:nvSpPr>
            <p:spPr>
              <a:xfrm>
                <a:off x="219808" y="4968283"/>
                <a:ext cx="3810000" cy="32369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0436EE05-DD4D-4413-AA8F-B431CA511F3B}"/>
                  </a:ext>
                </a:extLst>
              </p:cNvPr>
              <p:cNvCxnSpPr>
                <a:cxnSpLocks/>
                <a:stCxn id="18" idx="1"/>
                <a:endCxn id="2" idx="3"/>
              </p:cNvCxnSpPr>
              <p:nvPr/>
            </p:nvCxnSpPr>
            <p:spPr>
              <a:xfrm flipH="1" flipV="1">
                <a:off x="4029808" y="5130130"/>
                <a:ext cx="492368" cy="491492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F979362-9329-4007-8BE0-5FD5C00BC39E}"/>
              </a:ext>
            </a:extLst>
          </p:cNvPr>
          <p:cNvGrpSpPr/>
          <p:nvPr/>
        </p:nvGrpSpPr>
        <p:grpSpPr>
          <a:xfrm>
            <a:off x="1537186" y="2751253"/>
            <a:ext cx="7290291" cy="1658448"/>
            <a:chOff x="124557" y="2562331"/>
            <a:chExt cx="7290291" cy="1658448"/>
          </a:xfrm>
        </p:grpSpPr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1C2230E8-191B-4C1D-93F2-008BC6D0F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171" y="2562331"/>
              <a:ext cx="3950677" cy="7848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spcBef>
                  <a:spcPts val="600"/>
                </a:spcBef>
                <a:buClr>
                  <a:srgbClr val="FF3300"/>
                </a:buClr>
                <a:defRPr/>
              </a:pP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waitpid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(child,&amp;</a:t>
              </a: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status,WNOHANG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  <a:p>
              <a:pPr lvl="0">
                <a:spcBef>
                  <a:spcPts val="600"/>
                </a:spcBef>
                <a:buClr>
                  <a:srgbClr val="FF3300"/>
                </a:buClr>
                <a:defRPr/>
              </a:pP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当子进程没有结束时，返回值为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7FF1374D-1E7D-42A4-A4C9-646362847C57}"/>
                </a:ext>
              </a:extLst>
            </p:cNvPr>
            <p:cNvSpPr/>
            <p:nvPr/>
          </p:nvSpPr>
          <p:spPr>
            <a:xfrm>
              <a:off x="124557" y="3787530"/>
              <a:ext cx="4850427" cy="433249"/>
            </a:xfrm>
            <a:prstGeom prst="roundRect">
              <a:avLst/>
            </a:prstGeom>
            <a:noFill/>
            <a:ln>
              <a:solidFill>
                <a:srgbClr val="2D4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C8957DB-D7A2-4052-8381-29B32EF25666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4974984" y="3347161"/>
              <a:ext cx="464526" cy="656994"/>
            </a:xfrm>
            <a:prstGeom prst="straightConnector1">
              <a:avLst/>
            </a:prstGeom>
            <a:ln w="15875">
              <a:solidFill>
                <a:srgbClr val="2D4D2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3727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D298F51-C7D2-4EF6-BCF3-C708BEE18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1008185"/>
          </a:xfrm>
        </p:spPr>
        <p:txBody>
          <a:bodyPr/>
          <a:lstStyle/>
          <a:p>
            <a:pPr algn="l"/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进程通信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4BBDF-30B1-42B2-92BB-ECB4FFA3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8963"/>
            <a:ext cx="8229600" cy="4465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Linux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下进程间通信的主要手段是：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|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管道（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pipe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|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有名管道（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named pipe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|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信号（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signal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|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消息（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message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|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共享内存（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shared memory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|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信号量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(semaphore)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|"/>
            </a:pPr>
            <a:r>
              <a:rPr lang="en-US" altLang="zh-CN" sz="2800" b="1" dirty="0">
                <a:ea typeface="楷体_GB2312" pitchFamily="49" charset="-122"/>
              </a:rPr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16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D298F51-C7D2-4EF6-BCF3-C708BEE18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223" y="609600"/>
            <a:ext cx="8229600" cy="762000"/>
          </a:xfrm>
        </p:spPr>
        <p:txBody>
          <a:bodyPr/>
          <a:lstStyle/>
          <a:p>
            <a:pPr algn="l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有关进程通信的函数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1C8E56-C478-41C4-A1BE-D8BDC8F12E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223" y="1676400"/>
            <a:ext cx="5029200" cy="4800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常用的有关进程通信的函数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管道：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pipe/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mkfifo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信号：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|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kill</a:t>
            </a:r>
          </a:p>
          <a:p>
            <a:pPr lvl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|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raise</a:t>
            </a:r>
          </a:p>
          <a:p>
            <a:pPr lvl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|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alarm</a:t>
            </a:r>
          </a:p>
          <a:p>
            <a:pPr lvl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|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signal</a:t>
            </a:r>
          </a:p>
          <a:p>
            <a:pPr lvl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|"/>
            </a:pP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sigaction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System V IPC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函数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|"/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消息队列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|"/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信号量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|"/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共享内存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178FD7-80F1-4010-9F97-506D48DC131F}"/>
              </a:ext>
            </a:extLst>
          </p:cNvPr>
          <p:cNvSpPr/>
          <p:nvPr/>
        </p:nvSpPr>
        <p:spPr>
          <a:xfrm>
            <a:off x="5155223" y="1193548"/>
            <a:ext cx="3276600" cy="166199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管道函数常用头文件：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unistd.h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types.h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stat.h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501F37-858D-48AD-9183-35BB3F6D2E4F}"/>
              </a:ext>
            </a:extLst>
          </p:cNvPr>
          <p:cNvSpPr/>
          <p:nvPr/>
        </p:nvSpPr>
        <p:spPr>
          <a:xfrm>
            <a:off x="2133600" y="2824010"/>
            <a:ext cx="3276600" cy="166199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信号函数常用头文件：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unistd.h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types.h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signal.h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C962D-A284-492E-8BF0-4FA453395405}"/>
              </a:ext>
            </a:extLst>
          </p:cNvPr>
          <p:cNvSpPr/>
          <p:nvPr/>
        </p:nvSpPr>
        <p:spPr>
          <a:xfrm>
            <a:off x="5155223" y="4042598"/>
            <a:ext cx="3276600" cy="2523768"/>
          </a:xfrm>
          <a:prstGeom prst="rect">
            <a:avLst/>
          </a:prstGeom>
          <a:solidFill>
            <a:schemeClr val="bg1"/>
          </a:solidFill>
          <a:ln w="254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IPC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函数常用头文件：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types.h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ipc.h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b="1" dirty="0" err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msg.h</a:t>
            </a:r>
            <a:r>
              <a:rPr lang="en-US" altLang="zh-CN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b="1" dirty="0" err="1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sem.h</a:t>
            </a:r>
            <a:r>
              <a:rPr lang="en-US" altLang="zh-CN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b="1" dirty="0" err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shm.h</a:t>
            </a: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0351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dirty="0"/>
              <a:t>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6F3E6D-9B81-4F73-A8F8-4835F314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990" y="1567696"/>
            <a:ext cx="4419600" cy="1785104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unistd.h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2D4D2D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errno.h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2D4D2D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3E9393-C853-4A02-A3FA-C6742CAEB357}"/>
              </a:ext>
            </a:extLst>
          </p:cNvPr>
          <p:cNvSpPr/>
          <p:nvPr/>
        </p:nvSpPr>
        <p:spPr>
          <a:xfrm>
            <a:off x="2057400" y="1521103"/>
            <a:ext cx="4267198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75633108-A121-41DD-B21C-21C403A2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7" y="2929045"/>
            <a:ext cx="8892725" cy="3803511"/>
          </a:xfrm>
          <a:prstGeom prst="horizontalScroll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B4B30"/>
                </a:solidFill>
                <a:latin typeface="Courier New" panose="02070309020205020404" pitchFamily="49" charset="0"/>
                <a:ea typeface="楷体_GB2312" pitchFamily="49" charset="-122"/>
              </a:rPr>
              <a:t>int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pipe(int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filedes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[2]);</a:t>
            </a: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pipe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函数时在内核中开辟一块缓冲区（称为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管道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）用于通信，它有一个读端一个写端，然后通过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filedes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参数传给用户两个文件描述符：</a:t>
            </a:r>
            <a:r>
              <a:rPr lang="en-US" altLang="zh-CN" sz="20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filedes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[0]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管道的读端，</a:t>
            </a:r>
            <a:r>
              <a:rPr lang="en-US" altLang="zh-CN" sz="20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filedes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[1]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管道的写端。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管道在用户程序看起来就像一个打开的文件，通过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read(</a:t>
            </a:r>
            <a:r>
              <a:rPr lang="en-US" altLang="zh-CN" sz="20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filedes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[0])/write(</a:t>
            </a:r>
            <a:r>
              <a:rPr lang="en-US" altLang="zh-CN" sz="20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filedes</a:t>
            </a:r>
            <a:r>
              <a:rPr lang="en-US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[1])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向这个文件读写数据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其实是在读写内核缓冲区。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pipe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函数调用成功返回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，调用失败返回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b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</a:b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1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dirty="0"/>
              <a:t>——</a:t>
            </a:r>
            <a:r>
              <a:rPr lang="zh-CN" altLang="en-US" b="1" dirty="0"/>
              <a:t>例</a:t>
            </a:r>
            <a:r>
              <a:rPr lang="en-US" altLang="zh-CN" b="1" dirty="0"/>
              <a:t>5</a:t>
            </a:r>
            <a:endParaRPr lang="zh-CN" altLang="en-US" sz="3200" b="1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710247" cy="5186035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if(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pipe</a:t>
            </a:r>
            <a:r>
              <a:rPr lang="en-US" altLang="zh-CN" sz="1600" b="1" dirty="0"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p_fd</a:t>
            </a:r>
            <a:r>
              <a:rPr lang="en-US" altLang="zh-CN" sz="1600" b="1" dirty="0">
                <a:latin typeface="Courier New" panose="02070309020205020404" pitchFamily="49" charset="0"/>
              </a:rPr>
              <a:t>)&lt;0){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fprintf</a:t>
            </a:r>
            <a:r>
              <a:rPr lang="en-US" altLang="zh-CN" sz="1600" b="1" dirty="0">
                <a:latin typeface="Courier New" panose="02070309020205020404" pitchFamily="49" charset="0"/>
              </a:rPr>
              <a:t>(stderr,"%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s:pipe</a:t>
            </a:r>
            <a:r>
              <a:rPr lang="en-US" altLang="zh-CN" sz="1600" b="1" dirty="0">
                <a:latin typeface="Courier New" panose="02070309020205020404" pitchFamily="49" charset="0"/>
              </a:rPr>
              <a:t> failed:%s\n",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1600" b="1" dirty="0">
                <a:latin typeface="Courier New" panose="02070309020205020404" pitchFamily="49" charset="0"/>
              </a:rPr>
              <a:t>[0],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strerror</a:t>
            </a:r>
            <a:r>
              <a:rPr lang="en-US" altLang="zh-CN" sz="1600" b="1" dirty="0"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errno</a:t>
            </a:r>
            <a:r>
              <a:rPr lang="en-US" altLang="zh-CN" sz="1600" b="1" dirty="0">
                <a:latin typeface="Courier New" panose="02070309020205020404" pitchFamily="49" charset="0"/>
              </a:rPr>
              <a:t>));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exit(1);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("Read end=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fd</a:t>
            </a:r>
            <a:r>
              <a:rPr lang="en-US" altLang="zh-CN" sz="1600" b="1" dirty="0">
                <a:latin typeface="Courier New" panose="02070309020205020404" pitchFamily="49" charset="0"/>
              </a:rPr>
              <a:t> %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d,write</a:t>
            </a:r>
            <a:r>
              <a:rPr lang="en-US" altLang="zh-CN" sz="1600" b="1" dirty="0">
                <a:latin typeface="Courier New" panose="02070309020205020404" pitchFamily="49" charset="0"/>
              </a:rPr>
              <a:t> end=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fd</a:t>
            </a:r>
            <a:r>
              <a:rPr lang="en-US" altLang="zh-CN" sz="1600" b="1" dirty="0">
                <a:latin typeface="Courier New" panose="02070309020205020404" pitchFamily="49" charset="0"/>
              </a:rPr>
              <a:t> %d\n",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p_fd</a:t>
            </a:r>
            <a:r>
              <a:rPr lang="en-US" altLang="zh-CN" sz="1600" b="1" dirty="0">
                <a:latin typeface="Courier New" panose="02070309020205020404" pitchFamily="49" charset="0"/>
              </a:rPr>
              <a:t>[0],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p_fd</a:t>
            </a:r>
            <a:r>
              <a:rPr lang="en-US" altLang="zh-CN" sz="1600" b="1" dirty="0">
                <a:latin typeface="Courier New" panose="02070309020205020404" pitchFamily="49" charset="0"/>
              </a:rPr>
              <a:t>[1]);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n=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strlen</a:t>
            </a:r>
            <a:r>
              <a:rPr lang="en-US" altLang="zh-CN" sz="1600" b="1" dirty="0"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mesg</a:t>
            </a:r>
            <a:r>
              <a:rPr lang="en-US" altLang="zh-CN" sz="1600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if((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wcount</a:t>
            </a:r>
            <a:r>
              <a:rPr lang="en-US" altLang="zh-CN" sz="1600" b="1" dirty="0">
                <a:latin typeface="Courier New" panose="02070309020205020404" pitchFamily="49" charset="0"/>
              </a:rPr>
              <a:t>=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1600" b="1" dirty="0"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p_fd</a:t>
            </a:r>
            <a:r>
              <a:rPr lang="en-US" altLang="zh-CN" sz="1600" b="1" dirty="0">
                <a:latin typeface="Courier New" panose="02070309020205020404" pitchFamily="49" charset="0"/>
              </a:rPr>
              <a:t>[1],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mesg,n</a:t>
            </a:r>
            <a:r>
              <a:rPr lang="en-US" altLang="zh-CN" sz="1600" b="1" dirty="0">
                <a:latin typeface="Courier New" panose="02070309020205020404" pitchFamily="49" charset="0"/>
              </a:rPr>
              <a:t>))!=n){          /*</a:t>
            </a:r>
            <a:r>
              <a:rPr lang="zh-CN" altLang="en-US" sz="1600" b="1" dirty="0">
                <a:latin typeface="Courier New" panose="02070309020205020404" pitchFamily="49" charset="0"/>
              </a:rPr>
              <a:t>写入数据*</a:t>
            </a:r>
            <a:r>
              <a:rPr lang="en-US" altLang="zh-CN" sz="1600" b="1" dirty="0">
                <a:latin typeface="Courier New" panose="02070309020205020404" pitchFamily="49" charset="0"/>
              </a:rPr>
              <a:t>/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fprintf</a:t>
            </a:r>
            <a:r>
              <a:rPr lang="en-US" altLang="zh-CN" sz="1600" b="1" dirty="0">
                <a:latin typeface="Courier New" panose="02070309020205020404" pitchFamily="49" charset="0"/>
              </a:rPr>
              <a:t>(stderr,"%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s:write</a:t>
            </a:r>
            <a:r>
              <a:rPr lang="en-US" altLang="zh-CN" sz="1600" b="1" dirty="0">
                <a:latin typeface="Courier New" panose="02070309020205020404" pitchFamily="49" charset="0"/>
              </a:rPr>
              <a:t> failed:%s\n",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1600" b="1" dirty="0">
                <a:latin typeface="Courier New" panose="02070309020205020404" pitchFamily="49" charset="0"/>
              </a:rPr>
              <a:t>[0],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strerror</a:t>
            </a:r>
            <a:r>
              <a:rPr lang="en-US" altLang="zh-CN" sz="1600" b="1" dirty="0"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errno</a:t>
            </a:r>
            <a:r>
              <a:rPr lang="en-US" altLang="zh-CN" sz="1600" b="1" dirty="0">
                <a:latin typeface="Courier New" panose="02070309020205020404" pitchFamily="49" charset="0"/>
              </a:rPr>
              <a:t>));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exit(1);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if((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rcount</a:t>
            </a:r>
            <a:r>
              <a:rPr lang="en-US" altLang="zh-CN" sz="1600" b="1" dirty="0">
                <a:latin typeface="Courier New" panose="02070309020205020404" pitchFamily="49" charset="0"/>
              </a:rPr>
              <a:t>=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read</a:t>
            </a:r>
            <a:r>
              <a:rPr lang="en-US" altLang="zh-CN" sz="1600" b="1" dirty="0"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p_fd</a:t>
            </a:r>
            <a:r>
              <a:rPr lang="en-US" altLang="zh-CN" sz="1600" b="1" dirty="0">
                <a:latin typeface="Courier New" panose="02070309020205020404" pitchFamily="49" charset="0"/>
              </a:rPr>
              <a:t>[0],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buf,BUFSIZ</a:t>
            </a:r>
            <a:r>
              <a:rPr lang="en-US" altLang="zh-CN" sz="1600" b="1" dirty="0">
                <a:latin typeface="Courier New" panose="02070309020205020404" pitchFamily="49" charset="0"/>
              </a:rPr>
              <a:t>))!=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wcount</a:t>
            </a:r>
            <a:r>
              <a:rPr lang="en-US" altLang="zh-CN" sz="1600" b="1" dirty="0">
                <a:latin typeface="Courier New" panose="02070309020205020404" pitchFamily="49" charset="0"/>
              </a:rPr>
              <a:t>){      /*</a:t>
            </a:r>
            <a:r>
              <a:rPr lang="zh-CN" altLang="en-US" sz="1600" b="1" dirty="0">
                <a:latin typeface="Courier New" panose="02070309020205020404" pitchFamily="49" charset="0"/>
              </a:rPr>
              <a:t>读出数据*</a:t>
            </a:r>
            <a:r>
              <a:rPr lang="en-US" altLang="zh-CN" sz="1600" b="1" dirty="0">
                <a:latin typeface="Courier New" panose="02070309020205020404" pitchFamily="49" charset="0"/>
              </a:rPr>
              <a:t>/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fprintf</a:t>
            </a:r>
            <a:r>
              <a:rPr lang="en-US" altLang="zh-CN" sz="1600" b="1" dirty="0">
                <a:latin typeface="Courier New" panose="02070309020205020404" pitchFamily="49" charset="0"/>
              </a:rPr>
              <a:t>(stderr,"%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s:read</a:t>
            </a:r>
            <a:r>
              <a:rPr lang="en-US" altLang="zh-CN" sz="1600" b="1" dirty="0">
                <a:latin typeface="Courier New" panose="02070309020205020404" pitchFamily="49" charset="0"/>
              </a:rPr>
              <a:t> failed:%s\n",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1600" b="1" dirty="0">
                <a:latin typeface="Courier New" panose="02070309020205020404" pitchFamily="49" charset="0"/>
              </a:rPr>
              <a:t>[0],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strerror</a:t>
            </a:r>
            <a:r>
              <a:rPr lang="en-US" altLang="zh-CN" sz="1600" b="1" dirty="0"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errno</a:t>
            </a:r>
            <a:r>
              <a:rPr lang="en-US" altLang="zh-CN" sz="1600" b="1" dirty="0">
                <a:latin typeface="Courier New" panose="02070309020205020404" pitchFamily="49" charset="0"/>
              </a:rPr>
              <a:t>));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exit(1);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 err="1">
                <a:latin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rcount</a:t>
            </a:r>
            <a:r>
              <a:rPr lang="en-US" altLang="zh-CN" sz="1600" b="1" dirty="0">
                <a:latin typeface="Courier New" panose="02070309020205020404" pitchFamily="49" charset="0"/>
              </a:rPr>
              <a:t>]='\0';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("Read &lt;%s&gt; from pipe\n",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</a:rPr>
              <a:t>);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4AB8BC-C851-4D78-A2EC-47593BD9DDD8}"/>
              </a:ext>
            </a:extLst>
          </p:cNvPr>
          <p:cNvGrpSpPr/>
          <p:nvPr/>
        </p:nvGrpSpPr>
        <p:grpSpPr>
          <a:xfrm>
            <a:off x="1248508" y="1752736"/>
            <a:ext cx="5662244" cy="837505"/>
            <a:chOff x="3100752" y="509220"/>
            <a:chExt cx="5662244" cy="837505"/>
          </a:xfrm>
        </p:grpSpPr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FBCA2BD7-9129-4F06-A875-7594B3715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752" y="509220"/>
              <a:ext cx="1271955" cy="700454"/>
            </a:xfrm>
            <a:custGeom>
              <a:avLst/>
              <a:gdLst>
                <a:gd name="connsiteX0" fmla="*/ 0 w 762001"/>
                <a:gd name="connsiteY0" fmla="*/ 0 h 304800"/>
                <a:gd name="connsiteX1" fmla="*/ 762001 w 762001"/>
                <a:gd name="connsiteY1" fmla="*/ 304800 h 304800"/>
                <a:gd name="connsiteX0" fmla="*/ 0 w 1148863"/>
                <a:gd name="connsiteY0" fmla="*/ 0 h 559777"/>
                <a:gd name="connsiteX1" fmla="*/ 1148863 w 1148863"/>
                <a:gd name="connsiteY1" fmla="*/ 559777 h 559777"/>
                <a:gd name="connsiteX0" fmla="*/ 0 w 1148863"/>
                <a:gd name="connsiteY0" fmla="*/ 0 h 559777"/>
                <a:gd name="connsiteX1" fmla="*/ 1148863 w 1148863"/>
                <a:gd name="connsiteY1" fmla="*/ 559777 h 559777"/>
                <a:gd name="connsiteX0" fmla="*/ 0 w 1271955"/>
                <a:gd name="connsiteY0" fmla="*/ 0 h 700454"/>
                <a:gd name="connsiteX1" fmla="*/ 1271955 w 1271955"/>
                <a:gd name="connsiteY1" fmla="*/ 700454 h 70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955" h="700454">
                  <a:moveTo>
                    <a:pt x="0" y="0"/>
                  </a:moveTo>
                  <a:cubicBezTo>
                    <a:pt x="192453" y="338992"/>
                    <a:pt x="1017955" y="598854"/>
                    <a:pt x="1271955" y="700454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Rectangle 40">
              <a:extLst>
                <a:ext uri="{FF2B5EF4-FFF2-40B4-BE49-F238E27FC236}">
                  <a16:creationId xmlns:a16="http://schemas.microsoft.com/office/drawing/2014/main" id="{B2A46FD0-BE26-473B-9263-660A4645A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597" y="946615"/>
              <a:ext cx="4343399" cy="400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创建管道，失败返回</a:t>
              </a: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-1</a:t>
              </a: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，成功返回</a:t>
              </a: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65724E-9D11-4CF1-A411-930619512D97}"/>
              </a:ext>
            </a:extLst>
          </p:cNvPr>
          <p:cNvGrpSpPr/>
          <p:nvPr/>
        </p:nvGrpSpPr>
        <p:grpSpPr>
          <a:xfrm>
            <a:off x="2244969" y="3746179"/>
            <a:ext cx="4516313" cy="689493"/>
            <a:chOff x="4059114" y="720237"/>
            <a:chExt cx="4516313" cy="689493"/>
          </a:xfrm>
        </p:grpSpPr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66BA8DF1-AD03-4D00-A927-8D3C3E4B2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114" y="720237"/>
              <a:ext cx="313593" cy="489437"/>
            </a:xfrm>
            <a:custGeom>
              <a:avLst/>
              <a:gdLst>
                <a:gd name="connsiteX0" fmla="*/ 0 w 762001"/>
                <a:gd name="connsiteY0" fmla="*/ 0 h 304800"/>
                <a:gd name="connsiteX1" fmla="*/ 762001 w 762001"/>
                <a:gd name="connsiteY1" fmla="*/ 304800 h 304800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269631"/>
                <a:gd name="connsiteY0" fmla="*/ 0 h 594945"/>
                <a:gd name="connsiteX1" fmla="*/ 269631 w 269631"/>
                <a:gd name="connsiteY1" fmla="*/ 594945 h 594945"/>
                <a:gd name="connsiteX0" fmla="*/ 0 w 313593"/>
                <a:gd name="connsiteY0" fmla="*/ 0 h 489437"/>
                <a:gd name="connsiteX1" fmla="*/ 313593 w 313593"/>
                <a:gd name="connsiteY1" fmla="*/ 489437 h 48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3593" h="489437">
                  <a:moveTo>
                    <a:pt x="0" y="0"/>
                  </a:moveTo>
                  <a:cubicBezTo>
                    <a:pt x="25400" y="382954"/>
                    <a:pt x="59593" y="387837"/>
                    <a:pt x="313593" y="489437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EED579E0-D7A0-4A53-A175-2376E863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707" y="1009620"/>
              <a:ext cx="4202720" cy="400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向管道的写端</a:t>
              </a: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p_fd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[1]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写入</a:t>
              </a: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mesg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11B8B69-338D-45AE-8756-96190C8E21C0}"/>
              </a:ext>
            </a:extLst>
          </p:cNvPr>
          <p:cNvGrpSpPr/>
          <p:nvPr/>
        </p:nvGrpSpPr>
        <p:grpSpPr>
          <a:xfrm>
            <a:off x="2272812" y="4991308"/>
            <a:ext cx="5495191" cy="819002"/>
            <a:chOff x="4454768" y="676275"/>
            <a:chExt cx="5495191" cy="819002"/>
          </a:xfrm>
        </p:grpSpPr>
        <p:sp>
          <p:nvSpPr>
            <p:cNvPr id="20" name="Line 39">
              <a:extLst>
                <a:ext uri="{FF2B5EF4-FFF2-40B4-BE49-F238E27FC236}">
                  <a16:creationId xmlns:a16="http://schemas.microsoft.com/office/drawing/2014/main" id="{238BDABF-8D7F-43E0-B594-74255BBD4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768" y="676275"/>
              <a:ext cx="427893" cy="533400"/>
            </a:xfrm>
            <a:custGeom>
              <a:avLst/>
              <a:gdLst>
                <a:gd name="connsiteX0" fmla="*/ 0 w 762001"/>
                <a:gd name="connsiteY0" fmla="*/ 0 h 304800"/>
                <a:gd name="connsiteX1" fmla="*/ 762001 w 762001"/>
                <a:gd name="connsiteY1" fmla="*/ 304800 h 304800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41816 w 135601"/>
                <a:gd name="connsiteY0" fmla="*/ 0 h 586153"/>
                <a:gd name="connsiteX1" fmla="*/ 135601 w 135601"/>
                <a:gd name="connsiteY1" fmla="*/ 586153 h 586153"/>
                <a:gd name="connsiteX0" fmla="*/ 0 w 603739"/>
                <a:gd name="connsiteY0" fmla="*/ 0 h 586153"/>
                <a:gd name="connsiteX1" fmla="*/ 603739 w 603739"/>
                <a:gd name="connsiteY1" fmla="*/ 586153 h 586153"/>
                <a:gd name="connsiteX0" fmla="*/ 0 w 427893"/>
                <a:gd name="connsiteY0" fmla="*/ 0 h 533400"/>
                <a:gd name="connsiteX1" fmla="*/ 427893 w 427893"/>
                <a:gd name="connsiteY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893" h="533400">
                  <a:moveTo>
                    <a:pt x="0" y="0"/>
                  </a:moveTo>
                  <a:cubicBezTo>
                    <a:pt x="25400" y="382954"/>
                    <a:pt x="173893" y="431800"/>
                    <a:pt x="427893" y="533400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3FAED9E4-BD95-4242-9D42-71D1C2ADF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661" y="1095167"/>
              <a:ext cx="5067298" cy="400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从管道的读端</a:t>
              </a: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p_fd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[0]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读出内容，存入</a:t>
              </a: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buf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20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537002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父进程和子进程共享管道</a:t>
            </a:r>
            <a:endParaRPr lang="zh-CN" altLang="en-US" sz="32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72173"/>
            <a:ext cx="8710247" cy="5509200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int main(int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argc</a:t>
            </a:r>
            <a:r>
              <a:rPr lang="en-US" altLang="zh-CN" sz="1600" b="1" dirty="0">
                <a:latin typeface="Courier New" panose="02070309020205020404" pitchFamily="49" charset="0"/>
              </a:rPr>
              <a:t>, char *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1600" b="1" dirty="0">
                <a:latin typeface="Courier New" panose="02070309020205020404" pitchFamily="49" charset="0"/>
              </a:rPr>
              <a:t>[])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int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pipefd</a:t>
            </a:r>
            <a:r>
              <a:rPr lang="en-US" altLang="zh-CN" sz="1600" b="1" dirty="0">
                <a:latin typeface="Courier New" panose="02070309020205020404" pitchFamily="49" charset="0"/>
              </a:rPr>
              <a:t>[2];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if (pipe(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pipefd</a:t>
            </a:r>
            <a:r>
              <a:rPr lang="en-US" altLang="zh-CN" sz="1600" b="1" dirty="0">
                <a:latin typeface="Courier New" panose="02070309020205020404" pitchFamily="49" charset="0"/>
              </a:rPr>
              <a:t>) == -1)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ERR_EXIT("pipe error");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pid_t</a:t>
            </a:r>
            <a:r>
              <a:rPr lang="en-US" altLang="zh-CN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pid</a:t>
            </a:r>
            <a:r>
              <a:rPr lang="en-US" altLang="zh-CN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pid</a:t>
            </a:r>
            <a:r>
              <a:rPr lang="en-US" altLang="zh-CN" sz="1600" b="1" dirty="0">
                <a:latin typeface="Courier New" panose="02070309020205020404" pitchFamily="49" charset="0"/>
              </a:rPr>
              <a:t> = fork();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pid</a:t>
            </a:r>
            <a:r>
              <a:rPr lang="en-US" altLang="zh-CN" sz="1600" b="1" dirty="0">
                <a:latin typeface="Courier New" panose="02070309020205020404" pitchFamily="49" charset="0"/>
              </a:rPr>
              <a:t> == -1)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ERR_EXIT("fork error");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pid</a:t>
            </a:r>
            <a:r>
              <a:rPr lang="en-US" altLang="zh-CN" sz="1600" b="1" dirty="0">
                <a:latin typeface="Courier New" panose="02070309020205020404" pitchFamily="49" charset="0"/>
              </a:rPr>
              <a:t> == 0)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close(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pipefd</a:t>
            </a:r>
            <a:r>
              <a:rPr lang="en-US" altLang="zh-CN" sz="1600" b="1" dirty="0">
                <a:latin typeface="Courier New" panose="02070309020205020404" pitchFamily="49" charset="0"/>
              </a:rPr>
              <a:t>[0]);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write(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pipefd</a:t>
            </a:r>
            <a:r>
              <a:rPr lang="en-US" altLang="zh-CN" sz="1600" b="1" dirty="0">
                <a:latin typeface="Courier New" panose="02070309020205020404" pitchFamily="49" charset="0"/>
              </a:rPr>
              <a:t>[1], "hello", 5);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close(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pipefd</a:t>
            </a:r>
            <a:r>
              <a:rPr lang="en-US" altLang="zh-CN" sz="1600" b="1" dirty="0">
                <a:latin typeface="Courier New" panose="02070309020205020404" pitchFamily="49" charset="0"/>
              </a:rPr>
              <a:t>[1]);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exit(EXIT_SUCCESS);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close(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pipefd</a:t>
            </a:r>
            <a:r>
              <a:rPr lang="en-US" altLang="zh-CN" sz="1600" b="1" dirty="0">
                <a:latin typeface="Courier New" panose="02070309020205020404" pitchFamily="49" charset="0"/>
              </a:rPr>
              <a:t>[1]);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char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</a:rPr>
              <a:t>[10] = {0};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read(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pipefd</a:t>
            </a:r>
            <a:r>
              <a:rPr lang="en-US" altLang="zh-CN" sz="1600" b="1" dirty="0">
                <a:latin typeface="Courier New" panose="02070309020205020404" pitchFamily="49" charset="0"/>
              </a:rPr>
              <a:t>[0],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</a:rPr>
              <a:t>, 10);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("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</a:rPr>
              <a:t>=%s\n",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return 0;</a:t>
            </a:r>
          </a:p>
          <a:p>
            <a:pPr>
              <a:spcBef>
                <a:spcPts val="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65724E-9D11-4CF1-A411-930619512D97}"/>
              </a:ext>
            </a:extLst>
          </p:cNvPr>
          <p:cNvGrpSpPr/>
          <p:nvPr/>
        </p:nvGrpSpPr>
        <p:grpSpPr>
          <a:xfrm>
            <a:off x="3432202" y="3028960"/>
            <a:ext cx="4964452" cy="1164369"/>
            <a:chOff x="3625629" y="575775"/>
            <a:chExt cx="4964452" cy="1164369"/>
          </a:xfrm>
        </p:grpSpPr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66BA8DF1-AD03-4D00-A927-8D3C3E4B2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629" y="1175408"/>
              <a:ext cx="747078" cy="564736"/>
            </a:xfrm>
            <a:custGeom>
              <a:avLst/>
              <a:gdLst>
                <a:gd name="connsiteX0" fmla="*/ 0 w 762001"/>
                <a:gd name="connsiteY0" fmla="*/ 0 h 304800"/>
                <a:gd name="connsiteX1" fmla="*/ 762001 w 762001"/>
                <a:gd name="connsiteY1" fmla="*/ 304800 h 304800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269631"/>
                <a:gd name="connsiteY0" fmla="*/ 0 h 594945"/>
                <a:gd name="connsiteX1" fmla="*/ 269631 w 269631"/>
                <a:gd name="connsiteY1" fmla="*/ 594945 h 594945"/>
                <a:gd name="connsiteX0" fmla="*/ 0 w 313593"/>
                <a:gd name="connsiteY0" fmla="*/ 0 h 489437"/>
                <a:gd name="connsiteX1" fmla="*/ 313593 w 313593"/>
                <a:gd name="connsiteY1" fmla="*/ 489437 h 489437"/>
                <a:gd name="connsiteX0" fmla="*/ 0 w 744416"/>
                <a:gd name="connsiteY0" fmla="*/ 537661 h 624414"/>
                <a:gd name="connsiteX1" fmla="*/ 744416 w 744416"/>
                <a:gd name="connsiteY1" fmla="*/ 7191 h 624414"/>
                <a:gd name="connsiteX0" fmla="*/ 2662 w 747078"/>
                <a:gd name="connsiteY0" fmla="*/ 564736 h 564736"/>
                <a:gd name="connsiteX1" fmla="*/ 747078 w 747078"/>
                <a:gd name="connsiteY1" fmla="*/ 34266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7078" h="564736">
                  <a:moveTo>
                    <a:pt x="2662" y="564736"/>
                  </a:moveTo>
                  <a:cubicBezTo>
                    <a:pt x="-42276" y="42083"/>
                    <a:pt x="493078" y="-67334"/>
                    <a:pt x="747078" y="34266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EED579E0-D7A0-4A53-A175-2376E863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361" y="575775"/>
              <a:ext cx="4202720" cy="10156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子进程关闭管道读端</a:t>
              </a:r>
              <a:endPara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4D2D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向管道写端输出“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4D2D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hello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4D2D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”</a:t>
              </a:r>
              <a:endPara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4D2D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退出子进程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2A24518-7199-41CB-A835-351006E30BB4}"/>
              </a:ext>
            </a:extLst>
          </p:cNvPr>
          <p:cNvGrpSpPr/>
          <p:nvPr/>
        </p:nvGrpSpPr>
        <p:grpSpPr>
          <a:xfrm>
            <a:off x="2874816" y="5003642"/>
            <a:ext cx="5366236" cy="707886"/>
            <a:chOff x="3223845" y="575775"/>
            <a:chExt cx="5366236" cy="707886"/>
          </a:xfrm>
        </p:grpSpPr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440C49E3-EC96-4931-91A0-2978D87B2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3845" y="731327"/>
              <a:ext cx="1175239" cy="235094"/>
            </a:xfrm>
            <a:custGeom>
              <a:avLst/>
              <a:gdLst>
                <a:gd name="connsiteX0" fmla="*/ 0 w 762001"/>
                <a:gd name="connsiteY0" fmla="*/ 0 h 304800"/>
                <a:gd name="connsiteX1" fmla="*/ 762001 w 762001"/>
                <a:gd name="connsiteY1" fmla="*/ 304800 h 304800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269631"/>
                <a:gd name="connsiteY0" fmla="*/ 0 h 594945"/>
                <a:gd name="connsiteX1" fmla="*/ 269631 w 269631"/>
                <a:gd name="connsiteY1" fmla="*/ 594945 h 594945"/>
                <a:gd name="connsiteX0" fmla="*/ 0 w 313593"/>
                <a:gd name="connsiteY0" fmla="*/ 0 h 489437"/>
                <a:gd name="connsiteX1" fmla="*/ 313593 w 313593"/>
                <a:gd name="connsiteY1" fmla="*/ 489437 h 489437"/>
                <a:gd name="connsiteX0" fmla="*/ 0 w 744416"/>
                <a:gd name="connsiteY0" fmla="*/ 537661 h 624414"/>
                <a:gd name="connsiteX1" fmla="*/ 744416 w 744416"/>
                <a:gd name="connsiteY1" fmla="*/ 7191 h 624414"/>
                <a:gd name="connsiteX0" fmla="*/ 2662 w 747078"/>
                <a:gd name="connsiteY0" fmla="*/ 564736 h 564736"/>
                <a:gd name="connsiteX1" fmla="*/ 747078 w 747078"/>
                <a:gd name="connsiteY1" fmla="*/ 34266 h 564736"/>
                <a:gd name="connsiteX0" fmla="*/ 2546 w 773339"/>
                <a:gd name="connsiteY0" fmla="*/ 819462 h 819462"/>
                <a:gd name="connsiteX1" fmla="*/ 773339 w 773339"/>
                <a:gd name="connsiteY1" fmla="*/ 16431 h 819462"/>
                <a:gd name="connsiteX0" fmla="*/ 1517 w 1176756"/>
                <a:gd name="connsiteY0" fmla="*/ 265807 h 265807"/>
                <a:gd name="connsiteX1" fmla="*/ 1176756 w 1176756"/>
                <a:gd name="connsiteY1" fmla="*/ 236499 h 265807"/>
                <a:gd name="connsiteX0" fmla="*/ 0 w 1175239"/>
                <a:gd name="connsiteY0" fmla="*/ 235094 h 235094"/>
                <a:gd name="connsiteX1" fmla="*/ 1175239 w 1175239"/>
                <a:gd name="connsiteY1" fmla="*/ 205786 h 23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239" h="235094">
                  <a:moveTo>
                    <a:pt x="0" y="235094"/>
                  </a:moveTo>
                  <a:cubicBezTo>
                    <a:pt x="552939" y="-217220"/>
                    <a:pt x="921239" y="104186"/>
                    <a:pt x="1175239" y="205786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D73721A9-30EF-45BC-8CFF-D0D00A939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361" y="575775"/>
              <a:ext cx="4202720" cy="707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父进程关闭管道写端</a:t>
              </a:r>
              <a:endPara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4D2D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自管道读端读出内容，存入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D4D2D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buf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01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42EC122A-6906-4C22-B5FD-D14748B2F1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1354" y="1676399"/>
            <a:ext cx="8229600" cy="4600575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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UNIX/Linux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系统中，系统调用和库函数都是以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函数形式提供给用户使用，调用方式相同。函数调用时需考虑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类型、名称、参数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，并要标明相应的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头文件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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头文件目录：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usr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/include/sys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usr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/include/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linux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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如使用系统调用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open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打开一个文件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需要包含的头文件：</a:t>
            </a:r>
            <a:b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000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sz="2000" b="1" dirty="0" err="1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types.h</a:t>
            </a:r>
            <a:r>
              <a:rPr lang="en-US" altLang="zh-CN" sz="2000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br>
              <a:rPr lang="en-US" altLang="zh-CN" sz="2000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000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sz="2000" b="1" dirty="0" err="1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stat.h</a:t>
            </a:r>
            <a:r>
              <a:rPr lang="en-US" altLang="zh-CN" sz="2000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br>
              <a:rPr lang="en-US" altLang="zh-CN" sz="2000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000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fcntl.h</a:t>
            </a:r>
            <a:r>
              <a:rPr lang="en-US" altLang="zh-CN" sz="2000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函数原型：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open(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const char </a:t>
            </a:r>
            <a:r>
              <a:rPr lang="en-US" altLang="zh-CN" sz="2000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*path, 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oflags</a:t>
            </a:r>
            <a:r>
              <a:rPr lang="en-US" altLang="zh-CN" sz="2000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C5E1E9-44F9-4258-8483-5F1467DAE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81025"/>
            <a:ext cx="8229600" cy="828675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bg1"/>
                </a:solidFill>
                <a:ea typeface="楷体_GB2312"/>
              </a:rPr>
              <a:t>调用方式</a:t>
            </a:r>
            <a:endParaRPr lang="zh-CN" altLang="en-US" sz="3200" b="1" dirty="0">
              <a:ea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76057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示例分析</a:t>
            </a:r>
            <a:endParaRPr lang="zh-CN" altLang="en-US" sz="32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600283"/>
            <a:ext cx="4114800" cy="4462760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1200"/>
              </a:spcBef>
              <a:buClr>
                <a:srgbClr val="FF3300"/>
              </a:buClr>
              <a:buFont typeface="Arial" panose="020B0604020202020204" pitchFamily="34" charset="0"/>
              <a:buChar char="۞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父进程调用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pipe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开辟管道，得到文件描述符指向管道的两端。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Clr>
                <a:srgbClr val="FF3300"/>
              </a:buClr>
              <a:buFont typeface="Arial" panose="020B0604020202020204" pitchFamily="34" charset="0"/>
              <a:buChar char="۞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父进程调用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fork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创建子进程，那么子进程也有两个文件描述符指向同一管道。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Clr>
                <a:srgbClr val="FF3300"/>
              </a:buClr>
              <a:buFont typeface="Arial" panose="020B0604020202020204" pitchFamily="34" charset="0"/>
              <a:buChar char="۞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父进程关闭管道写端，子进程关闭管道读端。子进程可以往管道里写，父进程可以从管道里读，实现了进程间通信。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s://img-blog.csdn.net/20130520152217528">
            <a:extLst>
              <a:ext uri="{FF2B5EF4-FFF2-40B4-BE49-F238E27FC236}">
                <a16:creationId xmlns:a16="http://schemas.microsoft.com/office/drawing/2014/main" id="{0FCDCC19-FC55-4248-99EB-F41082ABC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6204" y="190564"/>
            <a:ext cx="3733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img-blog.csdn.net/20130520152217528">
            <a:extLst>
              <a:ext uri="{FF2B5EF4-FFF2-40B4-BE49-F238E27FC236}">
                <a16:creationId xmlns:a16="http://schemas.microsoft.com/office/drawing/2014/main" id="{40ABF2CD-5646-4B0B-BFD0-78B4EE17F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t="71111"/>
          <a:stretch/>
        </p:blipFill>
        <p:spPr bwMode="auto">
          <a:xfrm>
            <a:off x="4066204" y="4893718"/>
            <a:ext cx="5001596" cy="16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img-blog.csdn.net/20130520152217528">
            <a:extLst>
              <a:ext uri="{FF2B5EF4-FFF2-40B4-BE49-F238E27FC236}">
                <a16:creationId xmlns:a16="http://schemas.microsoft.com/office/drawing/2014/main" id="{68D281FF-DA8C-464A-8AE3-BAB383CA5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3273" y="2637202"/>
            <a:ext cx="5001596" cy="17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5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——6</a:t>
            </a:r>
            <a:r>
              <a:rPr lang="zh-CN" altLang="en-US" sz="3200" dirty="0"/>
              <a:t>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BABAE1-93B4-4D25-BC78-DA27AFFB1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51261"/>
              </p:ext>
            </p:extLst>
          </p:nvPr>
        </p:nvGraphicFramePr>
        <p:xfrm>
          <a:off x="914400" y="2237296"/>
          <a:ext cx="6934200" cy="1981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3582574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842629796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328711173"/>
                    </a:ext>
                  </a:extLst>
                </a:gridCol>
              </a:tblGrid>
              <a:tr h="405914">
                <a:tc>
                  <a:txBody>
                    <a:bodyPr/>
                    <a:lstStyle/>
                    <a:p>
                      <a:pPr algn="ctr" fontAlgn="b" latinLnBrk="1"/>
                      <a:r>
                        <a:rPr lang="zh-CN" altLang="en-US" sz="2000" b="1">
                          <a:solidFill>
                            <a:srgbClr val="4F4F4F"/>
                          </a:solidFill>
                          <a:effectLst/>
                        </a:rPr>
                        <a:t>缩写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1"/>
                      <a:r>
                        <a:rPr lang="zh-CN" altLang="en-US" sz="2000" b="1">
                          <a:solidFill>
                            <a:srgbClr val="4F4F4F"/>
                          </a:solidFill>
                          <a:effectLst/>
                        </a:rPr>
                        <a:t>全写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 latinLnBrk="1"/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effectLst/>
                        </a:rPr>
                        <a:t>释义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98153"/>
                  </a:ext>
                </a:extLst>
              </a:tr>
              <a:tr h="508486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>
                          <a:solidFill>
                            <a:srgbClr val="7030A0"/>
                          </a:solidFill>
                          <a:effectLst/>
                        </a:rPr>
                        <a:t>msg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</a:rPr>
                        <a:t>message (queue)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zh-CN" altLang="en-US" sz="2000" b="1" dirty="0">
                          <a:solidFill>
                            <a:srgbClr val="7030A0"/>
                          </a:solidFill>
                          <a:effectLst/>
                        </a:rPr>
                        <a:t>消息队列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247413"/>
                  </a:ext>
                </a:extLst>
              </a:tr>
              <a:tr h="506663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>
                          <a:solidFill>
                            <a:srgbClr val="2D4D2D"/>
                          </a:solidFill>
                          <a:effectLst/>
                        </a:rPr>
                        <a:t>sem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>
                          <a:solidFill>
                            <a:srgbClr val="2D4D2D"/>
                          </a:solidFill>
                          <a:effectLst/>
                        </a:rPr>
                        <a:t>semaphore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zh-CN" altLang="en-US" sz="2000" b="1" dirty="0">
                          <a:solidFill>
                            <a:srgbClr val="2D4D2D"/>
                          </a:solidFill>
                          <a:effectLst/>
                        </a:rPr>
                        <a:t>信号量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42004"/>
                  </a:ext>
                </a:extLst>
              </a:tr>
              <a:tr h="560137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shm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shared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effectLst/>
                        </a:rPr>
                        <a:t>共享内存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004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64BBCDAB-A0A7-40B8-BCC8-8078CF0FAFDA}"/>
              </a:ext>
            </a:extLst>
          </p:cNvPr>
          <p:cNvSpPr/>
          <p:nvPr/>
        </p:nvSpPr>
        <p:spPr>
          <a:xfrm>
            <a:off x="990397" y="4318465"/>
            <a:ext cx="6782205" cy="2523768"/>
          </a:xfrm>
          <a:prstGeom prst="rect">
            <a:avLst/>
          </a:prstGeom>
          <a:solidFill>
            <a:schemeClr val="bg1"/>
          </a:solidFill>
          <a:ln w="254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IPC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函数常用头文件：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types.h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&gt;//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公共头文件，声明了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key_t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类型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ipc.h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    //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公共头文件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b="1" dirty="0" err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msg.h</a:t>
            </a:r>
            <a:r>
              <a:rPr lang="en-US" altLang="zh-CN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&gt;//</a:t>
            </a:r>
            <a:r>
              <a:rPr lang="zh-CN" altLang="en-US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消息队列函数的头文件</a:t>
            </a:r>
            <a:endParaRPr lang="en-US" altLang="zh-CN" b="1" dirty="0">
              <a:solidFill>
                <a:srgbClr val="7030A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b="1" dirty="0" err="1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sem.h</a:t>
            </a:r>
            <a:r>
              <a:rPr lang="en-US" altLang="zh-CN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&gt;//</a:t>
            </a:r>
            <a:r>
              <a:rPr lang="zh-CN" altLang="en-US" b="1" dirty="0">
                <a:solidFill>
                  <a:srgbClr val="2D4D2D"/>
                </a:solidFill>
                <a:latin typeface="楷体_GB2312" pitchFamily="49" charset="-122"/>
                <a:ea typeface="楷体_GB2312" pitchFamily="49" charset="-122"/>
              </a:rPr>
              <a:t>信号量函数的头文件</a:t>
            </a:r>
            <a:endParaRPr lang="en-US" altLang="zh-CN" b="1" dirty="0">
              <a:solidFill>
                <a:srgbClr val="2D4D2D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b="1" dirty="0" err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shm.h</a:t>
            </a: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&gt;//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共享内存函数的头文件</a:t>
            </a:r>
            <a:endParaRPr lang="en-US" altLang="zh-CN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EA9BFA-2DAF-4A1A-9811-BF806A997834}"/>
              </a:ext>
            </a:extLst>
          </p:cNvPr>
          <p:cNvSpPr/>
          <p:nvPr/>
        </p:nvSpPr>
        <p:spPr>
          <a:xfrm>
            <a:off x="152400" y="1306330"/>
            <a:ext cx="8915400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System V IPC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Inter-Process Communication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）共有三种类型：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消息队列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信号量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共享内存区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87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dirty="0"/>
              <a:t> 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3564696-A7AF-4239-B4F6-0D17DCFCA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536198"/>
              </p:ext>
            </p:extLst>
          </p:nvPr>
        </p:nvGraphicFramePr>
        <p:xfrm>
          <a:off x="0" y="1524000"/>
          <a:ext cx="9067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7F502389-3808-4B53-A153-99668FE0DCC3}"/>
              </a:ext>
            </a:extLst>
          </p:cNvPr>
          <p:cNvGrpSpPr/>
          <p:nvPr/>
        </p:nvGrpSpPr>
        <p:grpSpPr>
          <a:xfrm>
            <a:off x="3474578" y="2560916"/>
            <a:ext cx="5593222" cy="1023111"/>
            <a:chOff x="3687240" y="353289"/>
            <a:chExt cx="5531363" cy="1023111"/>
          </a:xfrm>
        </p:grpSpPr>
        <p:sp>
          <p:nvSpPr>
            <p:cNvPr id="8" name="Line 39">
              <a:extLst>
                <a:ext uri="{FF2B5EF4-FFF2-40B4-BE49-F238E27FC236}">
                  <a16:creationId xmlns:a16="http://schemas.microsoft.com/office/drawing/2014/main" id="{E79D7510-37D8-47B8-AFF7-FB6767623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240" y="727745"/>
              <a:ext cx="1009589" cy="648655"/>
            </a:xfrm>
            <a:custGeom>
              <a:avLst/>
              <a:gdLst>
                <a:gd name="connsiteX0" fmla="*/ 0 w 762001"/>
                <a:gd name="connsiteY0" fmla="*/ 0 h 304800"/>
                <a:gd name="connsiteX1" fmla="*/ 762001 w 762001"/>
                <a:gd name="connsiteY1" fmla="*/ 304800 h 304800"/>
                <a:gd name="connsiteX0" fmla="*/ 0 w 1148863"/>
                <a:gd name="connsiteY0" fmla="*/ 0 h 559777"/>
                <a:gd name="connsiteX1" fmla="*/ 1148863 w 1148863"/>
                <a:gd name="connsiteY1" fmla="*/ 559777 h 559777"/>
                <a:gd name="connsiteX0" fmla="*/ 0 w 1148863"/>
                <a:gd name="connsiteY0" fmla="*/ 0 h 559777"/>
                <a:gd name="connsiteX1" fmla="*/ 1148863 w 1148863"/>
                <a:gd name="connsiteY1" fmla="*/ 559777 h 559777"/>
                <a:gd name="connsiteX0" fmla="*/ 0 w 1271955"/>
                <a:gd name="connsiteY0" fmla="*/ 0 h 700454"/>
                <a:gd name="connsiteX1" fmla="*/ 1271955 w 1271955"/>
                <a:gd name="connsiteY1" fmla="*/ 700454 h 700454"/>
                <a:gd name="connsiteX0" fmla="*/ 0 w 1345527"/>
                <a:gd name="connsiteY0" fmla="*/ 0 h 195958"/>
                <a:gd name="connsiteX1" fmla="*/ 1345527 w 1345527"/>
                <a:gd name="connsiteY1" fmla="*/ 195958 h 195958"/>
                <a:gd name="connsiteX0" fmla="*/ 0 w 946134"/>
                <a:gd name="connsiteY0" fmla="*/ 9062 h 140912"/>
                <a:gd name="connsiteX1" fmla="*/ 946134 w 946134"/>
                <a:gd name="connsiteY1" fmla="*/ 15834 h 140912"/>
                <a:gd name="connsiteX0" fmla="*/ 0 w 946134"/>
                <a:gd name="connsiteY0" fmla="*/ 77341 h 84113"/>
                <a:gd name="connsiteX1" fmla="*/ 946134 w 946134"/>
                <a:gd name="connsiteY1" fmla="*/ 84113 h 84113"/>
                <a:gd name="connsiteX0" fmla="*/ 0 w 681902"/>
                <a:gd name="connsiteY0" fmla="*/ 22038 h 363619"/>
                <a:gd name="connsiteX1" fmla="*/ 681902 w 681902"/>
                <a:gd name="connsiteY1" fmla="*/ 363619 h 363619"/>
                <a:gd name="connsiteX0" fmla="*/ 0 w 681902"/>
                <a:gd name="connsiteY0" fmla="*/ 0 h 341581"/>
                <a:gd name="connsiteX1" fmla="*/ 681902 w 681902"/>
                <a:gd name="connsiteY1" fmla="*/ 341581 h 341581"/>
                <a:gd name="connsiteX0" fmla="*/ 0 w 411798"/>
                <a:gd name="connsiteY0" fmla="*/ 0 h 333795"/>
                <a:gd name="connsiteX1" fmla="*/ 411798 w 411798"/>
                <a:gd name="connsiteY1" fmla="*/ 333795 h 333795"/>
                <a:gd name="connsiteX0" fmla="*/ 0 w 552722"/>
                <a:gd name="connsiteY0" fmla="*/ 265120 h 338498"/>
                <a:gd name="connsiteX1" fmla="*/ 552722 w 552722"/>
                <a:gd name="connsiteY1" fmla="*/ 11052 h 338498"/>
                <a:gd name="connsiteX0" fmla="*/ 0 w 552722"/>
                <a:gd name="connsiteY0" fmla="*/ 300663 h 300663"/>
                <a:gd name="connsiteX1" fmla="*/ 552722 w 552722"/>
                <a:gd name="connsiteY1" fmla="*/ 46595 h 300663"/>
                <a:gd name="connsiteX0" fmla="*/ 0 w 570337"/>
                <a:gd name="connsiteY0" fmla="*/ 262888 h 262888"/>
                <a:gd name="connsiteX1" fmla="*/ 570337 w 570337"/>
                <a:gd name="connsiteY1" fmla="*/ 59431 h 262888"/>
                <a:gd name="connsiteX0" fmla="*/ 0 w 570337"/>
                <a:gd name="connsiteY0" fmla="*/ 240268 h 240268"/>
                <a:gd name="connsiteX1" fmla="*/ 570337 w 570337"/>
                <a:gd name="connsiteY1" fmla="*/ 36811 h 24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337" h="240268">
                  <a:moveTo>
                    <a:pt x="0" y="240268"/>
                  </a:moveTo>
                  <a:cubicBezTo>
                    <a:pt x="58100" y="57239"/>
                    <a:pt x="316337" y="-64789"/>
                    <a:pt x="570337" y="36811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9AC54E26-BFF2-4812-B729-18D7CB3AC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830" y="353289"/>
              <a:ext cx="4521773" cy="707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buClr>
                  <a:srgbClr val="FF3300"/>
                </a:buClr>
                <a:defRPr/>
              </a:pPr>
              <a:r>
                <a:rPr lang="en-US" altLang="zh-CN" sz="2000" b="1" dirty="0" err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nbytes</a:t>
              </a: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消息的长度，注意不是消息结构的长度。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0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ea typeface="楷体_GB2312" pitchFamily="49" charset="-122"/>
              </a:rPr>
              <a:t>应用示例</a:t>
            </a:r>
            <a:r>
              <a:rPr lang="en-US" altLang="zh-CN" sz="3200" b="1" dirty="0">
                <a:ea typeface="楷体_GB2312" pitchFamily="49" charset="-122"/>
              </a:rPr>
              <a:t>——</a:t>
            </a:r>
            <a:r>
              <a:rPr lang="zh-CN" altLang="en-US" sz="3200" b="1" dirty="0">
                <a:ea typeface="楷体_GB2312" pitchFamily="49" charset="-122"/>
              </a:rPr>
              <a:t>例</a:t>
            </a:r>
            <a:r>
              <a:rPr lang="en-US" altLang="zh-CN" sz="3200" b="1" dirty="0">
                <a:ea typeface="楷体_GB2312" pitchFamily="49" charset="-122"/>
              </a:rPr>
              <a:t>6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40" y="1326486"/>
            <a:ext cx="8710247" cy="5186035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#define BUFSZ 512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struct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long type;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char text[BUFSZ];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};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</a:rPr>
              <a:t> main(void)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qid</a:t>
            </a:r>
            <a:r>
              <a:rPr lang="en-US" altLang="zh-CN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key_t</a:t>
            </a:r>
            <a:r>
              <a:rPr lang="en-US" altLang="zh-CN" sz="1600" b="1" dirty="0">
                <a:latin typeface="Courier New" panose="02070309020205020404" pitchFamily="49" charset="0"/>
              </a:rPr>
              <a:t> key;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</a:rPr>
              <a:t> len1,len2;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struct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msg</a:t>
            </a:r>
            <a:r>
              <a:rPr lang="en-US" altLang="zh-CN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pmsg_w,pmsg_r</a:t>
            </a:r>
            <a:r>
              <a:rPr lang="en-US" altLang="zh-CN" sz="16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key=IPC_PRIVATE;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if((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qid</a:t>
            </a:r>
            <a:r>
              <a:rPr lang="en-US" altLang="zh-CN" sz="1600" b="1" dirty="0">
                <a:latin typeface="Courier New" panose="02070309020205020404" pitchFamily="49" charset="0"/>
              </a:rPr>
              <a:t>=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msgget</a:t>
            </a:r>
            <a:r>
              <a:rPr lang="en-US" altLang="zh-CN" sz="1600" b="1" dirty="0">
                <a:latin typeface="Courier New" panose="02070309020205020404" pitchFamily="49" charset="0"/>
              </a:rPr>
              <a:t>(key,IPC_CREAT|0666))&lt;0){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    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perror</a:t>
            </a:r>
            <a:r>
              <a:rPr lang="en-US" altLang="zh-CN" sz="1600" b="1" dirty="0">
                <a:latin typeface="Courier New" panose="02070309020205020404" pitchFamily="49" charset="0"/>
              </a:rPr>
              <a:t>("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msgget:create</a:t>
            </a:r>
            <a:r>
              <a:rPr lang="en-US" altLang="zh-CN" sz="1600" b="1" dirty="0">
                <a:latin typeface="Courier New" panose="02070309020205020404" pitchFamily="49" charset="0"/>
              </a:rPr>
              <a:t>");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        exit(EXIT_FAILURE);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sz="1600" b="1" dirty="0">
                <a:latin typeface="Courier New" panose="02070309020205020404" pitchFamily="49" charset="0"/>
              </a:rPr>
              <a:t>        }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4AB8BC-C851-4D78-A2EC-47593BD9DDD8}"/>
              </a:ext>
            </a:extLst>
          </p:cNvPr>
          <p:cNvGrpSpPr/>
          <p:nvPr/>
        </p:nvGrpSpPr>
        <p:grpSpPr>
          <a:xfrm>
            <a:off x="1647902" y="1596805"/>
            <a:ext cx="7267498" cy="1323439"/>
            <a:chOff x="3500146" y="353289"/>
            <a:chExt cx="7187123" cy="1323439"/>
          </a:xfrm>
        </p:grpSpPr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FBCA2BD7-9129-4F06-A875-7594B3715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146" y="621063"/>
              <a:ext cx="1674811" cy="227081"/>
            </a:xfrm>
            <a:custGeom>
              <a:avLst/>
              <a:gdLst>
                <a:gd name="connsiteX0" fmla="*/ 0 w 762001"/>
                <a:gd name="connsiteY0" fmla="*/ 0 h 304800"/>
                <a:gd name="connsiteX1" fmla="*/ 762001 w 762001"/>
                <a:gd name="connsiteY1" fmla="*/ 304800 h 304800"/>
                <a:gd name="connsiteX0" fmla="*/ 0 w 1148863"/>
                <a:gd name="connsiteY0" fmla="*/ 0 h 559777"/>
                <a:gd name="connsiteX1" fmla="*/ 1148863 w 1148863"/>
                <a:gd name="connsiteY1" fmla="*/ 559777 h 559777"/>
                <a:gd name="connsiteX0" fmla="*/ 0 w 1148863"/>
                <a:gd name="connsiteY0" fmla="*/ 0 h 559777"/>
                <a:gd name="connsiteX1" fmla="*/ 1148863 w 1148863"/>
                <a:gd name="connsiteY1" fmla="*/ 559777 h 559777"/>
                <a:gd name="connsiteX0" fmla="*/ 0 w 1271955"/>
                <a:gd name="connsiteY0" fmla="*/ 0 h 700454"/>
                <a:gd name="connsiteX1" fmla="*/ 1271955 w 1271955"/>
                <a:gd name="connsiteY1" fmla="*/ 700454 h 700454"/>
                <a:gd name="connsiteX0" fmla="*/ 0 w 1345527"/>
                <a:gd name="connsiteY0" fmla="*/ 0 h 195958"/>
                <a:gd name="connsiteX1" fmla="*/ 1345527 w 1345527"/>
                <a:gd name="connsiteY1" fmla="*/ 195958 h 195958"/>
                <a:gd name="connsiteX0" fmla="*/ 0 w 946134"/>
                <a:gd name="connsiteY0" fmla="*/ 9062 h 140912"/>
                <a:gd name="connsiteX1" fmla="*/ 946134 w 946134"/>
                <a:gd name="connsiteY1" fmla="*/ 15834 h 140912"/>
                <a:gd name="connsiteX0" fmla="*/ 0 w 946134"/>
                <a:gd name="connsiteY0" fmla="*/ 77341 h 84113"/>
                <a:gd name="connsiteX1" fmla="*/ 946134 w 946134"/>
                <a:gd name="connsiteY1" fmla="*/ 84113 h 8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134" h="84113">
                  <a:moveTo>
                    <a:pt x="0" y="77341"/>
                  </a:moveTo>
                  <a:cubicBezTo>
                    <a:pt x="486743" y="-35612"/>
                    <a:pt x="692134" y="-17487"/>
                    <a:pt x="946134" y="84113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Rectangle 40">
              <a:extLst>
                <a:ext uri="{FF2B5EF4-FFF2-40B4-BE49-F238E27FC236}">
                  <a16:creationId xmlns:a16="http://schemas.microsoft.com/office/drawing/2014/main" id="{B2A46FD0-BE26-473B-9263-660A4645A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315" y="353289"/>
              <a:ext cx="5433954" cy="1323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buClr>
                  <a:srgbClr val="FF3300"/>
                </a:buClr>
                <a:defRPr/>
              </a:pP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消息结构</a:t>
              </a: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结构体</a:t>
              </a:r>
              <a:endPara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lvl="0" indent="-457200">
                <a:buClr>
                  <a:srgbClr val="FF3300"/>
                </a:buClr>
                <a:buFont typeface="+mj-ea"/>
                <a:buAutoNum type="circleNumDbPlain"/>
                <a:defRPr/>
              </a:pP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type</a:t>
              </a: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必须以一个长整型成员变量开始，接收函数将用这个成员来确定消息的类型。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lvl="0" indent="-457200">
                <a:buClr>
                  <a:srgbClr val="FF3300"/>
                </a:buClr>
                <a:buFont typeface="+mj-ea"/>
                <a:buAutoNum type="circleNumDbPlain"/>
                <a:defRPr/>
              </a:pPr>
              <a:r>
                <a:rPr lang="en-US" altLang="zh-CN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text</a:t>
              </a:r>
              <a:r>
                <a:rPr lang="zh-CN" altLang="en-US" sz="20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消息内容。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65724E-9D11-4CF1-A411-930619512D97}"/>
              </a:ext>
            </a:extLst>
          </p:cNvPr>
          <p:cNvGrpSpPr/>
          <p:nvPr/>
        </p:nvGrpSpPr>
        <p:grpSpPr>
          <a:xfrm>
            <a:off x="4054367" y="3652897"/>
            <a:ext cx="4861034" cy="1550001"/>
            <a:chOff x="3330361" y="785653"/>
            <a:chExt cx="4884751" cy="1745584"/>
          </a:xfrm>
        </p:grpSpPr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66BA8DF1-AD03-4D00-A927-8D3C3E4B2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361" y="1734917"/>
              <a:ext cx="563823" cy="796320"/>
            </a:xfrm>
            <a:custGeom>
              <a:avLst/>
              <a:gdLst>
                <a:gd name="connsiteX0" fmla="*/ 0 w 762001"/>
                <a:gd name="connsiteY0" fmla="*/ 0 h 304800"/>
                <a:gd name="connsiteX1" fmla="*/ 762001 w 762001"/>
                <a:gd name="connsiteY1" fmla="*/ 304800 h 304800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269631"/>
                <a:gd name="connsiteY0" fmla="*/ 0 h 594945"/>
                <a:gd name="connsiteX1" fmla="*/ 269631 w 269631"/>
                <a:gd name="connsiteY1" fmla="*/ 594945 h 594945"/>
                <a:gd name="connsiteX0" fmla="*/ 0 w 313593"/>
                <a:gd name="connsiteY0" fmla="*/ 0 h 489437"/>
                <a:gd name="connsiteX1" fmla="*/ 313593 w 313593"/>
                <a:gd name="connsiteY1" fmla="*/ 489437 h 489437"/>
                <a:gd name="connsiteX0" fmla="*/ 0 w 1211333"/>
                <a:gd name="connsiteY0" fmla="*/ 429984 h 524879"/>
                <a:gd name="connsiteX1" fmla="*/ 1211333 w 1211333"/>
                <a:gd name="connsiteY1" fmla="*/ 8003 h 524879"/>
                <a:gd name="connsiteX0" fmla="*/ 0 w 1211333"/>
                <a:gd name="connsiteY0" fmla="*/ 437317 h 437316"/>
                <a:gd name="connsiteX1" fmla="*/ 1211333 w 1211333"/>
                <a:gd name="connsiteY1" fmla="*/ 15336 h 437316"/>
                <a:gd name="connsiteX0" fmla="*/ 0 w 978978"/>
                <a:gd name="connsiteY0" fmla="*/ 357436 h 357436"/>
                <a:gd name="connsiteX1" fmla="*/ 978978 w 978978"/>
                <a:gd name="connsiteY1" fmla="*/ 18312 h 357436"/>
                <a:gd name="connsiteX0" fmla="*/ 0 w 978978"/>
                <a:gd name="connsiteY0" fmla="*/ 339124 h 339124"/>
                <a:gd name="connsiteX1" fmla="*/ 978978 w 978978"/>
                <a:gd name="connsiteY1" fmla="*/ 0 h 339124"/>
                <a:gd name="connsiteX0" fmla="*/ 0 w 809991"/>
                <a:gd name="connsiteY0" fmla="*/ 1238704 h 1238704"/>
                <a:gd name="connsiteX1" fmla="*/ 809991 w 809991"/>
                <a:gd name="connsiteY1" fmla="*/ 0 h 1238704"/>
                <a:gd name="connsiteX0" fmla="*/ 0 w 820552"/>
                <a:gd name="connsiteY0" fmla="*/ 930953 h 930953"/>
                <a:gd name="connsiteX1" fmla="*/ 820552 w 820552"/>
                <a:gd name="connsiteY1" fmla="*/ 0 h 93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552" h="930953">
                  <a:moveTo>
                    <a:pt x="0" y="930953"/>
                  </a:moveTo>
                  <a:cubicBezTo>
                    <a:pt x="35962" y="840443"/>
                    <a:pt x="524305" y="40439"/>
                    <a:pt x="820552" y="0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EED579E0-D7A0-4A53-A175-2376E863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2" y="785653"/>
              <a:ext cx="4262230" cy="14904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buClr>
                  <a:srgbClr val="FF3300"/>
                </a:buClr>
                <a:defRPr/>
              </a:pP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创建一个消息队列</a:t>
              </a:r>
              <a:endPara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buClr>
                  <a:srgbClr val="FF3300"/>
                </a:buClr>
                <a:defRPr/>
              </a:pP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0666|IPC_CREAT 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：当消息队列不存在时新建一个消息队列；如果存在，则返回此消息队列的标识符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02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ea typeface="楷体_GB2312" pitchFamily="49" charset="-122"/>
              </a:rPr>
              <a:t>——</a:t>
            </a:r>
            <a:r>
              <a:rPr lang="zh-CN" altLang="en-US" sz="3200" b="1" dirty="0">
                <a:ea typeface="楷体_GB2312" pitchFamily="49" charset="-122"/>
              </a:rPr>
              <a:t>例</a:t>
            </a:r>
            <a:r>
              <a:rPr lang="en-US" altLang="zh-CN" sz="3200" b="1" dirty="0">
                <a:ea typeface="楷体_GB2312" pitchFamily="49" charset="-122"/>
              </a:rPr>
              <a:t>6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710247" cy="4893647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if((</a:t>
            </a:r>
            <a:r>
              <a:rPr lang="en-US" altLang="zh-CN" b="1" dirty="0" err="1">
                <a:latin typeface="Courier New" panose="02070309020205020404" pitchFamily="49" charset="0"/>
              </a:rPr>
              <a:t>fgets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</a:rPr>
              <a:t>pmsg_w.text,BUFSZ,stdin</a:t>
            </a:r>
            <a:r>
              <a:rPr lang="en-US" altLang="zh-CN" b="1" dirty="0">
                <a:latin typeface="Courier New" panose="02070309020205020404" pitchFamily="49" charset="0"/>
              </a:rPr>
              <a:t>))==NULL){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        puts("</a:t>
            </a:r>
            <a:r>
              <a:rPr lang="en-US" altLang="zh-CN" b="1" dirty="0" err="1">
                <a:latin typeface="Courier New" panose="02070309020205020404" pitchFamily="49" charset="0"/>
              </a:rPr>
              <a:t>Wrong,no</a:t>
            </a:r>
            <a:r>
              <a:rPr lang="en-US" altLang="zh-CN" b="1" dirty="0">
                <a:latin typeface="Courier New" panose="02070309020205020404" pitchFamily="49" charset="0"/>
              </a:rPr>
              <a:t> message to post.");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        exit(EXIT_FAILURE);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}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</a:t>
            </a:r>
            <a:r>
              <a:rPr lang="en-US" altLang="zh-CN" b="1" dirty="0" err="1">
                <a:latin typeface="Courier New" panose="02070309020205020404" pitchFamily="49" charset="0"/>
              </a:rPr>
              <a:t>pmsg_w.type</a:t>
            </a:r>
            <a:r>
              <a:rPr lang="en-US" altLang="zh-CN" b="1" dirty="0">
                <a:latin typeface="Courier New" panose="02070309020205020404" pitchFamily="49" charset="0"/>
              </a:rPr>
              <a:t>=10;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len1=</a:t>
            </a:r>
            <a:r>
              <a:rPr lang="en-US" altLang="zh-CN" b="1" dirty="0" err="1">
                <a:latin typeface="Courier New" panose="02070309020205020404" pitchFamily="49" charset="0"/>
              </a:rPr>
              <a:t>strlen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</a:rPr>
              <a:t>pmsg_w.text</a:t>
            </a: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if((</a:t>
            </a:r>
            <a:r>
              <a:rPr lang="en-US" altLang="zh-CN" b="1" dirty="0" err="1">
                <a:latin typeface="Courier New" panose="02070309020205020404" pitchFamily="49" charset="0"/>
              </a:rPr>
              <a:t>msgsnd</a:t>
            </a:r>
            <a:r>
              <a:rPr lang="en-US" altLang="zh-CN" b="1" dirty="0">
                <a:latin typeface="Courier New" panose="02070309020205020404" pitchFamily="49" charset="0"/>
              </a:rPr>
              <a:t>(qid,&amp;pmsg_w,len1,IPC_NOWAIT))&lt;0){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        </a:t>
            </a:r>
            <a:r>
              <a:rPr lang="en-US" altLang="zh-CN" b="1" dirty="0" err="1">
                <a:latin typeface="Courier New" panose="02070309020205020404" pitchFamily="49" charset="0"/>
              </a:rPr>
              <a:t>perror</a:t>
            </a:r>
            <a:r>
              <a:rPr lang="en-US" altLang="zh-CN" b="1" dirty="0">
                <a:latin typeface="Courier New" panose="02070309020205020404" pitchFamily="49" charset="0"/>
              </a:rPr>
              <a:t>("</a:t>
            </a:r>
            <a:r>
              <a:rPr lang="en-US" altLang="zh-CN" b="1" dirty="0" err="1">
                <a:latin typeface="Courier New" panose="02070309020205020404" pitchFamily="49" charset="0"/>
              </a:rPr>
              <a:t>msgsnd</a:t>
            </a:r>
            <a:r>
              <a:rPr lang="en-US" altLang="zh-CN" b="1" dirty="0">
                <a:latin typeface="Courier New" panose="02070309020205020404" pitchFamily="49" charset="0"/>
              </a:rPr>
              <a:t>");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        exit(EXIT_FAILURE);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}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puts("message posted.");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puts("******************");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len2=</a:t>
            </a:r>
            <a:r>
              <a:rPr lang="en-US" altLang="zh-CN" b="1" dirty="0" err="1">
                <a:latin typeface="Courier New" panose="02070309020205020404" pitchFamily="49" charset="0"/>
              </a:rPr>
              <a:t>msgrcv</a:t>
            </a:r>
            <a:r>
              <a:rPr lang="en-US" altLang="zh-CN" b="1" dirty="0">
                <a:latin typeface="Courier New" panose="02070309020205020404" pitchFamily="49" charset="0"/>
              </a:rPr>
              <a:t>(qid,&amp;pmsg_r,len1,10,IPC_NOWAIT|MSG_NOERROR);        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65724E-9D11-4CF1-A411-930619512D97}"/>
              </a:ext>
            </a:extLst>
          </p:cNvPr>
          <p:cNvGrpSpPr/>
          <p:nvPr/>
        </p:nvGrpSpPr>
        <p:grpSpPr>
          <a:xfrm>
            <a:off x="4558860" y="2215918"/>
            <a:ext cx="4572002" cy="1488364"/>
            <a:chOff x="3555707" y="855066"/>
            <a:chExt cx="4594310" cy="1676170"/>
          </a:xfrm>
        </p:grpSpPr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66BA8DF1-AD03-4D00-A927-8D3C3E4B2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707" y="1600283"/>
              <a:ext cx="468266" cy="930953"/>
            </a:xfrm>
            <a:custGeom>
              <a:avLst/>
              <a:gdLst>
                <a:gd name="connsiteX0" fmla="*/ 0 w 762001"/>
                <a:gd name="connsiteY0" fmla="*/ 0 h 304800"/>
                <a:gd name="connsiteX1" fmla="*/ 762001 w 762001"/>
                <a:gd name="connsiteY1" fmla="*/ 304800 h 304800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269631"/>
                <a:gd name="connsiteY0" fmla="*/ 0 h 594945"/>
                <a:gd name="connsiteX1" fmla="*/ 269631 w 269631"/>
                <a:gd name="connsiteY1" fmla="*/ 594945 h 594945"/>
                <a:gd name="connsiteX0" fmla="*/ 0 w 313593"/>
                <a:gd name="connsiteY0" fmla="*/ 0 h 489437"/>
                <a:gd name="connsiteX1" fmla="*/ 313593 w 313593"/>
                <a:gd name="connsiteY1" fmla="*/ 489437 h 489437"/>
                <a:gd name="connsiteX0" fmla="*/ 0 w 1211333"/>
                <a:gd name="connsiteY0" fmla="*/ 429984 h 524879"/>
                <a:gd name="connsiteX1" fmla="*/ 1211333 w 1211333"/>
                <a:gd name="connsiteY1" fmla="*/ 8003 h 524879"/>
                <a:gd name="connsiteX0" fmla="*/ 0 w 1211333"/>
                <a:gd name="connsiteY0" fmla="*/ 437317 h 437316"/>
                <a:gd name="connsiteX1" fmla="*/ 1211333 w 1211333"/>
                <a:gd name="connsiteY1" fmla="*/ 15336 h 437316"/>
                <a:gd name="connsiteX0" fmla="*/ 0 w 978978"/>
                <a:gd name="connsiteY0" fmla="*/ 357436 h 357436"/>
                <a:gd name="connsiteX1" fmla="*/ 978978 w 978978"/>
                <a:gd name="connsiteY1" fmla="*/ 18312 h 357436"/>
                <a:gd name="connsiteX0" fmla="*/ 0 w 978978"/>
                <a:gd name="connsiteY0" fmla="*/ 339124 h 339124"/>
                <a:gd name="connsiteX1" fmla="*/ 978978 w 978978"/>
                <a:gd name="connsiteY1" fmla="*/ 0 h 339124"/>
                <a:gd name="connsiteX0" fmla="*/ 0 w 809991"/>
                <a:gd name="connsiteY0" fmla="*/ 1238704 h 1238704"/>
                <a:gd name="connsiteX1" fmla="*/ 809991 w 809991"/>
                <a:gd name="connsiteY1" fmla="*/ 0 h 1238704"/>
                <a:gd name="connsiteX0" fmla="*/ 0 w 820552"/>
                <a:gd name="connsiteY0" fmla="*/ 930953 h 930953"/>
                <a:gd name="connsiteX1" fmla="*/ 820552 w 820552"/>
                <a:gd name="connsiteY1" fmla="*/ 0 h 93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552" h="930953">
                  <a:moveTo>
                    <a:pt x="0" y="930953"/>
                  </a:moveTo>
                  <a:cubicBezTo>
                    <a:pt x="35962" y="840443"/>
                    <a:pt x="524305" y="40439"/>
                    <a:pt x="820552" y="0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EED579E0-D7A0-4A53-A175-2376E863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973" y="855066"/>
              <a:ext cx="4126044" cy="14904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buClr>
                  <a:srgbClr val="FF3300"/>
                </a:buClr>
                <a:defRPr/>
              </a:pPr>
              <a:r>
                <a:rPr lang="en-US" altLang="zh-CN" sz="2000" b="1" dirty="0" err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qid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：消息队列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ID</a:t>
              </a:r>
            </a:p>
            <a:p>
              <a:pPr lvl="0">
                <a:buClr>
                  <a:srgbClr val="FF3300"/>
                </a:buClr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&amp;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pmsg_w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：发送的消息结构</a:t>
              </a:r>
              <a:endPara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buClr>
                  <a:srgbClr val="FF3300"/>
                </a:buClr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len1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：消息的长度</a:t>
              </a:r>
              <a:endPara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buClr>
                  <a:srgbClr val="FF3300"/>
                </a:buClr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IPC_NOWAIT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：消息队列已满时返回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9E4E87-77E2-47AF-B745-CC7E4D7B8434}"/>
              </a:ext>
            </a:extLst>
          </p:cNvPr>
          <p:cNvGrpSpPr/>
          <p:nvPr/>
        </p:nvGrpSpPr>
        <p:grpSpPr>
          <a:xfrm>
            <a:off x="4740211" y="4162894"/>
            <a:ext cx="4256545" cy="1910756"/>
            <a:chOff x="3341880" y="1108811"/>
            <a:chExt cx="4277314" cy="2151862"/>
          </a:xfrm>
        </p:grpSpPr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2F25F3BF-8FC5-4498-8048-218EA1AEC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880" y="2329720"/>
              <a:ext cx="468266" cy="930953"/>
            </a:xfrm>
            <a:custGeom>
              <a:avLst/>
              <a:gdLst>
                <a:gd name="connsiteX0" fmla="*/ 0 w 762001"/>
                <a:gd name="connsiteY0" fmla="*/ 0 h 304800"/>
                <a:gd name="connsiteX1" fmla="*/ 762001 w 762001"/>
                <a:gd name="connsiteY1" fmla="*/ 304800 h 304800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779585"/>
                <a:gd name="connsiteY0" fmla="*/ 0 h 489438"/>
                <a:gd name="connsiteX1" fmla="*/ 779585 w 779585"/>
                <a:gd name="connsiteY1" fmla="*/ 489438 h 489438"/>
                <a:gd name="connsiteX0" fmla="*/ 0 w 269631"/>
                <a:gd name="connsiteY0" fmla="*/ 0 h 594945"/>
                <a:gd name="connsiteX1" fmla="*/ 269631 w 269631"/>
                <a:gd name="connsiteY1" fmla="*/ 594945 h 594945"/>
                <a:gd name="connsiteX0" fmla="*/ 0 w 313593"/>
                <a:gd name="connsiteY0" fmla="*/ 0 h 489437"/>
                <a:gd name="connsiteX1" fmla="*/ 313593 w 313593"/>
                <a:gd name="connsiteY1" fmla="*/ 489437 h 489437"/>
                <a:gd name="connsiteX0" fmla="*/ 0 w 1211333"/>
                <a:gd name="connsiteY0" fmla="*/ 429984 h 524879"/>
                <a:gd name="connsiteX1" fmla="*/ 1211333 w 1211333"/>
                <a:gd name="connsiteY1" fmla="*/ 8003 h 524879"/>
                <a:gd name="connsiteX0" fmla="*/ 0 w 1211333"/>
                <a:gd name="connsiteY0" fmla="*/ 437317 h 437316"/>
                <a:gd name="connsiteX1" fmla="*/ 1211333 w 1211333"/>
                <a:gd name="connsiteY1" fmla="*/ 15336 h 437316"/>
                <a:gd name="connsiteX0" fmla="*/ 0 w 978978"/>
                <a:gd name="connsiteY0" fmla="*/ 357436 h 357436"/>
                <a:gd name="connsiteX1" fmla="*/ 978978 w 978978"/>
                <a:gd name="connsiteY1" fmla="*/ 18312 h 357436"/>
                <a:gd name="connsiteX0" fmla="*/ 0 w 978978"/>
                <a:gd name="connsiteY0" fmla="*/ 339124 h 339124"/>
                <a:gd name="connsiteX1" fmla="*/ 978978 w 978978"/>
                <a:gd name="connsiteY1" fmla="*/ 0 h 339124"/>
                <a:gd name="connsiteX0" fmla="*/ 0 w 809991"/>
                <a:gd name="connsiteY0" fmla="*/ 1238704 h 1238704"/>
                <a:gd name="connsiteX1" fmla="*/ 809991 w 809991"/>
                <a:gd name="connsiteY1" fmla="*/ 0 h 1238704"/>
                <a:gd name="connsiteX0" fmla="*/ 0 w 820552"/>
                <a:gd name="connsiteY0" fmla="*/ 930953 h 930953"/>
                <a:gd name="connsiteX1" fmla="*/ 820552 w 820552"/>
                <a:gd name="connsiteY1" fmla="*/ 0 h 93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552" h="930953">
                  <a:moveTo>
                    <a:pt x="0" y="930953"/>
                  </a:moveTo>
                  <a:cubicBezTo>
                    <a:pt x="35962" y="840443"/>
                    <a:pt x="524305" y="40439"/>
                    <a:pt x="820552" y="0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CCC5BAEE-370F-49D8-A63E-CB4E8CBF2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950" y="1108811"/>
              <a:ext cx="3773244" cy="18370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buClr>
                  <a:srgbClr val="FF3300"/>
                </a:buClr>
                <a:defRPr/>
              </a:pPr>
              <a:r>
                <a:rPr lang="en-US" altLang="zh-CN" sz="20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10—type&gt;0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：接收类型等于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type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的第一个消息</a:t>
              </a:r>
              <a:endPara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buClr>
                  <a:srgbClr val="FF3300"/>
                </a:buClr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MSG_NOERROR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：如果取得的消息长度大于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len1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，只返回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len1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长度的信息，剩下的部分被丢弃。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42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ea typeface="楷体_GB2312" pitchFamily="49" charset="-122"/>
              </a:rPr>
              <a:t>应用示例</a:t>
            </a:r>
            <a:r>
              <a:rPr lang="en-US" altLang="zh-CN" sz="3200" b="1" dirty="0">
                <a:ea typeface="楷体_GB2312" pitchFamily="49" charset="-122"/>
              </a:rPr>
              <a:t>——7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6" y="1425476"/>
            <a:ext cx="8710247" cy="461664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else if(</a:t>
            </a:r>
            <a:r>
              <a:rPr lang="en-US" altLang="zh-CN" b="1" dirty="0" err="1">
                <a:latin typeface="Courier New" panose="02070309020205020404" pitchFamily="49" charset="0"/>
              </a:rPr>
              <a:t>pid</a:t>
            </a:r>
            <a:r>
              <a:rPr lang="en-US" altLang="zh-CN" b="1" dirty="0">
                <a:latin typeface="Courier New" panose="02070309020205020404" pitchFamily="49" charset="0"/>
              </a:rPr>
              <a:t>==0)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sleep(30);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else{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latin typeface="Courier New" panose="02070309020205020404" pitchFamily="49" charset="0"/>
              </a:rPr>
              <a:t>printf</a:t>
            </a:r>
            <a:r>
              <a:rPr lang="en-US" altLang="zh-CN" b="1" dirty="0">
                <a:latin typeface="Courier New" panose="02070309020205020404" pitchFamily="49" charset="0"/>
              </a:rPr>
              <a:t>("Sending SIGCHLD to %d\n",</a:t>
            </a:r>
            <a:r>
              <a:rPr lang="en-US" altLang="zh-CN" b="1" dirty="0" err="1">
                <a:latin typeface="Courier New" panose="02070309020205020404" pitchFamily="49" charset="0"/>
              </a:rPr>
              <a:t>pid</a:t>
            </a: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latin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</a:rPr>
              <a:t>=kill(</a:t>
            </a:r>
            <a:r>
              <a:rPr lang="en-US" altLang="zh-CN" b="1" dirty="0" err="1">
                <a:latin typeface="Courier New" panose="02070309020205020404" pitchFamily="49" charset="0"/>
              </a:rPr>
              <a:t>pid,SIGCHLD</a:t>
            </a: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if(</a:t>
            </a:r>
            <a:r>
              <a:rPr lang="en-US" altLang="zh-CN" b="1" dirty="0" err="1">
                <a:latin typeface="Courier New" panose="02070309020205020404" pitchFamily="49" charset="0"/>
              </a:rPr>
              <a:t>num</a:t>
            </a:r>
            <a:r>
              <a:rPr lang="en-US" altLang="zh-CN" b="1" dirty="0">
                <a:latin typeface="Courier New" panose="02070309020205020404" pitchFamily="49" charset="0"/>
              </a:rPr>
              <a:t>&gt;0)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</a:t>
            </a:r>
            <a:r>
              <a:rPr lang="en-US" altLang="zh-CN" b="1" dirty="0" err="1">
                <a:latin typeface="Courier New" panose="02070309020205020404" pitchFamily="49" charset="0"/>
              </a:rPr>
              <a:t>perror</a:t>
            </a:r>
            <a:r>
              <a:rPr lang="en-US" altLang="zh-CN" b="1" dirty="0">
                <a:latin typeface="Courier New" panose="02070309020205020404" pitchFamily="49" charset="0"/>
              </a:rPr>
              <a:t>("</a:t>
            </a:r>
            <a:r>
              <a:rPr lang="en-US" altLang="zh-CN" b="1" dirty="0" err="1">
                <a:latin typeface="Courier New" panose="02070309020205020404" pitchFamily="49" charset="0"/>
              </a:rPr>
              <a:t>kill:SIGCHLD</a:t>
            </a:r>
            <a:r>
              <a:rPr lang="en-US" altLang="zh-CN" b="1" dirty="0">
                <a:latin typeface="Courier New" panose="02070309020205020404" pitchFamily="49" charset="0"/>
              </a:rPr>
              <a:t>");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else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</a:t>
            </a:r>
            <a:r>
              <a:rPr lang="en-US" altLang="zh-CN" b="1" dirty="0" err="1">
                <a:latin typeface="Courier New" panose="02070309020205020404" pitchFamily="49" charset="0"/>
              </a:rPr>
              <a:t>printf</a:t>
            </a:r>
            <a:r>
              <a:rPr lang="en-US" altLang="zh-CN" b="1" dirty="0">
                <a:latin typeface="Courier New" panose="02070309020205020404" pitchFamily="49" charset="0"/>
              </a:rPr>
              <a:t>("%d still alive\n",</a:t>
            </a:r>
            <a:r>
              <a:rPr lang="en-US" altLang="zh-CN" b="1" dirty="0" err="1">
                <a:latin typeface="Courier New" panose="02070309020205020404" pitchFamily="49" charset="0"/>
              </a:rPr>
              <a:t>pid</a:t>
            </a: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</a:t>
            </a:r>
            <a:r>
              <a:rPr lang="en-US" altLang="zh-CN" b="1" dirty="0" err="1">
                <a:latin typeface="Courier New" panose="02070309020205020404" pitchFamily="49" charset="0"/>
              </a:rPr>
              <a:t>printf</a:t>
            </a:r>
            <a:r>
              <a:rPr lang="en-US" altLang="zh-CN" b="1" dirty="0">
                <a:latin typeface="Courier New" panose="02070309020205020404" pitchFamily="49" charset="0"/>
              </a:rPr>
              <a:t>("Killing %d\n",</a:t>
            </a:r>
            <a:r>
              <a:rPr lang="en-US" altLang="zh-CN" b="1" dirty="0" err="1">
                <a:latin typeface="Courier New" panose="02070309020205020404" pitchFamily="49" charset="0"/>
              </a:rPr>
              <a:t>pid</a:t>
            </a: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if((kill(</a:t>
            </a:r>
            <a:r>
              <a:rPr lang="en-US" altLang="zh-CN" b="1" dirty="0" err="1">
                <a:latin typeface="Courier New" panose="02070309020205020404" pitchFamily="49" charset="0"/>
              </a:rPr>
              <a:t>pid,SIGTERM</a:t>
            </a:r>
            <a:r>
              <a:rPr lang="en-US" altLang="zh-CN" b="1" dirty="0">
                <a:latin typeface="Courier New" panose="02070309020205020404" pitchFamily="49" charset="0"/>
              </a:rPr>
              <a:t>))&lt;0)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  </a:t>
            </a:r>
            <a:r>
              <a:rPr lang="en-US" altLang="zh-CN" b="1" dirty="0" err="1">
                <a:latin typeface="Courier New" panose="02070309020205020404" pitchFamily="49" charset="0"/>
              </a:rPr>
              <a:t>perror</a:t>
            </a:r>
            <a:r>
              <a:rPr lang="en-US" altLang="zh-CN" b="1" dirty="0">
                <a:latin typeface="Courier New" panose="02070309020205020404" pitchFamily="49" charset="0"/>
              </a:rPr>
              <a:t>("</a:t>
            </a:r>
            <a:r>
              <a:rPr lang="en-US" altLang="zh-CN" b="1" dirty="0" err="1">
                <a:latin typeface="Courier New" panose="02070309020205020404" pitchFamily="49" charset="0"/>
              </a:rPr>
              <a:t>kill:SIGTERM</a:t>
            </a:r>
            <a:r>
              <a:rPr lang="en-US" altLang="zh-CN" b="1" dirty="0">
                <a:latin typeface="Courier New" panose="02070309020205020404" pitchFamily="49" charset="0"/>
              </a:rPr>
              <a:t>");</a:t>
            </a:r>
          </a:p>
          <a:p>
            <a:pPr>
              <a:spcBef>
                <a:spcPts val="600"/>
              </a:spcBef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  </a:t>
            </a:r>
            <a:r>
              <a:rPr lang="en-US" altLang="zh-CN" b="1" dirty="0" err="1">
                <a:latin typeface="Courier New" panose="02070309020205020404" pitchFamily="49" charset="0"/>
              </a:rPr>
              <a:t>waitpid</a:t>
            </a:r>
            <a:r>
              <a:rPr lang="en-US" altLang="zh-CN" b="1" dirty="0">
                <a:latin typeface="Courier New" panose="02070309020205020404" pitchFamily="49" charset="0"/>
              </a:rPr>
              <a:t>(pid,NULL,0);</a:t>
            </a: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B2A46FD0-BE26-473B-9263-660A4645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192" y="1602051"/>
            <a:ext cx="2343808" cy="7078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Clr>
                <a:srgbClr val="FF3300"/>
              </a:buClr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子进程执行的部分：</a:t>
            </a:r>
            <a:b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休眠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30s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0586AE-9F8A-462A-AA22-CE1D265E76D7}"/>
              </a:ext>
            </a:extLst>
          </p:cNvPr>
          <p:cNvGrpSpPr/>
          <p:nvPr/>
        </p:nvGrpSpPr>
        <p:grpSpPr>
          <a:xfrm>
            <a:off x="5486400" y="2728485"/>
            <a:ext cx="3593123" cy="3040406"/>
            <a:chOff x="5257800" y="2774731"/>
            <a:chExt cx="3593123" cy="3040406"/>
          </a:xfrm>
        </p:grpSpPr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EED579E0-D7A0-4A53-A175-2376E863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766" y="3071652"/>
              <a:ext cx="3120157" cy="19389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buClr>
                  <a:srgbClr val="FF3300"/>
                </a:buClr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D4D2D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父进程执行的部分：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lvl="0" indent="-457200">
                <a:buClr>
                  <a:srgbClr val="FF3300"/>
                </a:buClr>
                <a:buFont typeface="+mj-ea"/>
                <a:buAutoNum type="circleNumDbPlain"/>
                <a:defRPr/>
              </a:pP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向子进程</a:t>
              </a:r>
              <a:r>
                <a:rPr lang="en-US" altLang="zh-CN" sz="2000" b="1" dirty="0" err="1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pid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发送信号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17-SIGCHLD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（忽略）</a:t>
              </a:r>
              <a:endPara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457200" lvl="0" indent="-457200">
                <a:buClr>
                  <a:srgbClr val="FF3300"/>
                </a:buClr>
                <a:buFont typeface="+mj-ea"/>
                <a:buAutoNum type="circleNumDbPlain"/>
                <a:defRPr/>
              </a:pP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发送成功后再次发送</a:t>
              </a:r>
              <a:r>
                <a:rPr lang="en-US" altLang="zh-CN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15-SIGTERM</a:t>
              </a:r>
              <a:r>
                <a:rPr lang="zh-CN" altLang="en-US" sz="2000" b="1" dirty="0">
                  <a:solidFill>
                    <a:srgbClr val="2D4D2D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信号，此时子进程将终止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D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" name="右大括号 1">
              <a:extLst>
                <a:ext uri="{FF2B5EF4-FFF2-40B4-BE49-F238E27FC236}">
                  <a16:creationId xmlns:a16="http://schemas.microsoft.com/office/drawing/2014/main" id="{364683FC-4359-4F7D-B303-B8D80F6D2219}"/>
                </a:ext>
              </a:extLst>
            </p:cNvPr>
            <p:cNvSpPr/>
            <p:nvPr/>
          </p:nvSpPr>
          <p:spPr>
            <a:xfrm>
              <a:off x="5257800" y="2774731"/>
              <a:ext cx="381000" cy="3040406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Rectangle 40">
            <a:extLst>
              <a:ext uri="{FF2B5EF4-FFF2-40B4-BE49-F238E27FC236}">
                <a16:creationId xmlns:a16="http://schemas.microsoft.com/office/drawing/2014/main" id="{FB2BE51A-0477-427A-B2B1-F60A60F3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399" y="367568"/>
            <a:ext cx="3974123" cy="19389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Clr>
                <a:srgbClr val="FF3300"/>
              </a:buClr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在开始处插入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signal(</a:t>
            </a:r>
            <a:r>
              <a:rPr lang="en-US" altLang="zh-CN" sz="2000" b="1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SIGTERM,prsig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呢 ？</a:t>
            </a:r>
            <a:b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sz="2000" b="1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prsig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是一个函数：</a:t>
            </a:r>
            <a:b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prsig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sig){</a:t>
            </a: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("Signal %d!\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n",sig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b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26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ea typeface="楷体_GB2312" pitchFamily="49" charset="-122"/>
              </a:rPr>
              <a:t>应用示例</a:t>
            </a:r>
            <a:r>
              <a:rPr lang="en-US" altLang="zh-CN" sz="3200" b="1" dirty="0">
                <a:ea typeface="楷体_GB2312" pitchFamily="49" charset="-122"/>
              </a:rPr>
              <a:t>——7</a:t>
            </a:r>
            <a:r>
              <a:rPr lang="zh-CN" altLang="en-US" sz="3200" b="1" dirty="0">
                <a:ea typeface="楷体_GB2312" pitchFamily="49" charset="-122"/>
              </a:rPr>
              <a:t>执行结果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EED579E0-D7A0-4A53-A175-2376E863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766" y="2622322"/>
            <a:ext cx="5410200" cy="4188381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Sending SIGCHLD to 2903</a:t>
            </a: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2903 still alive</a:t>
            </a: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Killing 2903</a:t>
            </a: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Signal 15!</a:t>
            </a: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^Z</a:t>
            </a: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[1]+  </a:t>
            </a:r>
            <a:r>
              <a:rPr lang="zh-CN" altLang="en-US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已停止               </a:t>
            </a: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./</a:t>
            </a:r>
            <a:r>
              <a:rPr lang="en-US" altLang="zh-CN" sz="2000" b="1" dirty="0" err="1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sig_kill</a:t>
            </a:r>
            <a:endParaRPr lang="en-US" altLang="zh-CN" sz="2000" b="1" dirty="0">
              <a:solidFill>
                <a:srgbClr val="2D4D2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$ </a:t>
            </a:r>
            <a:r>
              <a:rPr lang="en-US" altLang="zh-CN" sz="2000" b="1" dirty="0" err="1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</a:t>
            </a:r>
            <a:endParaRPr lang="en-US" altLang="zh-CN" sz="2000" b="1" dirty="0">
              <a:solidFill>
                <a:srgbClr val="2D4D2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PID TTY          TIME CMD</a:t>
            </a: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2278 pts/0    00:00:00 bash</a:t>
            </a: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2902 pts/0    00:00:00 </a:t>
            </a:r>
            <a:r>
              <a:rPr lang="en-US" altLang="zh-CN" sz="2000" b="1" dirty="0" err="1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sig_kill</a:t>
            </a:r>
            <a:endParaRPr lang="en-US" altLang="zh-CN" sz="2000" b="1" dirty="0">
              <a:solidFill>
                <a:srgbClr val="2D4D2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2903 pts/0    00:00:00 </a:t>
            </a:r>
            <a:r>
              <a:rPr lang="en-US" altLang="zh-CN" sz="2000" b="1" dirty="0" err="1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sig_kill</a:t>
            </a:r>
            <a:endParaRPr lang="en-US" altLang="zh-CN" sz="2000" b="1" dirty="0">
              <a:solidFill>
                <a:srgbClr val="2D4D2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2910 pts/0    00:00:00 </a:t>
            </a:r>
            <a:r>
              <a:rPr lang="en-US" altLang="zh-CN" sz="2000" b="1" dirty="0" err="1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</a:t>
            </a:r>
            <a:endParaRPr lang="en-US" altLang="zh-CN" sz="2000" b="1" dirty="0">
              <a:solidFill>
                <a:srgbClr val="2D4D2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7D4D79DC-710A-4529-A600-3C45569D4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92" y="1752600"/>
            <a:ext cx="3267908" cy="1123712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Sending SIGCHLD to 2903</a:t>
            </a: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2903 still alive</a:t>
            </a:r>
          </a:p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D4D2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Killing 2903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4804CB9-0BB6-4AED-84B2-4626C3324654}"/>
              </a:ext>
            </a:extLst>
          </p:cNvPr>
          <p:cNvGrpSpPr/>
          <p:nvPr/>
        </p:nvGrpSpPr>
        <p:grpSpPr>
          <a:xfrm>
            <a:off x="509194" y="2892078"/>
            <a:ext cx="2971800" cy="3338044"/>
            <a:chOff x="1066800" y="3074478"/>
            <a:chExt cx="2971800" cy="3338044"/>
          </a:xfrm>
          <a:solidFill>
            <a:schemeClr val="accent5"/>
          </a:solidFill>
        </p:grpSpPr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id="{FB2BE51A-0477-427A-B2B1-F60A60F3E0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83678" y="3257600"/>
              <a:ext cx="3338044" cy="2971800"/>
            </a:xfrm>
            <a:prstGeom prst="bentUpArrow">
              <a:avLst/>
            </a:prstGeom>
            <a:grpFill/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buClr>
                  <a:srgbClr val="FF3300"/>
                </a:buClr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227753-EE18-4B17-BC2E-C1963DA00892}"/>
                </a:ext>
              </a:extLst>
            </p:cNvPr>
            <p:cNvSpPr/>
            <p:nvPr/>
          </p:nvSpPr>
          <p:spPr>
            <a:xfrm>
              <a:off x="1295400" y="5486400"/>
              <a:ext cx="2048959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>
                <a:buClr>
                  <a:srgbClr val="FF3300"/>
                </a:buClr>
                <a:defRPr/>
              </a:pPr>
              <a:r>
                <a:rPr lang="zh-CN" altLang="en-US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插入</a:t>
              </a:r>
              <a:r>
                <a:rPr lang="en-US" altLang="zh-CN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signal</a:t>
              </a:r>
              <a:r>
                <a:rPr lang="zh-CN" altLang="en-US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函数</a:t>
              </a:r>
              <a:r>
                <a:rPr lang="zh-CN" altLang="en-US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后</a:t>
              </a:r>
              <a:endParaRPr lang="zh-CN" altLang="en-US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2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BD24E03-FF1C-4965-BF26-C88815178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29600" cy="927100"/>
          </a:xfrm>
        </p:spPr>
        <p:txBody>
          <a:bodyPr/>
          <a:lstStyle/>
          <a:p>
            <a:r>
              <a:rPr lang="zh-CN" altLang="en-US" sz="3200" b="1" dirty="0">
                <a:ea typeface="楷体_GB2312" pitchFamily="49" charset="-122"/>
              </a:rPr>
              <a:t>有关文件操作的系统调用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2EB08F6-4BB2-4806-826B-02FA849A6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8215" y="2057400"/>
            <a:ext cx="3886200" cy="3810000"/>
          </a:xfrm>
          <a:ln w="25400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常用的有关文件操作的系统调用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creat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open/close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read/write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lseek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link/unlink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mkdir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rmdir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chdir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chmod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BCCCF3-45FB-4A34-90E7-4072904DE105}"/>
              </a:ext>
            </a:extLst>
          </p:cNvPr>
          <p:cNvSpPr/>
          <p:nvPr/>
        </p:nvSpPr>
        <p:spPr>
          <a:xfrm>
            <a:off x="4876800" y="2763559"/>
            <a:ext cx="3276600" cy="2092881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常用的头文件：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types.h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stat.h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fcntl.h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unistd.h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8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dirty="0"/>
              <a:t>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6F3E6D-9B81-4F73-A8F8-4835F314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0843"/>
            <a:ext cx="4419600" cy="21236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unistd.h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&lt;sys/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&lt;sys/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fcntl.h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CDF389AD-75E6-4BB2-91E3-6F34F82C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045" y="2218378"/>
            <a:ext cx="4114801" cy="940653"/>
          </a:xfrm>
          <a:prstGeom prst="horizontalScroll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B4B3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int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close(int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fd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)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B4B3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关闭由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文件描述符</a:t>
            </a:r>
            <a:r>
              <a:rPr lang="en-US" altLang="zh-CN" sz="2000" b="1" dirty="0" err="1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fd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指定的文件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0">
                <a:extLst>
                  <a:ext uri="{FF2B5EF4-FFF2-40B4-BE49-F238E27FC236}">
                    <a16:creationId xmlns:a16="http://schemas.microsoft.com/office/drawing/2014/main" id="{148370B1-746A-4776-B682-245DF77E3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518" y="5105400"/>
                <a:ext cx="7924179" cy="1611636"/>
              </a:xfrm>
              <a:prstGeom prst="horizontalScroll">
                <a:avLst/>
              </a:prstGeom>
              <a:solidFill>
                <a:schemeClr val="lt1">
                  <a:hueOff val="0"/>
                  <a:satOff val="0"/>
                  <a:lumOff val="0"/>
                </a:schemeClr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buClr>
                    <a:srgbClr val="FF3300"/>
                  </a:buClr>
                  <a:defRPr/>
                </a:pPr>
                <a:r>
                  <a:rPr lang="en-US" altLang="zh-CN" sz="2000" b="1" dirty="0">
                    <a:solidFill>
                      <a:srgbClr val="2B4B30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size_t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read(int </a:t>
                </a:r>
                <a:r>
                  <a:rPr lang="en-US" altLang="zh-CN" sz="2000" b="1" dirty="0" err="1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fd,const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 void *</a:t>
                </a:r>
                <a:r>
                  <a:rPr lang="en-US" altLang="zh-CN" sz="2000" b="1" dirty="0" err="1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buf,size_t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 count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）</a:t>
                </a:r>
                <a:b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en-US" altLang="zh-CN" sz="2000" b="1" dirty="0" err="1">
                    <a:solidFill>
                      <a:srgbClr val="2B4B30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size_t</a:t>
                </a:r>
                <a:r>
                  <a:rPr lang="en-US" altLang="zh-CN" sz="2000" b="1" dirty="0">
                    <a:solidFill>
                      <a:srgbClr val="2B4B30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write(int </a:t>
                </a:r>
                <a:r>
                  <a:rPr lang="en-US" altLang="zh-CN" sz="2000" b="1" dirty="0" err="1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fd,const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 void *</a:t>
                </a:r>
                <a:r>
                  <a:rPr lang="en-US" altLang="zh-CN" sz="2000" b="1" dirty="0" err="1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buf,size_t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 count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）</a:t>
                </a:r>
                <a:b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</a:br>
                <a:r>
                  <a:rPr lang="zh-CN" altLang="en-US" sz="2000" b="1" dirty="0">
                    <a:solidFill>
                      <a:srgbClr val="FF3300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缓冲区</a:t>
                </a:r>
                <a:r>
                  <a:rPr lang="en-US" altLang="zh-CN" sz="2000" b="1" dirty="0" err="1">
                    <a:solidFill>
                      <a:srgbClr val="FF3300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buf</a:t>
                </a:r>
                <a:r>
                  <a:rPr lang="en-US" altLang="zh-CN" sz="2000" b="1" dirty="0">
                    <a:solidFill>
                      <a:srgbClr val="FF3300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zh-CN" sz="2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写</m:t>
                        </m:r>
                        <m:r>
                          <a:rPr lang="zh-CN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入</m:t>
                        </m:r>
                        <m:r>
                          <m:rPr>
                            <m:brk m:alnAt="2"/>
                          </m:r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/</m:t>
                        </m:r>
                        <m:r>
                          <m:rPr>
                            <m:brk m:alnAt="2"/>
                          </m:rP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读</m:t>
                        </m:r>
                        <m: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取</m:t>
                        </m:r>
                      </m:e>
                    </m:groupChr>
                  </m:oMath>
                </a14:m>
                <a:r>
                  <a:rPr lang="zh-CN" altLang="en-US" sz="2000" b="1" dirty="0">
                    <a:solidFill>
                      <a:srgbClr val="FF3300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 文件描述符</a:t>
                </a:r>
                <a:r>
                  <a:rPr lang="en-US" altLang="zh-CN" sz="2000" b="1" dirty="0" err="1">
                    <a:solidFill>
                      <a:srgbClr val="FF3300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fd</a:t>
                </a:r>
                <a:r>
                  <a:rPr lang="zh-CN" altLang="en-US" sz="2000" b="1" dirty="0">
                    <a:solidFill>
                      <a:srgbClr val="FF3300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所表示的文件</a:t>
                </a:r>
                <a:endParaRPr lang="zh-CN" altLang="en-US" sz="2000" b="1" dirty="0">
                  <a:solidFill>
                    <a:srgbClr val="0000CC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5" name="Rectangle 40">
                <a:extLst>
                  <a:ext uri="{FF2B5EF4-FFF2-40B4-BE49-F238E27FC236}">
                    <a16:creationId xmlns:a16="http://schemas.microsoft.com/office/drawing/2014/main" id="{148370B1-746A-4776-B682-245DF77E3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518" y="5105400"/>
                <a:ext cx="7924179" cy="1611636"/>
              </a:xfrm>
              <a:prstGeom prst="horizontalScroll">
                <a:avLst/>
              </a:prstGeom>
              <a:blipFill>
                <a:blip r:embed="rId3"/>
                <a:stretch>
                  <a:fillRect r="-1152"/>
                </a:stretch>
              </a:blipFill>
              <a:ln w="9525">
                <a:solidFill>
                  <a:srgbClr val="0000CC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113E9393-C853-4A02-A3FA-C6742CAEB357}"/>
              </a:ext>
            </a:extLst>
          </p:cNvPr>
          <p:cNvSpPr/>
          <p:nvPr/>
        </p:nvSpPr>
        <p:spPr>
          <a:xfrm>
            <a:off x="152401" y="1828800"/>
            <a:ext cx="4267198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4DE115D-4EA8-4244-B896-A03AE3404653}"/>
              </a:ext>
            </a:extLst>
          </p:cNvPr>
          <p:cNvSpPr/>
          <p:nvPr/>
        </p:nvSpPr>
        <p:spPr>
          <a:xfrm>
            <a:off x="152400" y="2241824"/>
            <a:ext cx="4267199" cy="9785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83D520B-6A6A-4FB4-B2B9-24F564BDE1ED}"/>
              </a:ext>
            </a:extLst>
          </p:cNvPr>
          <p:cNvSpPr/>
          <p:nvPr/>
        </p:nvSpPr>
        <p:spPr>
          <a:xfrm>
            <a:off x="83602" y="1775460"/>
            <a:ext cx="4267199" cy="16535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75633108-A121-41DD-B21C-21C403A2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6" y="4025735"/>
            <a:ext cx="8336649" cy="1349633"/>
          </a:xfrm>
          <a:prstGeom prst="horizontalScroll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Clr>
                <a:srgbClr val="FF3300"/>
              </a:buClr>
              <a:defRPr/>
            </a:pPr>
            <a:r>
              <a:rPr lang="en-US" altLang="zh-CN" sz="2000" b="1" dirty="0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int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open(const char *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path,int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oflags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[,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mode_t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mode]</a:t>
            </a: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）</a:t>
            </a:r>
            <a:b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</a:b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打开文件，当文件不存在（创建文件）时用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mode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指定权限。</a:t>
            </a:r>
            <a:r>
              <a:rPr lang="en-US" altLang="zh-CN" sz="2000" b="1" dirty="0" err="1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oflags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</a:t>
            </a:r>
            <a:b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O_RDONLY(0)-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只读；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O_WRONLY(1)-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只写；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O_RDWR(2)-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可读写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5" grpId="0" animBg="1"/>
      <p:bldP spid="16" grpId="0" animBg="1"/>
      <p:bldP spid="16" grpId="1" animBg="1"/>
      <p:bldP spid="29" grpId="0" animBg="1"/>
      <p:bldP spid="29" grpId="1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dirty="0"/>
              <a:t>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1" y="1447800"/>
            <a:ext cx="7086600" cy="4401205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if((fd1=open("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rdwr.c</a:t>
            </a:r>
            <a:r>
              <a:rPr lang="en-US" altLang="zh-CN" sz="2000" b="1" dirty="0">
                <a:latin typeface="Courier New" panose="02070309020205020404" pitchFamily="49" charset="0"/>
              </a:rPr>
              <a:t>",O_RDONLY,0644))&lt;0){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perror</a:t>
            </a:r>
            <a:r>
              <a:rPr lang="en-US" altLang="zh-CN" sz="2000" b="1" dirty="0">
                <a:latin typeface="Courier New" panose="02070309020205020404" pitchFamily="49" charset="0"/>
              </a:rPr>
              <a:t>("open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rdwr.c</a:t>
            </a:r>
            <a:r>
              <a:rPr lang="en-US" altLang="zh-CN" sz="2000" b="1" dirty="0">
                <a:latin typeface="Courier New" panose="02070309020205020404" pitchFamily="49" charset="0"/>
              </a:rPr>
              <a:t>");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exit(EXIT_FAILURE);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}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if((fd2=open("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/dev/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",O_WRONLY</a:t>
            </a:r>
            <a:r>
              <a:rPr lang="en-US" altLang="zh-CN" sz="2000" b="1" dirty="0">
                <a:latin typeface="Courier New" panose="02070309020205020404" pitchFamily="49" charset="0"/>
              </a:rPr>
              <a:t>))&lt;0){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perror</a:t>
            </a:r>
            <a:r>
              <a:rPr lang="en-US" altLang="zh-CN" sz="2000" b="1" dirty="0">
                <a:latin typeface="Courier New" panose="02070309020205020404" pitchFamily="49" charset="0"/>
              </a:rPr>
              <a:t>("open /dev/null");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exit(EXIT_FAILURE);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}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if((fd3=open("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/foo.bar</a:t>
            </a:r>
            <a:r>
              <a:rPr lang="en-US" altLang="zh-CN" sz="2000" b="1" dirty="0">
                <a:latin typeface="Courier New" panose="02070309020205020404" pitchFamily="49" charset="0"/>
              </a:rPr>
              <a:t>",flags,0644))&lt;0){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perror</a:t>
            </a:r>
            <a:r>
              <a:rPr lang="en-US" altLang="zh-CN" sz="2000" b="1" dirty="0">
                <a:latin typeface="Courier New" panose="02070309020205020404" pitchFamily="49" charset="0"/>
              </a:rPr>
              <a:t>("open 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tmp</a:t>
            </a:r>
            <a:r>
              <a:rPr lang="en-US" altLang="zh-CN" sz="2000" b="1" dirty="0"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foo.bar</a:t>
            </a:r>
            <a:r>
              <a:rPr lang="en-US" altLang="zh-CN" sz="2000" b="1" dirty="0">
                <a:latin typeface="Courier New" panose="02070309020205020404" pitchFamily="49" charset="0"/>
              </a:rPr>
              <a:t>");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close(fd1);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close(fd2);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exit(EXIT_FAILURE);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}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4AB8BC-C851-4D78-A2EC-47593BD9DDD8}"/>
              </a:ext>
            </a:extLst>
          </p:cNvPr>
          <p:cNvGrpSpPr/>
          <p:nvPr/>
        </p:nvGrpSpPr>
        <p:grpSpPr>
          <a:xfrm>
            <a:off x="5181599" y="1828800"/>
            <a:ext cx="3657602" cy="504855"/>
            <a:chOff x="3610706" y="904875"/>
            <a:chExt cx="3657602" cy="504855"/>
          </a:xfrm>
        </p:grpSpPr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FBCA2BD7-9129-4F06-A875-7594B3715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706" y="904875"/>
              <a:ext cx="762001" cy="304800"/>
            </a:xfrm>
            <a:prstGeom prst="line">
              <a:avLst/>
            </a:pr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12" name="Rectangle 40">
              <a:extLst>
                <a:ext uri="{FF2B5EF4-FFF2-40B4-BE49-F238E27FC236}">
                  <a16:creationId xmlns:a16="http://schemas.microsoft.com/office/drawing/2014/main" id="{B2A46FD0-BE26-473B-9263-660A4645A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707" y="1009620"/>
              <a:ext cx="2895601" cy="400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以只读方式打开</a:t>
              </a:r>
              <a:r>
                <a:rPr lang="en-US" altLang="zh-CN" sz="2000" b="1" dirty="0" err="1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rdwr.c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65724E-9D11-4CF1-A411-930619512D97}"/>
              </a:ext>
            </a:extLst>
          </p:cNvPr>
          <p:cNvGrpSpPr/>
          <p:nvPr/>
        </p:nvGrpSpPr>
        <p:grpSpPr>
          <a:xfrm>
            <a:off x="5207976" y="3090030"/>
            <a:ext cx="3657602" cy="504855"/>
            <a:chOff x="3610706" y="904875"/>
            <a:chExt cx="3657602" cy="504855"/>
          </a:xfrm>
        </p:grpSpPr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66BA8DF1-AD03-4D00-A927-8D3C3E4B2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706" y="904875"/>
              <a:ext cx="762001" cy="304800"/>
            </a:xfrm>
            <a:prstGeom prst="line">
              <a:avLst/>
            </a:pr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EED579E0-D7A0-4A53-A175-2376E863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707" y="1009620"/>
              <a:ext cx="2895601" cy="400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以只写方式打开空设备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CE3529-6C64-47A5-A193-9530F519DB43}"/>
              </a:ext>
            </a:extLst>
          </p:cNvPr>
          <p:cNvGrpSpPr/>
          <p:nvPr/>
        </p:nvGrpSpPr>
        <p:grpSpPr>
          <a:xfrm>
            <a:off x="4519248" y="4255950"/>
            <a:ext cx="4472351" cy="1996895"/>
            <a:chOff x="4163070" y="360225"/>
            <a:chExt cx="3332339" cy="1996895"/>
          </a:xfrm>
        </p:grpSpPr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1723EDE7-B804-4E2F-B07C-2EF61379C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0799" y="360225"/>
              <a:ext cx="464156" cy="576370"/>
            </a:xfrm>
            <a:prstGeom prst="line">
              <a:avLst/>
            </a:pr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7D132FFC-A9C2-402D-83BE-4A9ED7599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070" y="987514"/>
              <a:ext cx="3332339" cy="13696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以</a:t>
              </a:r>
              <a:r>
                <a:rPr lang="en-US" altLang="zh-CN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flags</a:t>
              </a: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方式打开</a:t>
              </a:r>
              <a:r>
                <a:rPr lang="en-US" altLang="zh-CN" sz="2000" b="1" dirty="0" err="1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foo.bar</a:t>
              </a: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文件：</a:t>
              </a:r>
              <a:endPara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O_CREATE: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若文件不存在，则新建文件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zh-CN" sz="16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O_TRUNC:</a:t>
              </a:r>
              <a:r>
                <a:rPr lang="zh-CN" alt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若文件存在则长度截为</a:t>
              </a:r>
              <a:r>
                <a:rPr lang="en-US" altLang="zh-CN" sz="1600" b="1" dirty="0">
                  <a:solidFill>
                    <a:srgbClr val="0000FF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0</a:t>
              </a:r>
              <a:r>
                <a:rPr lang="zh-CN" alt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，属性不变</a:t>
              </a:r>
              <a:endPara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O_WRONLY: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以只写方式打开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54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dirty="0"/>
              <a:t>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67111"/>
            <a:ext cx="7086600" cy="2246769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while((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nbytes</a:t>
            </a:r>
            <a:r>
              <a:rPr lang="en-US" altLang="zh-CN" sz="2000" b="1" dirty="0">
                <a:latin typeface="Courier New" panose="02070309020205020404" pitchFamily="49" charset="0"/>
              </a:rPr>
              <a:t>=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read</a:t>
            </a:r>
            <a:r>
              <a:rPr lang="en-US" altLang="zh-CN" sz="2000" b="1" dirty="0">
                <a:latin typeface="Courier New" panose="02070309020205020404" pitchFamily="49" charset="0"/>
              </a:rPr>
              <a:t>(fd1,buf,10))&gt;0){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if(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2000" b="1" dirty="0">
                <a:latin typeface="Courier New" panose="02070309020205020404" pitchFamily="49" charset="0"/>
              </a:rPr>
              <a:t>(fd2,buf,10)&lt;0)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perror</a:t>
            </a:r>
            <a:r>
              <a:rPr lang="en-US" altLang="zh-CN" sz="2000" b="1" dirty="0">
                <a:latin typeface="Courier New" panose="02070309020205020404" pitchFamily="49" charset="0"/>
              </a:rPr>
              <a:t>("write /dev/null");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if(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2000" b="1" dirty="0">
                <a:latin typeface="Courier New" panose="02070309020205020404" pitchFamily="49" charset="0"/>
              </a:rPr>
              <a:t>(fd3,buf,nbytes)&lt;0)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  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perror</a:t>
            </a:r>
            <a:r>
              <a:rPr lang="en-US" altLang="zh-CN" sz="2000" b="1" dirty="0">
                <a:latin typeface="Courier New" panose="02070309020205020404" pitchFamily="49" charset="0"/>
              </a:rPr>
              <a:t>("write 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tmp</a:t>
            </a:r>
            <a:r>
              <a:rPr lang="en-US" altLang="zh-CN" sz="2000" b="1" dirty="0"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foo.bar</a:t>
            </a:r>
            <a:r>
              <a:rPr lang="en-US" altLang="zh-CN" sz="2000" b="1" dirty="0">
                <a:latin typeface="Courier New" panose="02070309020205020404" pitchFamily="49" charset="0"/>
              </a:rPr>
              <a:t>");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STDOUT_FILENO,buf,nbytes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  <a:p>
            <a:pPr>
              <a:buClr>
                <a:srgbClr val="FF3300"/>
              </a:buClr>
            </a:pPr>
            <a:r>
              <a:rPr lang="en-US" altLang="zh-CN" sz="2000" b="1" dirty="0">
                <a:latin typeface="Courier New" panose="02070309020205020404" pitchFamily="49" charset="0"/>
              </a:rPr>
              <a:t>    }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4AB8BC-C851-4D78-A2EC-47593BD9DDD8}"/>
              </a:ext>
            </a:extLst>
          </p:cNvPr>
          <p:cNvGrpSpPr/>
          <p:nvPr/>
        </p:nvGrpSpPr>
        <p:grpSpPr>
          <a:xfrm>
            <a:off x="527825" y="1838020"/>
            <a:ext cx="8006574" cy="3145835"/>
            <a:chOff x="3649952" y="-2602001"/>
            <a:chExt cx="4449278" cy="5551946"/>
          </a:xfrm>
        </p:grpSpPr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FBCA2BD7-9129-4F06-A875-7594B3715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952" y="-2602001"/>
              <a:ext cx="749132" cy="4018189"/>
            </a:xfrm>
            <a:custGeom>
              <a:avLst/>
              <a:gdLst>
                <a:gd name="connsiteX0" fmla="*/ 0 w 1418703"/>
                <a:gd name="connsiteY0" fmla="*/ 0 h 289719"/>
                <a:gd name="connsiteX1" fmla="*/ 1418703 w 1418703"/>
                <a:gd name="connsiteY1" fmla="*/ 289719 h 289719"/>
                <a:gd name="connsiteX0" fmla="*/ 0 w 864788"/>
                <a:gd name="connsiteY0" fmla="*/ 0 h 2197650"/>
                <a:gd name="connsiteX1" fmla="*/ 864788 w 864788"/>
                <a:gd name="connsiteY1" fmla="*/ 2197650 h 2197650"/>
                <a:gd name="connsiteX0" fmla="*/ 0 w 855996"/>
                <a:gd name="connsiteY0" fmla="*/ 0 h 2276780"/>
                <a:gd name="connsiteX1" fmla="*/ 855996 w 855996"/>
                <a:gd name="connsiteY1" fmla="*/ 2276780 h 2276780"/>
                <a:gd name="connsiteX0" fmla="*/ 492085 w 1348081"/>
                <a:gd name="connsiteY0" fmla="*/ 0 h 2276780"/>
                <a:gd name="connsiteX1" fmla="*/ 1348081 w 1348081"/>
                <a:gd name="connsiteY1" fmla="*/ 2276780 h 227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081" h="2276780">
                  <a:moveTo>
                    <a:pt x="492085" y="0"/>
                  </a:moveTo>
                  <a:cubicBezTo>
                    <a:pt x="-828648" y="808750"/>
                    <a:pt x="875180" y="2180207"/>
                    <a:pt x="1348081" y="2276780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12" name="Rectangle 40">
              <a:extLst>
                <a:ext uri="{FF2B5EF4-FFF2-40B4-BE49-F238E27FC236}">
                  <a16:creationId xmlns:a16="http://schemas.microsoft.com/office/drawing/2014/main" id="{B2A46FD0-BE26-473B-9263-660A4645A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083" y="885856"/>
              <a:ext cx="3700147" cy="20640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调用</a:t>
              </a:r>
              <a:r>
                <a:rPr lang="en-US" altLang="zh-CN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read</a:t>
              </a: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在</a:t>
              </a:r>
              <a:r>
                <a:rPr lang="en-US" altLang="zh-CN" sz="2000" b="1" dirty="0" err="1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rdwr.c</a:t>
              </a: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中循环读取，每次</a:t>
              </a:r>
              <a:r>
                <a:rPr lang="en-US" altLang="zh-CN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10</a:t>
              </a: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个字节，存入</a:t>
              </a:r>
              <a:r>
                <a:rPr lang="en-US" altLang="zh-CN" sz="2000" b="1" dirty="0" err="1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buf</a:t>
              </a: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；读到文件尾时</a:t>
              </a:r>
              <a:r>
                <a:rPr lang="en-US" altLang="zh-CN" sz="2000" b="1" dirty="0" err="1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nbytes</a:t>
              </a:r>
              <a:r>
                <a:rPr lang="en-US" altLang="zh-CN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=0</a:t>
              </a: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，循环结束</a:t>
              </a:r>
              <a:endPara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0000CC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返回值是实际读取的字节数，可能小于</a:t>
              </a:r>
              <a:r>
                <a:rPr lang="en-US" altLang="zh-CN" sz="2000" b="1" dirty="0">
                  <a:solidFill>
                    <a:srgbClr val="0000CC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10</a:t>
              </a:r>
              <a:endPara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CE3529-6C64-47A5-A193-9530F519DB43}"/>
              </a:ext>
            </a:extLst>
          </p:cNvPr>
          <p:cNvGrpSpPr/>
          <p:nvPr/>
        </p:nvGrpSpPr>
        <p:grpSpPr>
          <a:xfrm>
            <a:off x="1033643" y="3253627"/>
            <a:ext cx="5163625" cy="2893920"/>
            <a:chOff x="1565953" y="-642098"/>
            <a:chExt cx="3847406" cy="2893920"/>
          </a:xfrm>
        </p:grpSpPr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1723EDE7-B804-4E2F-B07C-2EF61379C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953" y="-642098"/>
              <a:ext cx="648273" cy="2783239"/>
            </a:xfrm>
            <a:custGeom>
              <a:avLst/>
              <a:gdLst>
                <a:gd name="connsiteX0" fmla="*/ 0 w 622946"/>
                <a:gd name="connsiteY0" fmla="*/ 0 h 576370"/>
                <a:gd name="connsiteX1" fmla="*/ 622946 w 622946"/>
                <a:gd name="connsiteY1" fmla="*/ 576370 h 576370"/>
                <a:gd name="connsiteX0" fmla="*/ 0 w 4711369"/>
                <a:gd name="connsiteY0" fmla="*/ 0 h 1578693"/>
                <a:gd name="connsiteX1" fmla="*/ 4711369 w 4711369"/>
                <a:gd name="connsiteY1" fmla="*/ 1578693 h 1578693"/>
                <a:gd name="connsiteX0" fmla="*/ 372108 w 408800"/>
                <a:gd name="connsiteY0" fmla="*/ 0 h 2422754"/>
                <a:gd name="connsiteX1" fmla="*/ 36692 w 408800"/>
                <a:gd name="connsiteY1" fmla="*/ 2422754 h 2422754"/>
                <a:gd name="connsiteX0" fmla="*/ 372108 w 408800"/>
                <a:gd name="connsiteY0" fmla="*/ 0 h 2422754"/>
                <a:gd name="connsiteX1" fmla="*/ 36692 w 408800"/>
                <a:gd name="connsiteY1" fmla="*/ 2422754 h 2422754"/>
                <a:gd name="connsiteX0" fmla="*/ 673070 w 673070"/>
                <a:gd name="connsiteY0" fmla="*/ 0 h 2422754"/>
                <a:gd name="connsiteX1" fmla="*/ 337654 w 673070"/>
                <a:gd name="connsiteY1" fmla="*/ 2422754 h 2422754"/>
                <a:gd name="connsiteX0" fmla="*/ 516399 w 638183"/>
                <a:gd name="connsiteY0" fmla="*/ 0 h 2475508"/>
                <a:gd name="connsiteX1" fmla="*/ 638183 w 638183"/>
                <a:gd name="connsiteY1" fmla="*/ 2475508 h 2475508"/>
                <a:gd name="connsiteX0" fmla="*/ 541017 w 574878"/>
                <a:gd name="connsiteY0" fmla="*/ 0 h 2475508"/>
                <a:gd name="connsiteX1" fmla="*/ 574878 w 574878"/>
                <a:gd name="connsiteY1" fmla="*/ 2475508 h 2475508"/>
                <a:gd name="connsiteX0" fmla="*/ 778747 w 812608"/>
                <a:gd name="connsiteY0" fmla="*/ 0 h 2475508"/>
                <a:gd name="connsiteX1" fmla="*/ 812608 w 812608"/>
                <a:gd name="connsiteY1" fmla="*/ 2475508 h 2475508"/>
                <a:gd name="connsiteX0" fmla="*/ 757060 w 870052"/>
                <a:gd name="connsiteY0" fmla="*/ 0 h 2783239"/>
                <a:gd name="connsiteX1" fmla="*/ 870052 w 870052"/>
                <a:gd name="connsiteY1" fmla="*/ 2783239 h 278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052" h="2783239">
                  <a:moveTo>
                    <a:pt x="757060" y="0"/>
                  </a:moveTo>
                  <a:cubicBezTo>
                    <a:pt x="-908053" y="1502177"/>
                    <a:pt x="662403" y="2591116"/>
                    <a:pt x="870052" y="2783239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7D132FFC-A9C2-402D-83BE-4A9ED7599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102" y="1851712"/>
              <a:ext cx="3236257" cy="400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将</a:t>
              </a:r>
              <a:r>
                <a:rPr lang="en-US" altLang="zh-CN" sz="2000" b="1" dirty="0" err="1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buf</a:t>
              </a: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内容写到标准输出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22D42A-519B-4677-BF3C-B692CEE88092}"/>
              </a:ext>
            </a:extLst>
          </p:cNvPr>
          <p:cNvGrpSpPr/>
          <p:nvPr/>
        </p:nvGrpSpPr>
        <p:grpSpPr>
          <a:xfrm>
            <a:off x="764186" y="1931009"/>
            <a:ext cx="6118178" cy="3549309"/>
            <a:chOff x="739822" y="2029333"/>
            <a:chExt cx="6118178" cy="354930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365724E-9D11-4CF1-A411-930619512D97}"/>
                </a:ext>
              </a:extLst>
            </p:cNvPr>
            <p:cNvGrpSpPr/>
            <p:nvPr/>
          </p:nvGrpSpPr>
          <p:grpSpPr>
            <a:xfrm>
              <a:off x="739822" y="2352236"/>
              <a:ext cx="6118178" cy="3226406"/>
              <a:chOff x="3488882" y="-1407502"/>
              <a:chExt cx="6118178" cy="3226406"/>
            </a:xfrm>
          </p:grpSpPr>
          <p:sp>
            <p:nvSpPr>
              <p:cNvPr id="14" name="Line 39">
                <a:extLst>
                  <a:ext uri="{FF2B5EF4-FFF2-40B4-BE49-F238E27FC236}">
                    <a16:creationId xmlns:a16="http://schemas.microsoft.com/office/drawing/2014/main" id="{66BA8DF1-AD03-4D00-A927-8D3C3E4B2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8882" y="-1407502"/>
                <a:ext cx="892619" cy="2916116"/>
              </a:xfrm>
              <a:custGeom>
                <a:avLst/>
                <a:gdLst>
                  <a:gd name="connsiteX0" fmla="*/ 0 w 762001"/>
                  <a:gd name="connsiteY0" fmla="*/ 0 h 304800"/>
                  <a:gd name="connsiteX1" fmla="*/ 762001 w 762001"/>
                  <a:gd name="connsiteY1" fmla="*/ 304800 h 304800"/>
                  <a:gd name="connsiteX0" fmla="*/ 0 w 366347"/>
                  <a:gd name="connsiteY0" fmla="*/ 0 h 2599593"/>
                  <a:gd name="connsiteX1" fmla="*/ 366347 w 366347"/>
                  <a:gd name="connsiteY1" fmla="*/ 2599593 h 2599593"/>
                  <a:gd name="connsiteX0" fmla="*/ 613408 w 979755"/>
                  <a:gd name="connsiteY0" fmla="*/ 0 h 2599593"/>
                  <a:gd name="connsiteX1" fmla="*/ 979755 w 979755"/>
                  <a:gd name="connsiteY1" fmla="*/ 2599593 h 2599593"/>
                  <a:gd name="connsiteX0" fmla="*/ 642756 w 886011"/>
                  <a:gd name="connsiteY0" fmla="*/ 0 h 2617177"/>
                  <a:gd name="connsiteX1" fmla="*/ 886011 w 886011"/>
                  <a:gd name="connsiteY1" fmla="*/ 2617177 h 2617177"/>
                  <a:gd name="connsiteX0" fmla="*/ 640571 w 892619"/>
                  <a:gd name="connsiteY0" fmla="*/ 0 h 2916116"/>
                  <a:gd name="connsiteX1" fmla="*/ 892619 w 892619"/>
                  <a:gd name="connsiteY1" fmla="*/ 2916116 h 2916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2619" h="2916116">
                    <a:moveTo>
                      <a:pt x="640571" y="0"/>
                    </a:moveTo>
                    <a:cubicBezTo>
                      <a:pt x="-819929" y="1165469"/>
                      <a:pt x="638619" y="2814516"/>
                      <a:pt x="892619" y="2916116"/>
                    </a:cubicBezTo>
                  </a:path>
                </a:pathLst>
              </a:custGeom>
              <a:noFill/>
              <a:ln w="15875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40">
                <a:extLst>
                  <a:ext uri="{FF2B5EF4-FFF2-40B4-BE49-F238E27FC236}">
                    <a16:creationId xmlns:a16="http://schemas.microsoft.com/office/drawing/2014/main" id="{EED579E0-D7A0-4A53-A175-2376E8633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707" y="1418794"/>
                <a:ext cx="5234353" cy="4001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zh-CN" altLang="en-US" sz="2000" b="1" dirty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向空设备和</a:t>
                </a:r>
                <a:r>
                  <a:rPr lang="en-US" altLang="zh-CN" sz="2000" b="1" dirty="0" err="1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foo.bar</a:t>
                </a:r>
                <a:r>
                  <a:rPr lang="zh-CN" altLang="en-US" sz="2000" b="1" dirty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文件中写入</a:t>
                </a:r>
                <a:r>
                  <a:rPr lang="en-US" altLang="zh-CN" sz="2000" b="1" dirty="0" err="1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buf</a:t>
                </a:r>
                <a:r>
                  <a:rPr lang="zh-CN" altLang="en-US" sz="2000" b="1" dirty="0"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rPr>
                  <a:t>的内容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0EBC1955-9F0F-4BCA-A494-99D49F406D47}"/>
                </a:ext>
              </a:extLst>
            </p:cNvPr>
            <p:cNvSpPr/>
            <p:nvPr/>
          </p:nvSpPr>
          <p:spPr>
            <a:xfrm>
              <a:off x="1371600" y="2029333"/>
              <a:ext cx="252047" cy="637667"/>
            </a:xfrm>
            <a:prstGeom prst="leftBrac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41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2</a:t>
            </a:r>
            <a:endParaRPr lang="zh-CN" altLang="en-US" sz="32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6F3E6D-9B81-4F73-A8F8-4835F314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6" y="1372963"/>
            <a:ext cx="4419600" cy="2462213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unistd.h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&lt;sys/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&lt;sys/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fcntl.h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00330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2D4D2D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Clr>
                <a:srgbClr val="FF3300"/>
              </a:buClr>
            </a:pPr>
            <a:r>
              <a:rPr lang="en-US" altLang="zh-CN" sz="2200" b="1" dirty="0">
                <a:solidFill>
                  <a:srgbClr val="2D4D2D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errno.h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CDF389AD-75E6-4BB2-91E3-6F34F82C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07" y="3623608"/>
            <a:ext cx="8040642" cy="2167592"/>
          </a:xfrm>
          <a:prstGeom prst="horizontalScroll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B4B3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off_t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B4B3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lseek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(int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fd,off_t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offset,int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whence)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B4B3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whence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取值：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SEEK_SET(0):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读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/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写指针从文件开头移动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offset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SEEK_CUR(1):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指针从当前位置移动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offset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SEEK_END(2):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指针从文件末尾移动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offset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3E9393-C853-4A02-A3FA-C6742CAEB357}"/>
              </a:ext>
            </a:extLst>
          </p:cNvPr>
          <p:cNvSpPr/>
          <p:nvPr/>
        </p:nvSpPr>
        <p:spPr>
          <a:xfrm>
            <a:off x="2996637" y="1300919"/>
            <a:ext cx="4267198" cy="8552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4DE115D-4EA8-4244-B896-A03AE3404653}"/>
              </a:ext>
            </a:extLst>
          </p:cNvPr>
          <p:cNvSpPr/>
          <p:nvPr/>
        </p:nvSpPr>
        <p:spPr>
          <a:xfrm>
            <a:off x="2971800" y="3065546"/>
            <a:ext cx="4267199" cy="7487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75633108-A121-41DD-B21C-21C403A2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59" y="5688747"/>
            <a:ext cx="8726441" cy="940653"/>
          </a:xfrm>
          <a:prstGeom prst="horizontalScroll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9525">
            <a:solidFill>
              <a:srgbClr val="0000CC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buClr>
                <a:srgbClr val="FF3300"/>
              </a:buClr>
              <a:defRPr/>
            </a:pPr>
            <a:r>
              <a:rPr lang="zh-CN" altLang="en-US" sz="2000" b="1" dirty="0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函数</a:t>
            </a:r>
            <a:r>
              <a:rPr lang="en-US" altLang="zh-CN" sz="2000" b="1" dirty="0" err="1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strerr</a:t>
            </a:r>
            <a:r>
              <a:rPr lang="zh-CN" altLang="en-US" sz="2000" b="1" dirty="0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string.h</a:t>
            </a:r>
            <a:r>
              <a:rPr lang="zh-CN" altLang="en-US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，通过错误号，获得错误的描述字符串</a:t>
            </a:r>
            <a:endParaRPr lang="en-US" altLang="zh-CN" sz="20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lvl="0">
              <a:buClr>
                <a:srgbClr val="FF3300"/>
              </a:buClr>
              <a:defRPr/>
            </a:pPr>
            <a:r>
              <a:rPr lang="zh-CN" altLang="en-US" sz="2000" b="1" dirty="0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变量</a:t>
            </a:r>
            <a:r>
              <a:rPr lang="en-US" altLang="zh-CN" sz="2000" b="1" dirty="0" err="1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errno</a:t>
            </a:r>
            <a:r>
              <a:rPr lang="zh-CN" altLang="en-US" sz="2000" b="1" dirty="0">
                <a:solidFill>
                  <a:srgbClr val="2B4B3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errno.h</a:t>
            </a:r>
            <a:r>
              <a:rPr lang="zh-CN" altLang="en-US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，错误号</a:t>
            </a:r>
            <a:r>
              <a:rPr lang="en-US" altLang="zh-CN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(int)</a:t>
            </a:r>
            <a:r>
              <a:rPr lang="zh-CN" altLang="en-US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13</a:t>
            </a:r>
            <a:r>
              <a:rPr lang="zh-CN" altLang="en-US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代表</a:t>
            </a:r>
            <a:r>
              <a:rPr lang="en-US" altLang="zh-CN" sz="2000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permission denied</a:t>
            </a:r>
            <a:endParaRPr lang="zh-CN" altLang="en-US" sz="20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2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1FA736-3D76-4CEC-AFB0-1ABE5CABF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8" y="609600"/>
            <a:ext cx="8229600" cy="765175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应用示例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2</a:t>
            </a:r>
            <a:endParaRPr lang="zh-CN" altLang="en-US" sz="32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4151EB-ABB4-4433-8C76-E7EC0F34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71226"/>
            <a:ext cx="8839200" cy="4247317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j=</a:t>
            </a:r>
            <a:r>
              <a:rPr lang="en-US" altLang="zh-CN" b="1" dirty="0" err="1">
                <a:latin typeface="Courier New" panose="02070309020205020404" pitchFamily="49" charset="0"/>
              </a:rPr>
              <a:t>sizeof</a:t>
            </a:r>
            <a:r>
              <a:rPr lang="en-US" altLang="zh-CN" b="1" dirty="0">
                <a:latin typeface="Courier New" panose="02070309020205020404" pitchFamily="49" charset="0"/>
              </a:rPr>
              <a:t>(people)/</a:t>
            </a:r>
            <a:r>
              <a:rPr lang="en-US" altLang="zh-CN" b="1" dirty="0" err="1">
                <a:latin typeface="Courier New" panose="02070309020205020404" pitchFamily="49" charset="0"/>
              </a:rPr>
              <a:t>sizeof</a:t>
            </a:r>
            <a:r>
              <a:rPr lang="en-US" altLang="zh-CN" b="1" dirty="0">
                <a:latin typeface="Courier New" panose="02070309020205020404" pitchFamily="49" charset="0"/>
              </a:rPr>
              <a:t>(people[0]);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for(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=0;i&lt;</a:t>
            </a:r>
            <a:r>
              <a:rPr lang="en-US" altLang="zh-CN" b="1" dirty="0" err="1">
                <a:latin typeface="Courier New" panose="02070309020205020404" pitchFamily="49" charset="0"/>
              </a:rPr>
              <a:t>j;i</a:t>
            </a:r>
            <a:r>
              <a:rPr lang="en-US" altLang="zh-CN" b="1" dirty="0">
                <a:latin typeface="Courier New" panose="02070309020205020404" pitchFamily="49" charset="0"/>
              </a:rPr>
              <a:t>++){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if(</a:t>
            </a:r>
            <a:r>
              <a:rPr lang="en-US" altLang="zh-CN" b="1" dirty="0" err="1">
                <a:latin typeface="Courier New" panose="02070309020205020404" pitchFamily="49" charset="0"/>
              </a:rPr>
              <a:t>lseek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</a:rPr>
              <a:t>fd,people</a:t>
            </a:r>
            <a:r>
              <a:rPr lang="en-US" altLang="zh-CN" b="1" dirty="0">
                <a:latin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].</a:t>
            </a:r>
            <a:r>
              <a:rPr lang="en-US" altLang="zh-CN" b="1" dirty="0" err="1">
                <a:latin typeface="Courier New" panose="02070309020205020404" pitchFamily="49" charset="0"/>
              </a:rPr>
              <a:t>pos,SEEK_SET</a:t>
            </a:r>
            <a:r>
              <a:rPr lang="en-US" altLang="zh-CN" b="1" dirty="0">
                <a:latin typeface="Courier New" panose="02070309020205020404" pitchFamily="49" charset="0"/>
              </a:rPr>
              <a:t>)&lt;0){</a:t>
            </a:r>
          </a:p>
          <a:p>
            <a:pPr marL="538163" indent="-538163"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latin typeface="Courier New" panose="02070309020205020404" pitchFamily="49" charset="0"/>
              </a:rPr>
              <a:t>fprintf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</a:rPr>
              <a:t>stderr,"%s</a:t>
            </a:r>
            <a:r>
              <a:rPr lang="en-US" altLang="zh-CN" b="1" dirty="0">
                <a:latin typeface="Courier New" panose="02070309020205020404" pitchFamily="49" charset="0"/>
              </a:rPr>
              <a:t>:%</a:t>
            </a:r>
            <a:r>
              <a:rPr lang="en-US" altLang="zh-CN" b="1" dirty="0" err="1">
                <a:latin typeface="Courier New" panose="02070309020205020404" pitchFamily="49" charset="0"/>
              </a:rPr>
              <a:t>s:seek</a:t>
            </a:r>
            <a:r>
              <a:rPr lang="en-US" altLang="zh-CN" b="1" dirty="0">
                <a:latin typeface="Courier New" panose="02070309020205020404" pitchFamily="49" charset="0"/>
              </a:rPr>
              <a:t> error:%s\n",</a:t>
            </a:r>
            <a:br>
              <a:rPr lang="en-US" altLang="zh-CN" b="1" dirty="0">
                <a:latin typeface="Courier New" panose="02070309020205020404" pitchFamily="49" charset="0"/>
              </a:rPr>
            </a:br>
            <a:r>
              <a:rPr lang="en-US" altLang="zh-CN" b="1" dirty="0" err="1">
                <a:latin typeface="Courier New" panose="02070309020205020404" pitchFamily="49" charset="0"/>
              </a:rPr>
              <a:t>argv</a:t>
            </a:r>
            <a:r>
              <a:rPr lang="en-US" altLang="zh-CN" b="1" dirty="0">
                <a:latin typeface="Courier New" panose="02070309020205020404" pitchFamily="49" charset="0"/>
              </a:rPr>
              <a:t>[0],</a:t>
            </a:r>
            <a:r>
              <a:rPr lang="en-US" altLang="zh-CN" b="1" dirty="0" err="1">
                <a:latin typeface="Courier New" panose="02070309020205020404" pitchFamily="49" charset="0"/>
              </a:rPr>
              <a:t>argv</a:t>
            </a:r>
            <a:r>
              <a:rPr lang="en-US" altLang="zh-CN" b="1" dirty="0">
                <a:latin typeface="Courier New" panose="02070309020205020404" pitchFamily="49" charset="0"/>
              </a:rPr>
              <a:t>[1],</a:t>
            </a:r>
            <a:r>
              <a:rPr lang="en-US" altLang="zh-CN" b="1" dirty="0" err="1">
                <a:latin typeface="Courier New" panose="02070309020205020404" pitchFamily="49" charset="0"/>
              </a:rPr>
              <a:t>strerror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</a:rPr>
              <a:t>errno</a:t>
            </a:r>
            <a:r>
              <a:rPr lang="en-US" altLang="zh-CN" b="1" dirty="0">
                <a:latin typeface="Courier New" panose="02070309020205020404" pitchFamily="49" charset="0"/>
              </a:rPr>
              <a:t>));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close(</a:t>
            </a:r>
            <a:r>
              <a:rPr lang="en-US" altLang="zh-CN" b="1" dirty="0" err="1"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return 1;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if(write(</a:t>
            </a:r>
            <a:r>
              <a:rPr lang="en-US" altLang="zh-CN" b="1" dirty="0" err="1"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latin typeface="Courier New" panose="02070309020205020404" pitchFamily="49" charset="0"/>
              </a:rPr>
              <a:t>,&amp;people[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],</a:t>
            </a:r>
            <a:r>
              <a:rPr lang="en-US" altLang="zh-CN" b="1" dirty="0" err="1">
                <a:latin typeface="Courier New" panose="02070309020205020404" pitchFamily="49" charset="0"/>
              </a:rPr>
              <a:t>sizeof</a:t>
            </a:r>
            <a:r>
              <a:rPr lang="en-US" altLang="zh-CN" b="1" dirty="0">
                <a:latin typeface="Courier New" panose="02070309020205020404" pitchFamily="49" charset="0"/>
              </a:rPr>
              <a:t>(people[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]))!=</a:t>
            </a:r>
            <a:r>
              <a:rPr lang="en-US" altLang="zh-CN" b="1" dirty="0" err="1">
                <a:latin typeface="Courier New" panose="02070309020205020404" pitchFamily="49" charset="0"/>
              </a:rPr>
              <a:t>sizeof</a:t>
            </a:r>
            <a:r>
              <a:rPr lang="en-US" altLang="zh-CN" b="1" dirty="0">
                <a:latin typeface="Courier New" panose="02070309020205020404" pitchFamily="49" charset="0"/>
              </a:rPr>
              <a:t>(people[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])){</a:t>
            </a:r>
          </a:p>
          <a:p>
            <a:pPr marL="538163" indent="-538163"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latin typeface="Courier New" panose="02070309020205020404" pitchFamily="49" charset="0"/>
              </a:rPr>
              <a:t>fprintf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</a:rPr>
              <a:t>stderr,"%s</a:t>
            </a:r>
            <a:r>
              <a:rPr lang="en-US" altLang="zh-CN" b="1" dirty="0">
                <a:latin typeface="Courier New" panose="02070309020205020404" pitchFamily="49" charset="0"/>
              </a:rPr>
              <a:t>:%</a:t>
            </a:r>
            <a:r>
              <a:rPr lang="en-US" altLang="zh-CN" b="1" dirty="0" err="1">
                <a:latin typeface="Courier New" panose="02070309020205020404" pitchFamily="49" charset="0"/>
              </a:rPr>
              <a:t>s:write</a:t>
            </a:r>
            <a:r>
              <a:rPr lang="en-US" altLang="zh-CN" b="1" dirty="0">
                <a:latin typeface="Courier New" panose="02070309020205020404" pitchFamily="49" charset="0"/>
              </a:rPr>
              <a:t> error:%s\n",</a:t>
            </a:r>
            <a:br>
              <a:rPr lang="en-US" altLang="zh-CN" b="1" dirty="0">
                <a:latin typeface="Courier New" panose="02070309020205020404" pitchFamily="49" charset="0"/>
              </a:rPr>
            </a:br>
            <a:r>
              <a:rPr lang="en-US" altLang="zh-CN" b="1" dirty="0" err="1">
                <a:latin typeface="Courier New" panose="02070309020205020404" pitchFamily="49" charset="0"/>
              </a:rPr>
              <a:t>argv</a:t>
            </a:r>
            <a:r>
              <a:rPr lang="en-US" altLang="zh-CN" b="1" dirty="0">
                <a:latin typeface="Courier New" panose="02070309020205020404" pitchFamily="49" charset="0"/>
              </a:rPr>
              <a:t>[0],</a:t>
            </a:r>
            <a:r>
              <a:rPr lang="en-US" altLang="zh-CN" b="1" dirty="0" err="1">
                <a:latin typeface="Courier New" panose="02070309020205020404" pitchFamily="49" charset="0"/>
              </a:rPr>
              <a:t>argv</a:t>
            </a:r>
            <a:r>
              <a:rPr lang="en-US" altLang="zh-CN" b="1" dirty="0">
                <a:latin typeface="Courier New" panose="02070309020205020404" pitchFamily="49" charset="0"/>
              </a:rPr>
              <a:t>[1],</a:t>
            </a:r>
            <a:r>
              <a:rPr lang="en-US" altLang="zh-CN" b="1" dirty="0" err="1">
                <a:latin typeface="Courier New" panose="02070309020205020404" pitchFamily="49" charset="0"/>
              </a:rPr>
              <a:t>strerror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</a:rPr>
              <a:t>errno</a:t>
            </a:r>
            <a:r>
              <a:rPr lang="en-US" altLang="zh-CN" b="1" dirty="0">
                <a:latin typeface="Courier New" panose="02070309020205020404" pitchFamily="49" charset="0"/>
              </a:rPr>
              <a:t>));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close(</a:t>
            </a:r>
            <a:r>
              <a:rPr lang="en-US" altLang="zh-CN" b="1" dirty="0" err="1"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  return 1;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rgbClr val="FF3300"/>
              </a:buClr>
            </a:pPr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4AB8BC-C851-4D78-A2EC-47593BD9DDD8}"/>
              </a:ext>
            </a:extLst>
          </p:cNvPr>
          <p:cNvGrpSpPr/>
          <p:nvPr/>
        </p:nvGrpSpPr>
        <p:grpSpPr>
          <a:xfrm>
            <a:off x="5105400" y="1405224"/>
            <a:ext cx="3657602" cy="400110"/>
            <a:chOff x="3610706" y="1009620"/>
            <a:chExt cx="3657602" cy="400110"/>
          </a:xfrm>
        </p:grpSpPr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FBCA2BD7-9129-4F06-A875-7594B3715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706" y="1206017"/>
              <a:ext cx="762001" cy="3658"/>
            </a:xfrm>
            <a:prstGeom prst="line">
              <a:avLst/>
            </a:pr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12" name="Rectangle 40">
              <a:extLst>
                <a:ext uri="{FF2B5EF4-FFF2-40B4-BE49-F238E27FC236}">
                  <a16:creationId xmlns:a16="http://schemas.microsoft.com/office/drawing/2014/main" id="{B2A46FD0-BE26-473B-9263-660A4645A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707" y="1009620"/>
              <a:ext cx="2895601" cy="4001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zh-CN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j</a:t>
              </a: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为记录的数量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65724E-9D11-4CF1-A411-930619512D97}"/>
              </a:ext>
            </a:extLst>
          </p:cNvPr>
          <p:cNvGrpSpPr/>
          <p:nvPr/>
        </p:nvGrpSpPr>
        <p:grpSpPr>
          <a:xfrm>
            <a:off x="4854286" y="1821626"/>
            <a:ext cx="4137313" cy="1831295"/>
            <a:chOff x="3879646" y="-265330"/>
            <a:chExt cx="4137313" cy="1831295"/>
          </a:xfrm>
        </p:grpSpPr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66BA8DF1-AD03-4D00-A927-8D3C3E4B2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646" y="-265330"/>
              <a:ext cx="1981202" cy="784721"/>
            </a:xfrm>
            <a:custGeom>
              <a:avLst/>
              <a:gdLst>
                <a:gd name="connsiteX0" fmla="*/ 0 w 762001"/>
                <a:gd name="connsiteY0" fmla="*/ 0 h 304800"/>
                <a:gd name="connsiteX1" fmla="*/ 762001 w 762001"/>
                <a:gd name="connsiteY1" fmla="*/ 304800 h 304800"/>
                <a:gd name="connsiteX0" fmla="*/ 569314 w 609711"/>
                <a:gd name="connsiteY0" fmla="*/ 0 h 1120588"/>
                <a:gd name="connsiteX1" fmla="*/ 40398 w 609711"/>
                <a:gd name="connsiteY1" fmla="*/ 1120588 h 1120588"/>
                <a:gd name="connsiteX0" fmla="*/ 0 w 1748119"/>
                <a:gd name="connsiteY0" fmla="*/ 0 h 896470"/>
                <a:gd name="connsiteX1" fmla="*/ 1748119 w 1748119"/>
                <a:gd name="connsiteY1" fmla="*/ 896470 h 896470"/>
                <a:gd name="connsiteX0" fmla="*/ 0 w 2770096"/>
                <a:gd name="connsiteY0" fmla="*/ 0 h 1013012"/>
                <a:gd name="connsiteX1" fmla="*/ 2770096 w 2770096"/>
                <a:gd name="connsiteY1" fmla="*/ 1013012 h 1013012"/>
                <a:gd name="connsiteX0" fmla="*/ 0 w 2770096"/>
                <a:gd name="connsiteY0" fmla="*/ 177530 h 1190542"/>
                <a:gd name="connsiteX1" fmla="*/ 2770096 w 2770096"/>
                <a:gd name="connsiteY1" fmla="*/ 1190542 h 1190542"/>
                <a:gd name="connsiteX0" fmla="*/ 0 w 2070849"/>
                <a:gd name="connsiteY0" fmla="*/ 245993 h 667335"/>
                <a:gd name="connsiteX1" fmla="*/ 2070849 w 2070849"/>
                <a:gd name="connsiteY1" fmla="*/ 667335 h 667335"/>
                <a:gd name="connsiteX0" fmla="*/ 0 w 1981202"/>
                <a:gd name="connsiteY0" fmla="*/ 227463 h 774310"/>
                <a:gd name="connsiteX1" fmla="*/ 1981202 w 1981202"/>
                <a:gd name="connsiteY1" fmla="*/ 774310 h 774310"/>
                <a:gd name="connsiteX0" fmla="*/ 0 w 1981202"/>
                <a:gd name="connsiteY0" fmla="*/ 237874 h 784721"/>
                <a:gd name="connsiteX1" fmla="*/ 1981202 w 1981202"/>
                <a:gd name="connsiteY1" fmla="*/ 784721 h 78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81202" h="784721">
                  <a:moveTo>
                    <a:pt x="0" y="237874"/>
                  </a:moveTo>
                  <a:cubicBezTo>
                    <a:pt x="890494" y="-467349"/>
                    <a:pt x="1879602" y="602438"/>
                    <a:pt x="1981202" y="784721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EED579E0-D7A0-4A53-A175-2376E863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046" y="565691"/>
              <a:ext cx="3603913" cy="1000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打开文件，并将指针从文件开头向后移动</a:t>
              </a:r>
              <a:r>
                <a:rPr lang="en-US" altLang="zh-CN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pos</a:t>
              </a:r>
              <a:r>
                <a:rPr lang="zh-CN" altLang="en-US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个字节</a:t>
              </a:r>
              <a:endParaRPr lang="en-US" altLang="zh-CN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3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次循环：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0</a:t>
              </a:r>
              <a:r>
                <a:rPr lang="zh-CN" altLang="en-US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；</a:t>
              </a:r>
              <a:r>
                <a:rPr lang="en-US" altLang="zh-CN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10240</a:t>
              </a:r>
              <a:r>
                <a:rPr lang="zh-CN" altLang="en-US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；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81920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CE3529-6C64-47A5-A193-9530F519DB43}"/>
              </a:ext>
            </a:extLst>
          </p:cNvPr>
          <p:cNvGrpSpPr/>
          <p:nvPr/>
        </p:nvGrpSpPr>
        <p:grpSpPr>
          <a:xfrm>
            <a:off x="4519248" y="3978044"/>
            <a:ext cx="4343399" cy="2274801"/>
            <a:chOff x="4163070" y="82319"/>
            <a:chExt cx="3236257" cy="2274801"/>
          </a:xfrm>
        </p:grpSpPr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1723EDE7-B804-4E2F-B07C-2EF61379C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8216" y="82319"/>
              <a:ext cx="250088" cy="899100"/>
            </a:xfrm>
            <a:custGeom>
              <a:avLst/>
              <a:gdLst>
                <a:gd name="connsiteX0" fmla="*/ 0 w 622946"/>
                <a:gd name="connsiteY0" fmla="*/ 0 h 576370"/>
                <a:gd name="connsiteX1" fmla="*/ 622946 w 622946"/>
                <a:gd name="connsiteY1" fmla="*/ 576370 h 576370"/>
                <a:gd name="connsiteX0" fmla="*/ 0 w 102993"/>
                <a:gd name="connsiteY0" fmla="*/ 0 h 854276"/>
                <a:gd name="connsiteX1" fmla="*/ 102993 w 102993"/>
                <a:gd name="connsiteY1" fmla="*/ 854276 h 854276"/>
                <a:gd name="connsiteX0" fmla="*/ 0 w 1053252"/>
                <a:gd name="connsiteY0" fmla="*/ 0 h 881170"/>
                <a:gd name="connsiteX1" fmla="*/ 1053252 w 1053252"/>
                <a:gd name="connsiteY1" fmla="*/ 881170 h 881170"/>
                <a:gd name="connsiteX0" fmla="*/ 0 w 1124363"/>
                <a:gd name="connsiteY0" fmla="*/ 0 h 881170"/>
                <a:gd name="connsiteX1" fmla="*/ 1053252 w 1124363"/>
                <a:gd name="connsiteY1" fmla="*/ 881170 h 881170"/>
                <a:gd name="connsiteX0" fmla="*/ 0 w 335644"/>
                <a:gd name="connsiteY0" fmla="*/ 0 h 899100"/>
                <a:gd name="connsiteX1" fmla="*/ 165745 w 335644"/>
                <a:gd name="connsiteY1" fmla="*/ 899100 h 89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644" h="899100">
                  <a:moveTo>
                    <a:pt x="0" y="0"/>
                  </a:moveTo>
                  <a:cubicBezTo>
                    <a:pt x="207649" y="192123"/>
                    <a:pt x="540802" y="195988"/>
                    <a:pt x="165745" y="899100"/>
                  </a:cubicBezTo>
                </a:path>
              </a:pathLst>
            </a:custGeom>
            <a:noFill/>
            <a:ln w="15875">
              <a:solidFill>
                <a:srgbClr val="00206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7D132FFC-A9C2-402D-83BE-4A9ED7599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070" y="987514"/>
              <a:ext cx="3236257" cy="13696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20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将记录写入文件中</a:t>
              </a:r>
              <a:endPara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记录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1: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文件开头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16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记录</a:t>
              </a:r>
              <a:r>
                <a:rPr lang="en-US" altLang="zh-CN" sz="16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2:</a:t>
              </a:r>
              <a:r>
                <a:rPr lang="zh-CN" alt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偏移量</a:t>
              </a:r>
              <a:r>
                <a:rPr lang="en-US" altLang="zh-CN" sz="1600" b="1" dirty="0">
                  <a:solidFill>
                    <a:srgbClr val="0000FF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10240</a:t>
              </a:r>
              <a:r>
                <a:rPr lang="zh-CN" altLang="en-US" sz="1600" b="1" dirty="0">
                  <a:solidFill>
                    <a:srgbClr val="0000FF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处</a:t>
              </a:r>
              <a:endPara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zh-CN" altLang="en-US" sz="16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记录</a:t>
              </a:r>
              <a:r>
                <a:rPr lang="en-US" altLang="zh-CN" sz="1600" b="1" dirty="0">
                  <a:solidFill>
                    <a:srgbClr val="FF3300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3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: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偏移量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81920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rPr>
                <a:t>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2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14DBC0-5337-4A4D-837B-4CF6939A4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92100"/>
            <a:ext cx="8382000" cy="1384300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进 程 控 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0085D9-05F8-480B-A82A-4383723C3F7F}"/>
              </a:ext>
            </a:extLst>
          </p:cNvPr>
          <p:cNvSpPr/>
          <p:nvPr/>
        </p:nvSpPr>
        <p:spPr>
          <a:xfrm>
            <a:off x="533400" y="1981200"/>
            <a:ext cx="3505200" cy="38164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常用的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有关进程控制的系统调用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fork</a:t>
            </a:r>
          </a:p>
          <a:p>
            <a:pPr marL="285750" indent="-28575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exec</a:t>
            </a:r>
          </a:p>
          <a:p>
            <a:pPr marL="285750" indent="-28575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wait/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waitpid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exit</a:t>
            </a:r>
          </a:p>
          <a:p>
            <a:pPr marL="285750" indent="-28575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getpid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getppid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sleep</a:t>
            </a:r>
          </a:p>
          <a:p>
            <a:pPr marL="285750" indent="-28575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nice</a:t>
            </a:r>
          </a:p>
          <a:p>
            <a:pPr marL="285750" indent="-28575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kill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31EE37-DE5B-498C-8D8C-69C5BAA00404}"/>
              </a:ext>
            </a:extLst>
          </p:cNvPr>
          <p:cNvSpPr/>
          <p:nvPr/>
        </p:nvSpPr>
        <p:spPr>
          <a:xfrm>
            <a:off x="4648200" y="2627530"/>
            <a:ext cx="3276600" cy="2523768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常用的头文件：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unistd.h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types.h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stdlib.h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#include &lt;sys/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wait.h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marL="285750" indent="-285750"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]"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en-US" altLang="zh-CN" sz="1800" b="1" dirty="0" err="1">
                <a:latin typeface="楷体_GB2312" pitchFamily="49" charset="-122"/>
                <a:ea typeface="楷体_GB2312" pitchFamily="49" charset="-122"/>
              </a:rPr>
              <a:t>signal.h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linux主题">
  <a:themeElements>
    <a:clrScheme name="蓝色憧憬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蓝色憧憬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蓝色憧憬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憧憬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憧憬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憧憬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憧憬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憧憬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憧憬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inux主题" id="{0D4B6BBE-5637-4D06-801C-005FD350D4C4}" vid="{64E1482C-27B6-494C-98E3-CB49C8983F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</TotalTime>
  <Words>3044</Words>
  <Application>Microsoft Office PowerPoint</Application>
  <PresentationFormat>全屏显示(4:3)</PresentationFormat>
  <Paragraphs>416</Paragraphs>
  <Slides>26</Slides>
  <Notes>1</Notes>
  <HiddenSlides>15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楷体</vt:lpstr>
      <vt:lpstr>楷体_GB2312</vt:lpstr>
      <vt:lpstr>宋体</vt:lpstr>
      <vt:lpstr>Arial</vt:lpstr>
      <vt:lpstr>Cambria Math</vt:lpstr>
      <vt:lpstr>Courier New</vt:lpstr>
      <vt:lpstr>Wingdings</vt:lpstr>
      <vt:lpstr>1_linux主题</vt:lpstr>
      <vt:lpstr>系统调用和库函数</vt:lpstr>
      <vt:lpstr>调用方式</vt:lpstr>
      <vt:lpstr>有关文件操作的系统调用</vt:lpstr>
      <vt:lpstr>应用示例——例1 </vt:lpstr>
      <vt:lpstr>应用示例——例1 </vt:lpstr>
      <vt:lpstr>应用示例——例1 </vt:lpstr>
      <vt:lpstr>应用示例——例2</vt:lpstr>
      <vt:lpstr>应用示例——例2</vt:lpstr>
      <vt:lpstr>进 程 控 制</vt:lpstr>
      <vt:lpstr>应用示例——例3 </vt:lpstr>
      <vt:lpstr>应用示例——例3 </vt:lpstr>
      <vt:lpstr>应用示例——例3 </vt:lpstr>
      <vt:lpstr>应用示例——例4</vt:lpstr>
      <vt:lpstr>应用示例——例4 </vt:lpstr>
      <vt:lpstr>进程通信</vt:lpstr>
      <vt:lpstr>有关进程通信的函数</vt:lpstr>
      <vt:lpstr>应用示例——例5 </vt:lpstr>
      <vt:lpstr>应用示例——例5</vt:lpstr>
      <vt:lpstr>父进程和子进程共享管道</vt:lpstr>
      <vt:lpstr>示例分析</vt:lpstr>
      <vt:lpstr>应用示例——6 </vt:lpstr>
      <vt:lpstr>应用示例——例6 </vt:lpstr>
      <vt:lpstr>应用示例——例6</vt:lpstr>
      <vt:lpstr>应用示例——例6</vt:lpstr>
      <vt:lpstr>应用示例——7</vt:lpstr>
      <vt:lpstr>应用示例——7执行结果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mr翊</dc:creator>
  <cp:lastModifiedBy>翊 mr</cp:lastModifiedBy>
  <cp:revision>113</cp:revision>
  <cp:lastPrinted>2018-05-16T07:37:39Z</cp:lastPrinted>
  <dcterms:created xsi:type="dcterms:W3CDTF">1601-01-01T00:00:00Z</dcterms:created>
  <dcterms:modified xsi:type="dcterms:W3CDTF">2019-07-05T07:30:56Z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