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92" r:id="rId5"/>
    <p:sldId id="290" r:id="rId6"/>
    <p:sldId id="291" r:id="rId7"/>
    <p:sldId id="258" r:id="rId8"/>
    <p:sldId id="260" r:id="rId9"/>
    <p:sldId id="261" r:id="rId10"/>
    <p:sldId id="263" r:id="rId11"/>
    <p:sldId id="264" r:id="rId12"/>
    <p:sldId id="265" r:id="rId13"/>
    <p:sldId id="293" r:id="rId14"/>
    <p:sldId id="294" r:id="rId15"/>
    <p:sldId id="295" r:id="rId16"/>
    <p:sldId id="296" r:id="rId17"/>
    <p:sldId id="306" r:id="rId18"/>
    <p:sldId id="297" r:id="rId19"/>
    <p:sldId id="298" r:id="rId20"/>
    <p:sldId id="301" r:id="rId21"/>
    <p:sldId id="302" r:id="rId22"/>
    <p:sldId id="303" r:id="rId23"/>
    <p:sldId id="305" r:id="rId24"/>
    <p:sldId id="304" r:id="rId25"/>
    <p:sldId id="299" r:id="rId26"/>
    <p:sldId id="259" r:id="rId27"/>
    <p:sldId id="308" r:id="rId28"/>
    <p:sldId id="309" r:id="rId29"/>
    <p:sldId id="310" r:id="rId30"/>
    <p:sldId id="266" r:id="rId31"/>
    <p:sldId id="267" r:id="rId32"/>
    <p:sldId id="270" r:id="rId33"/>
    <p:sldId id="397" r:id="rId34"/>
    <p:sldId id="404" r:id="rId35"/>
    <p:sldId id="409" r:id="rId36"/>
    <p:sldId id="413" r:id="rId37"/>
    <p:sldId id="414" r:id="rId38"/>
  </p:sldIdLst>
  <p:sldSz cx="9144000" cy="6858000" type="screen4x3"/>
  <p:notesSz cx="6797675" cy="992632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5130"/>
    <a:srgbClr val="CC00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8A3BF-E98F-49CE-847F-2A5F774E56CE}" type="doc">
      <dgm:prSet loTypeId="urn:microsoft.com/office/officeart/2005/8/layout/list1" loCatId="list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2596BCC-EB69-480A-AF69-FC50B63D0863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tx1"/>
              </a:solidFill>
            </a:rPr>
            <a:t>编辑工具：</a:t>
          </a:r>
          <a:r>
            <a:rPr lang="en-US" altLang="zh-CN" sz="2400" b="1" dirty="0" err="1">
              <a:solidFill>
                <a:schemeClr val="tx1"/>
              </a:solidFill>
            </a:rPr>
            <a:t>vi,vim</a:t>
          </a:r>
          <a:r>
            <a:rPr lang="zh-CN" altLang="en-US" sz="2400" b="1" dirty="0">
              <a:solidFill>
                <a:schemeClr val="tx1"/>
              </a:solidFill>
            </a:rPr>
            <a:t>等文本编辑器</a:t>
          </a:r>
        </a:p>
      </dgm:t>
    </dgm:pt>
    <dgm:pt modelId="{75979C06-DC84-4A29-AEAD-28F5E58BE299}" cxnId="{467FD1A6-F34E-412D-8740-A7602761A2C8}" type="parTrans">
      <dgm:prSet/>
      <dgm:spPr/>
      <dgm:t>
        <a:bodyPr/>
        <a:lstStyle/>
        <a:p>
          <a:endParaRPr lang="zh-CN" altLang="en-US" sz="2400" b="1"/>
        </a:p>
      </dgm:t>
    </dgm:pt>
    <dgm:pt modelId="{99493B19-185C-4073-846C-043701434001}" cxnId="{467FD1A6-F34E-412D-8740-A7602761A2C8}" type="sibTrans">
      <dgm:prSet/>
      <dgm:spPr/>
      <dgm:t>
        <a:bodyPr/>
        <a:lstStyle/>
        <a:p>
          <a:endParaRPr lang="zh-CN" altLang="en-US" sz="2400" b="1"/>
        </a:p>
      </dgm:t>
    </dgm:pt>
    <dgm:pt modelId="{EB544215-33F0-4292-BF42-1077F9EE90D5}">
      <dgm:prSet phldrT="[文本]" custT="1"/>
      <dgm:spPr/>
      <dgm:t>
        <a:bodyPr/>
        <a:lstStyle/>
        <a:p>
          <a:r>
            <a:rPr lang="zh-CN" altLang="en-US" sz="2400" b="1" dirty="0"/>
            <a:t>编译工具：</a:t>
          </a:r>
          <a:r>
            <a:rPr lang="en-US" altLang="zh-CN" sz="2400" b="1" dirty="0" err="1"/>
            <a:t>gcc</a:t>
          </a:r>
          <a:endParaRPr lang="zh-CN" altLang="en-US" sz="2400" b="1" dirty="0"/>
        </a:p>
      </dgm:t>
    </dgm:pt>
    <dgm:pt modelId="{EC0F477F-8197-45A7-A015-EDAA7D378114}" cxnId="{CFA55C39-3699-4C14-B49F-8FAB6A4F4E9D}" type="parTrans">
      <dgm:prSet/>
      <dgm:spPr/>
      <dgm:t>
        <a:bodyPr/>
        <a:lstStyle/>
        <a:p>
          <a:endParaRPr lang="zh-CN" altLang="en-US" sz="2400" b="1"/>
        </a:p>
      </dgm:t>
    </dgm:pt>
    <dgm:pt modelId="{4064E263-2C0E-4481-8021-AE114F4C9814}" cxnId="{CFA55C39-3699-4C14-B49F-8FAB6A4F4E9D}" type="sibTrans">
      <dgm:prSet/>
      <dgm:spPr/>
      <dgm:t>
        <a:bodyPr/>
        <a:lstStyle/>
        <a:p>
          <a:endParaRPr lang="zh-CN" altLang="en-US" sz="2400" b="1"/>
        </a:p>
      </dgm:t>
    </dgm:pt>
    <dgm:pt modelId="{7717A968-3023-4982-8009-18C94FD61810}">
      <dgm:prSet phldrT="[文本]" custT="1"/>
      <dgm:spPr/>
      <dgm:t>
        <a:bodyPr/>
        <a:lstStyle/>
        <a:p>
          <a:r>
            <a:rPr lang="zh-CN" altLang="en-US" sz="2400" b="1" dirty="0"/>
            <a:t>调试工具：</a:t>
          </a:r>
          <a:r>
            <a:rPr lang="en-US" altLang="zh-CN" sz="2400" b="1" dirty="0" err="1"/>
            <a:t>gdb</a:t>
          </a:r>
          <a:endParaRPr lang="zh-CN" altLang="en-US" sz="2400" b="1" dirty="0"/>
        </a:p>
      </dgm:t>
    </dgm:pt>
    <dgm:pt modelId="{679ED5C4-ECAB-4168-BED0-ECA84D92164E}" cxnId="{6DC1544A-16A9-4D4C-8BB2-A9DF9522227B}" type="parTrans">
      <dgm:prSet/>
      <dgm:spPr/>
      <dgm:t>
        <a:bodyPr/>
        <a:lstStyle/>
        <a:p>
          <a:endParaRPr lang="zh-CN" altLang="en-US" sz="2400" b="1"/>
        </a:p>
      </dgm:t>
    </dgm:pt>
    <dgm:pt modelId="{F9C2E5F6-2832-4142-BDFE-CF977661EB06}" cxnId="{6DC1544A-16A9-4D4C-8BB2-A9DF9522227B}" type="sibTrans">
      <dgm:prSet/>
      <dgm:spPr/>
      <dgm:t>
        <a:bodyPr/>
        <a:lstStyle/>
        <a:p>
          <a:endParaRPr lang="zh-CN" altLang="en-US" sz="2400" b="1"/>
        </a:p>
      </dgm:t>
    </dgm:pt>
    <dgm:pt modelId="{0353B77D-4539-4318-99D7-B77AEE73A815}">
      <dgm:prSet phldrT="[文本]" custT="1"/>
      <dgm:spPr/>
      <dgm:t>
        <a:bodyPr/>
        <a:lstStyle/>
        <a:p>
          <a:r>
            <a:rPr lang="zh-CN" altLang="en-US" sz="2400" b="1" dirty="0"/>
            <a:t>项目管理工具：</a:t>
          </a:r>
          <a:r>
            <a:rPr lang="en-US" altLang="zh-CN" sz="2400" b="1" dirty="0"/>
            <a:t>make</a:t>
          </a:r>
          <a:endParaRPr lang="zh-CN" altLang="en-US" sz="2400" b="1" dirty="0"/>
        </a:p>
      </dgm:t>
    </dgm:pt>
    <dgm:pt modelId="{14D73EAF-2DE9-419E-9720-403E6EB12870}" cxnId="{FEA249F8-02FB-4697-9349-FB2E123804CE}" type="parTrans">
      <dgm:prSet/>
      <dgm:spPr/>
      <dgm:t>
        <a:bodyPr/>
        <a:lstStyle/>
        <a:p>
          <a:endParaRPr lang="zh-CN" altLang="en-US" sz="2400" b="1"/>
        </a:p>
      </dgm:t>
    </dgm:pt>
    <dgm:pt modelId="{D8BB33F8-7B6B-48C2-A8B3-7FB549179218}" cxnId="{FEA249F8-02FB-4697-9349-FB2E123804CE}" type="sibTrans">
      <dgm:prSet/>
      <dgm:spPr/>
      <dgm:t>
        <a:bodyPr/>
        <a:lstStyle/>
        <a:p>
          <a:endParaRPr lang="zh-CN" altLang="en-US" sz="2400" b="1"/>
        </a:p>
      </dgm:t>
    </dgm:pt>
    <dgm:pt modelId="{54EADBBE-8FD7-451C-B77B-F408204601D7}">
      <dgm:prSet custT="1"/>
      <dgm:spPr/>
      <dgm:t>
        <a:bodyPr/>
        <a:lstStyle/>
        <a:p>
          <a:r>
            <a:rPr lang="zh-CN" altLang="en-US" sz="2400" b="1" dirty="0"/>
            <a:t>编写</a:t>
          </a:r>
          <a:r>
            <a:rPr lang="en-US" altLang="zh-CN" sz="2400" b="1" dirty="0" err="1"/>
            <a:t>makefile</a:t>
          </a:r>
          <a:r>
            <a:rPr lang="zh-CN" altLang="en-US" sz="2400" b="1" dirty="0"/>
            <a:t>文档来完成相关的一系列</a:t>
          </a:r>
          <a:r>
            <a:rPr lang="en-US" altLang="zh-CN" sz="2400" b="1" dirty="0" err="1"/>
            <a:t>gcc</a:t>
          </a:r>
          <a:r>
            <a:rPr lang="zh-CN" altLang="en-US" sz="2400" b="1" dirty="0"/>
            <a:t>指令</a:t>
          </a:r>
        </a:p>
      </dgm:t>
    </dgm:pt>
    <dgm:pt modelId="{3A5B48E2-EB8F-4F45-9768-4440E478B946}" cxnId="{2B0E140F-06CD-41D5-9CC0-8B4883642F4D}" type="parTrans">
      <dgm:prSet/>
      <dgm:spPr/>
      <dgm:t>
        <a:bodyPr/>
        <a:lstStyle/>
        <a:p>
          <a:endParaRPr lang="zh-CN" altLang="en-US" sz="2400" b="1"/>
        </a:p>
      </dgm:t>
    </dgm:pt>
    <dgm:pt modelId="{48E65A52-D1FA-4116-A35C-128C3840E871}" cxnId="{2B0E140F-06CD-41D5-9CC0-8B4883642F4D}" type="sibTrans">
      <dgm:prSet/>
      <dgm:spPr/>
      <dgm:t>
        <a:bodyPr/>
        <a:lstStyle/>
        <a:p>
          <a:endParaRPr lang="zh-CN" altLang="en-US" sz="2400" b="1"/>
        </a:p>
      </dgm:t>
    </dgm:pt>
    <dgm:pt modelId="{461312FF-884D-49F4-B67D-7DABC5327461}">
      <dgm:prSet custT="1"/>
      <dgm:spPr/>
      <dgm:t>
        <a:bodyPr/>
        <a:lstStyle/>
        <a:p>
          <a:r>
            <a:rPr lang="zh-CN" altLang="en-US" sz="2400" b="1" dirty="0"/>
            <a:t>要使用指令完成编译，比如：</a:t>
          </a:r>
          <a:r>
            <a:rPr lang="en-US" altLang="zh-CN" sz="2400" b="1" dirty="0" err="1"/>
            <a:t>gcc</a:t>
          </a:r>
          <a:r>
            <a:rPr lang="en-US" altLang="zh-CN" sz="2400" b="1" dirty="0"/>
            <a:t> -o hello </a:t>
          </a:r>
          <a:endParaRPr lang="zh-CN" altLang="en-US" sz="2400" b="1" dirty="0"/>
        </a:p>
      </dgm:t>
    </dgm:pt>
    <dgm:pt modelId="{F6D3B602-30A6-4DB7-A35E-EE08B4D0B158}" cxnId="{70A353DE-A645-4ED9-AB11-15E96F27E0CF}" type="parTrans">
      <dgm:prSet/>
      <dgm:spPr/>
      <dgm:t>
        <a:bodyPr/>
        <a:lstStyle/>
        <a:p>
          <a:endParaRPr lang="zh-CN" altLang="en-US" sz="2400" b="1"/>
        </a:p>
      </dgm:t>
    </dgm:pt>
    <dgm:pt modelId="{36AE5857-E68E-4F2D-A991-2BA777B5FCCB}" cxnId="{70A353DE-A645-4ED9-AB11-15E96F27E0CF}" type="sibTrans">
      <dgm:prSet/>
      <dgm:spPr/>
      <dgm:t>
        <a:bodyPr/>
        <a:lstStyle/>
        <a:p>
          <a:endParaRPr lang="zh-CN" altLang="en-US" sz="2400" b="1"/>
        </a:p>
      </dgm:t>
    </dgm:pt>
    <dgm:pt modelId="{F0583D07-FCF9-4091-A6BE-F0C60A5F6116}" type="pres">
      <dgm:prSet presAssocID="{3C58A3BF-E98F-49CE-847F-2A5F774E56CE}" presName="linear" presStyleCnt="0">
        <dgm:presLayoutVars>
          <dgm:dir/>
          <dgm:animLvl val="lvl"/>
          <dgm:resizeHandles val="exact"/>
        </dgm:presLayoutVars>
      </dgm:prSet>
      <dgm:spPr/>
    </dgm:pt>
    <dgm:pt modelId="{F0368B55-BB0C-4DC5-AB36-945A846D8182}" type="pres">
      <dgm:prSet presAssocID="{B2596BCC-EB69-480A-AF69-FC50B63D0863}" presName="parentLin" presStyleCnt="0"/>
      <dgm:spPr/>
    </dgm:pt>
    <dgm:pt modelId="{D44E8839-115A-4D6F-B9AD-BEDB58868735}" type="pres">
      <dgm:prSet presAssocID="{B2596BCC-EB69-480A-AF69-FC50B63D0863}" presName="parentLeftMargin" presStyleLbl="node1" presStyleIdx="0" presStyleCnt="4"/>
      <dgm:spPr/>
    </dgm:pt>
    <dgm:pt modelId="{9DFC9B9A-EEE7-4A69-83D0-FD61979CB5D9}" type="pres">
      <dgm:prSet presAssocID="{B2596BCC-EB69-480A-AF69-FC50B63D08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220F9F-B541-4311-98EA-D15948118D45}" type="pres">
      <dgm:prSet presAssocID="{B2596BCC-EB69-480A-AF69-FC50B63D0863}" presName="negativeSpace" presStyleCnt="0"/>
      <dgm:spPr/>
    </dgm:pt>
    <dgm:pt modelId="{5B39A6C6-7760-4943-B369-044B2207741E}" type="pres">
      <dgm:prSet presAssocID="{B2596BCC-EB69-480A-AF69-FC50B63D0863}" presName="childText" presStyleLbl="conFgAcc1" presStyleIdx="0" presStyleCnt="4">
        <dgm:presLayoutVars>
          <dgm:bulletEnabled val="1"/>
        </dgm:presLayoutVars>
      </dgm:prSet>
      <dgm:spPr/>
    </dgm:pt>
    <dgm:pt modelId="{94EC4CC0-088B-48E8-A142-9822BEF8F3C0}" type="pres">
      <dgm:prSet presAssocID="{99493B19-185C-4073-846C-043701434001}" presName="spaceBetweenRectangles" presStyleCnt="0"/>
      <dgm:spPr/>
    </dgm:pt>
    <dgm:pt modelId="{FCA1C82D-1BB8-46CD-B7F8-A4128B2A85E1}" type="pres">
      <dgm:prSet presAssocID="{EB544215-33F0-4292-BF42-1077F9EE90D5}" presName="parentLin" presStyleCnt="0"/>
      <dgm:spPr/>
    </dgm:pt>
    <dgm:pt modelId="{0808B385-4D7A-41EA-AA79-226FCE728297}" type="pres">
      <dgm:prSet presAssocID="{EB544215-33F0-4292-BF42-1077F9EE90D5}" presName="parentLeftMargin" presStyleLbl="node1" presStyleIdx="0" presStyleCnt="4"/>
      <dgm:spPr/>
    </dgm:pt>
    <dgm:pt modelId="{7D36036B-0854-4D15-A304-287FAFAD9EF9}" type="pres">
      <dgm:prSet presAssocID="{EB544215-33F0-4292-BF42-1077F9EE90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29286F-8ABA-420F-8176-B769BD9874B3}" type="pres">
      <dgm:prSet presAssocID="{EB544215-33F0-4292-BF42-1077F9EE90D5}" presName="negativeSpace" presStyleCnt="0"/>
      <dgm:spPr/>
    </dgm:pt>
    <dgm:pt modelId="{5964AB5E-95E8-470A-858B-C4A3BB8990A8}" type="pres">
      <dgm:prSet presAssocID="{EB544215-33F0-4292-BF42-1077F9EE90D5}" presName="childText" presStyleLbl="conFgAcc1" presStyleIdx="1" presStyleCnt="4">
        <dgm:presLayoutVars>
          <dgm:bulletEnabled val="1"/>
        </dgm:presLayoutVars>
      </dgm:prSet>
      <dgm:spPr/>
    </dgm:pt>
    <dgm:pt modelId="{366F1CEC-376B-4A19-88B7-0F4DDBD46273}" type="pres">
      <dgm:prSet presAssocID="{4064E263-2C0E-4481-8021-AE114F4C9814}" presName="spaceBetweenRectangles" presStyleCnt="0"/>
      <dgm:spPr/>
    </dgm:pt>
    <dgm:pt modelId="{D1A3F6F1-607C-499B-9433-0C0FC56982E8}" type="pres">
      <dgm:prSet presAssocID="{7717A968-3023-4982-8009-18C94FD61810}" presName="parentLin" presStyleCnt="0"/>
      <dgm:spPr/>
    </dgm:pt>
    <dgm:pt modelId="{4F14B7DE-2E70-477B-B9E2-974A5062AD1A}" type="pres">
      <dgm:prSet presAssocID="{7717A968-3023-4982-8009-18C94FD61810}" presName="parentLeftMargin" presStyleLbl="node1" presStyleIdx="1" presStyleCnt="4"/>
      <dgm:spPr/>
    </dgm:pt>
    <dgm:pt modelId="{850EDF76-5DEE-42AC-A07D-59D3BBAC6B83}" type="pres">
      <dgm:prSet presAssocID="{7717A968-3023-4982-8009-18C94FD618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26CF0C-5FF1-4876-945F-E8636B85F520}" type="pres">
      <dgm:prSet presAssocID="{7717A968-3023-4982-8009-18C94FD61810}" presName="negativeSpace" presStyleCnt="0"/>
      <dgm:spPr/>
    </dgm:pt>
    <dgm:pt modelId="{E45A5381-889F-4791-9418-9D09B2785138}" type="pres">
      <dgm:prSet presAssocID="{7717A968-3023-4982-8009-18C94FD61810}" presName="childText" presStyleLbl="conFgAcc1" presStyleIdx="2" presStyleCnt="4">
        <dgm:presLayoutVars>
          <dgm:bulletEnabled val="1"/>
        </dgm:presLayoutVars>
      </dgm:prSet>
      <dgm:spPr/>
    </dgm:pt>
    <dgm:pt modelId="{668EDFE1-B7E3-4269-9733-28587CE6E28D}" type="pres">
      <dgm:prSet presAssocID="{F9C2E5F6-2832-4142-BDFE-CF977661EB06}" presName="spaceBetweenRectangles" presStyleCnt="0"/>
      <dgm:spPr/>
    </dgm:pt>
    <dgm:pt modelId="{EE29C497-D5B8-4EA1-BECE-90DD88577860}" type="pres">
      <dgm:prSet presAssocID="{0353B77D-4539-4318-99D7-B77AEE73A815}" presName="parentLin" presStyleCnt="0"/>
      <dgm:spPr/>
    </dgm:pt>
    <dgm:pt modelId="{2BD3BDEF-A286-4816-A11C-B71C9A64EF46}" type="pres">
      <dgm:prSet presAssocID="{0353B77D-4539-4318-99D7-B77AEE73A815}" presName="parentLeftMargin" presStyleLbl="node1" presStyleIdx="2" presStyleCnt="4"/>
      <dgm:spPr/>
    </dgm:pt>
    <dgm:pt modelId="{31243784-9FF8-4AD2-830C-4D0904DCD6A5}" type="pres">
      <dgm:prSet presAssocID="{0353B77D-4539-4318-99D7-B77AEE73A81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3F0D173-E551-4B57-85D7-DCB1FF2204C0}" type="pres">
      <dgm:prSet presAssocID="{0353B77D-4539-4318-99D7-B77AEE73A815}" presName="negativeSpace" presStyleCnt="0"/>
      <dgm:spPr/>
    </dgm:pt>
    <dgm:pt modelId="{9BFDDEF9-2B76-4452-9769-3DB41A7D54F0}" type="pres">
      <dgm:prSet presAssocID="{0353B77D-4539-4318-99D7-B77AEE73A8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0E140F-06CD-41D5-9CC0-8B4883642F4D}" srcId="{0353B77D-4539-4318-99D7-B77AEE73A815}" destId="{54EADBBE-8FD7-451C-B77B-F408204601D7}" srcOrd="0" destOrd="0" parTransId="{3A5B48E2-EB8F-4F45-9768-4440E478B946}" sibTransId="{48E65A52-D1FA-4116-A35C-128C3840E871}"/>
    <dgm:cxn modelId="{90C80F10-060A-4D68-A96D-4F2FDF4B6EDB}" type="presOf" srcId="{54EADBBE-8FD7-451C-B77B-F408204601D7}" destId="{9BFDDEF9-2B76-4452-9769-3DB41A7D54F0}" srcOrd="0" destOrd="0" presId="urn:microsoft.com/office/officeart/2005/8/layout/list1"/>
    <dgm:cxn modelId="{0A13D014-4E2D-488E-84FE-8A02C4F3F241}" type="presOf" srcId="{7717A968-3023-4982-8009-18C94FD61810}" destId="{4F14B7DE-2E70-477B-B9E2-974A5062AD1A}" srcOrd="0" destOrd="0" presId="urn:microsoft.com/office/officeart/2005/8/layout/list1"/>
    <dgm:cxn modelId="{CFA55C39-3699-4C14-B49F-8FAB6A4F4E9D}" srcId="{3C58A3BF-E98F-49CE-847F-2A5F774E56CE}" destId="{EB544215-33F0-4292-BF42-1077F9EE90D5}" srcOrd="1" destOrd="0" parTransId="{EC0F477F-8197-45A7-A015-EDAA7D378114}" sibTransId="{4064E263-2C0E-4481-8021-AE114F4C9814}"/>
    <dgm:cxn modelId="{6DC1544A-16A9-4D4C-8BB2-A9DF9522227B}" srcId="{3C58A3BF-E98F-49CE-847F-2A5F774E56CE}" destId="{7717A968-3023-4982-8009-18C94FD61810}" srcOrd="2" destOrd="0" parTransId="{679ED5C4-ECAB-4168-BED0-ECA84D92164E}" sibTransId="{F9C2E5F6-2832-4142-BDFE-CF977661EB06}"/>
    <dgm:cxn modelId="{41160F6E-F2C1-4F6F-A7F2-45487024B537}" type="presOf" srcId="{EB544215-33F0-4292-BF42-1077F9EE90D5}" destId="{7D36036B-0854-4D15-A304-287FAFAD9EF9}" srcOrd="1" destOrd="0" presId="urn:microsoft.com/office/officeart/2005/8/layout/list1"/>
    <dgm:cxn modelId="{AB14D77A-0503-4B76-A33B-79187726732B}" type="presOf" srcId="{0353B77D-4539-4318-99D7-B77AEE73A815}" destId="{31243784-9FF8-4AD2-830C-4D0904DCD6A5}" srcOrd="1" destOrd="0" presId="urn:microsoft.com/office/officeart/2005/8/layout/list1"/>
    <dgm:cxn modelId="{E049007B-A53C-4B32-8C77-BE20C9C963EA}" type="presOf" srcId="{461312FF-884D-49F4-B67D-7DABC5327461}" destId="{5964AB5E-95E8-470A-858B-C4A3BB8990A8}" srcOrd="0" destOrd="0" presId="urn:microsoft.com/office/officeart/2005/8/layout/list1"/>
    <dgm:cxn modelId="{37FA7C80-D358-4A19-9BA6-653378BBC324}" type="presOf" srcId="{7717A968-3023-4982-8009-18C94FD61810}" destId="{850EDF76-5DEE-42AC-A07D-59D3BBAC6B83}" srcOrd="1" destOrd="0" presId="urn:microsoft.com/office/officeart/2005/8/layout/list1"/>
    <dgm:cxn modelId="{DD58B483-01BF-47B9-83DC-96DBCA040AD4}" type="presOf" srcId="{3C58A3BF-E98F-49CE-847F-2A5F774E56CE}" destId="{F0583D07-FCF9-4091-A6BE-F0C60A5F6116}" srcOrd="0" destOrd="0" presId="urn:microsoft.com/office/officeart/2005/8/layout/list1"/>
    <dgm:cxn modelId="{DA0F498F-3411-4069-9178-AA8BB103A922}" type="presOf" srcId="{EB544215-33F0-4292-BF42-1077F9EE90D5}" destId="{0808B385-4D7A-41EA-AA79-226FCE728297}" srcOrd="0" destOrd="0" presId="urn:microsoft.com/office/officeart/2005/8/layout/list1"/>
    <dgm:cxn modelId="{F598C090-5162-463B-B0BF-F8A185F4C412}" type="presOf" srcId="{B2596BCC-EB69-480A-AF69-FC50B63D0863}" destId="{9DFC9B9A-EEE7-4A69-83D0-FD61979CB5D9}" srcOrd="1" destOrd="0" presId="urn:microsoft.com/office/officeart/2005/8/layout/list1"/>
    <dgm:cxn modelId="{467FD1A6-F34E-412D-8740-A7602761A2C8}" srcId="{3C58A3BF-E98F-49CE-847F-2A5F774E56CE}" destId="{B2596BCC-EB69-480A-AF69-FC50B63D0863}" srcOrd="0" destOrd="0" parTransId="{75979C06-DC84-4A29-AEAD-28F5E58BE299}" sibTransId="{99493B19-185C-4073-846C-043701434001}"/>
    <dgm:cxn modelId="{70A353DE-A645-4ED9-AB11-15E96F27E0CF}" srcId="{EB544215-33F0-4292-BF42-1077F9EE90D5}" destId="{461312FF-884D-49F4-B67D-7DABC5327461}" srcOrd="0" destOrd="0" parTransId="{F6D3B602-30A6-4DB7-A35E-EE08B4D0B158}" sibTransId="{36AE5857-E68E-4F2D-A991-2BA777B5FCCB}"/>
    <dgm:cxn modelId="{9EA7B7DF-5049-4B0A-89FC-AA28E6BA9C95}" type="presOf" srcId="{B2596BCC-EB69-480A-AF69-FC50B63D0863}" destId="{D44E8839-115A-4D6F-B9AD-BEDB58868735}" srcOrd="0" destOrd="0" presId="urn:microsoft.com/office/officeart/2005/8/layout/list1"/>
    <dgm:cxn modelId="{FEA249F8-02FB-4697-9349-FB2E123804CE}" srcId="{3C58A3BF-E98F-49CE-847F-2A5F774E56CE}" destId="{0353B77D-4539-4318-99D7-B77AEE73A815}" srcOrd="3" destOrd="0" parTransId="{14D73EAF-2DE9-419E-9720-403E6EB12870}" sibTransId="{D8BB33F8-7B6B-48C2-A8B3-7FB549179218}"/>
    <dgm:cxn modelId="{5D3BACF9-6DAE-4D17-9B63-C7CBF1B42593}" type="presOf" srcId="{0353B77D-4539-4318-99D7-B77AEE73A815}" destId="{2BD3BDEF-A286-4816-A11C-B71C9A64EF46}" srcOrd="0" destOrd="0" presId="urn:microsoft.com/office/officeart/2005/8/layout/list1"/>
    <dgm:cxn modelId="{249F1BF3-A501-4F19-B340-1F24336EA439}" type="presParOf" srcId="{F0583D07-FCF9-4091-A6BE-F0C60A5F6116}" destId="{F0368B55-BB0C-4DC5-AB36-945A846D8182}" srcOrd="0" destOrd="0" presId="urn:microsoft.com/office/officeart/2005/8/layout/list1"/>
    <dgm:cxn modelId="{89D0D9EA-FAF4-45B4-97B5-B4206AB568A5}" type="presParOf" srcId="{F0368B55-BB0C-4DC5-AB36-945A846D8182}" destId="{D44E8839-115A-4D6F-B9AD-BEDB58868735}" srcOrd="0" destOrd="0" presId="urn:microsoft.com/office/officeart/2005/8/layout/list1"/>
    <dgm:cxn modelId="{0C12409F-CD14-415A-BF3F-AA14B7016EC4}" type="presParOf" srcId="{F0368B55-BB0C-4DC5-AB36-945A846D8182}" destId="{9DFC9B9A-EEE7-4A69-83D0-FD61979CB5D9}" srcOrd="1" destOrd="0" presId="urn:microsoft.com/office/officeart/2005/8/layout/list1"/>
    <dgm:cxn modelId="{17A2673E-8D91-4203-96B4-C9773013D65F}" type="presParOf" srcId="{F0583D07-FCF9-4091-A6BE-F0C60A5F6116}" destId="{80220F9F-B541-4311-98EA-D15948118D45}" srcOrd="1" destOrd="0" presId="urn:microsoft.com/office/officeart/2005/8/layout/list1"/>
    <dgm:cxn modelId="{235EC067-ECBD-4935-ADBD-C8F47AB2DA82}" type="presParOf" srcId="{F0583D07-FCF9-4091-A6BE-F0C60A5F6116}" destId="{5B39A6C6-7760-4943-B369-044B2207741E}" srcOrd="2" destOrd="0" presId="urn:microsoft.com/office/officeart/2005/8/layout/list1"/>
    <dgm:cxn modelId="{00DD6AE2-7886-4F52-914F-7C675AECB57B}" type="presParOf" srcId="{F0583D07-FCF9-4091-A6BE-F0C60A5F6116}" destId="{94EC4CC0-088B-48E8-A142-9822BEF8F3C0}" srcOrd="3" destOrd="0" presId="urn:microsoft.com/office/officeart/2005/8/layout/list1"/>
    <dgm:cxn modelId="{52CE969C-E2FE-4F92-B169-00015385F95E}" type="presParOf" srcId="{F0583D07-FCF9-4091-A6BE-F0C60A5F6116}" destId="{FCA1C82D-1BB8-46CD-B7F8-A4128B2A85E1}" srcOrd="4" destOrd="0" presId="urn:microsoft.com/office/officeart/2005/8/layout/list1"/>
    <dgm:cxn modelId="{DD8D606F-355E-49D3-919F-3619F6AA542A}" type="presParOf" srcId="{FCA1C82D-1BB8-46CD-B7F8-A4128B2A85E1}" destId="{0808B385-4D7A-41EA-AA79-226FCE728297}" srcOrd="0" destOrd="0" presId="urn:microsoft.com/office/officeart/2005/8/layout/list1"/>
    <dgm:cxn modelId="{30C1BBCA-1F38-41A1-B0A2-DF9D03D31F1B}" type="presParOf" srcId="{FCA1C82D-1BB8-46CD-B7F8-A4128B2A85E1}" destId="{7D36036B-0854-4D15-A304-287FAFAD9EF9}" srcOrd="1" destOrd="0" presId="urn:microsoft.com/office/officeart/2005/8/layout/list1"/>
    <dgm:cxn modelId="{5D7945C9-2A49-495B-8519-0A1DE78752D5}" type="presParOf" srcId="{F0583D07-FCF9-4091-A6BE-F0C60A5F6116}" destId="{4B29286F-8ABA-420F-8176-B769BD9874B3}" srcOrd="5" destOrd="0" presId="urn:microsoft.com/office/officeart/2005/8/layout/list1"/>
    <dgm:cxn modelId="{2136CBE0-CE43-483B-9F3A-331092341290}" type="presParOf" srcId="{F0583D07-FCF9-4091-A6BE-F0C60A5F6116}" destId="{5964AB5E-95E8-470A-858B-C4A3BB8990A8}" srcOrd="6" destOrd="0" presId="urn:microsoft.com/office/officeart/2005/8/layout/list1"/>
    <dgm:cxn modelId="{E0BD58E6-0C5A-4AEF-8859-39558A61DBA8}" type="presParOf" srcId="{F0583D07-FCF9-4091-A6BE-F0C60A5F6116}" destId="{366F1CEC-376B-4A19-88B7-0F4DDBD46273}" srcOrd="7" destOrd="0" presId="urn:microsoft.com/office/officeart/2005/8/layout/list1"/>
    <dgm:cxn modelId="{D8E9ADAC-6136-4F94-ACA1-E1B06025E76A}" type="presParOf" srcId="{F0583D07-FCF9-4091-A6BE-F0C60A5F6116}" destId="{D1A3F6F1-607C-499B-9433-0C0FC56982E8}" srcOrd="8" destOrd="0" presId="urn:microsoft.com/office/officeart/2005/8/layout/list1"/>
    <dgm:cxn modelId="{D3C4D624-A92F-4ECC-8A40-6E5D8C3F6AD4}" type="presParOf" srcId="{D1A3F6F1-607C-499B-9433-0C0FC56982E8}" destId="{4F14B7DE-2E70-477B-B9E2-974A5062AD1A}" srcOrd="0" destOrd="0" presId="urn:microsoft.com/office/officeart/2005/8/layout/list1"/>
    <dgm:cxn modelId="{69B1B5AB-F6E9-4C59-9EF0-C57C1BEA197A}" type="presParOf" srcId="{D1A3F6F1-607C-499B-9433-0C0FC56982E8}" destId="{850EDF76-5DEE-42AC-A07D-59D3BBAC6B83}" srcOrd="1" destOrd="0" presId="urn:microsoft.com/office/officeart/2005/8/layout/list1"/>
    <dgm:cxn modelId="{7626691A-AD65-4500-A199-C5AC62411F08}" type="presParOf" srcId="{F0583D07-FCF9-4091-A6BE-F0C60A5F6116}" destId="{1126CF0C-5FF1-4876-945F-E8636B85F520}" srcOrd="9" destOrd="0" presId="urn:microsoft.com/office/officeart/2005/8/layout/list1"/>
    <dgm:cxn modelId="{D1717B49-C998-4344-A648-332734C9C420}" type="presParOf" srcId="{F0583D07-FCF9-4091-A6BE-F0C60A5F6116}" destId="{E45A5381-889F-4791-9418-9D09B2785138}" srcOrd="10" destOrd="0" presId="urn:microsoft.com/office/officeart/2005/8/layout/list1"/>
    <dgm:cxn modelId="{AE73CCED-E3D9-41DE-BF93-A94E04B7DDF6}" type="presParOf" srcId="{F0583D07-FCF9-4091-A6BE-F0C60A5F6116}" destId="{668EDFE1-B7E3-4269-9733-28587CE6E28D}" srcOrd="11" destOrd="0" presId="urn:microsoft.com/office/officeart/2005/8/layout/list1"/>
    <dgm:cxn modelId="{1ADCFA15-9EAD-4246-9FC6-07C364884F6F}" type="presParOf" srcId="{F0583D07-FCF9-4091-A6BE-F0C60A5F6116}" destId="{EE29C497-D5B8-4EA1-BECE-90DD88577860}" srcOrd="12" destOrd="0" presId="urn:microsoft.com/office/officeart/2005/8/layout/list1"/>
    <dgm:cxn modelId="{58A5C3A2-99A1-451E-8557-A236E00A7193}" type="presParOf" srcId="{EE29C497-D5B8-4EA1-BECE-90DD88577860}" destId="{2BD3BDEF-A286-4816-A11C-B71C9A64EF46}" srcOrd="0" destOrd="0" presId="urn:microsoft.com/office/officeart/2005/8/layout/list1"/>
    <dgm:cxn modelId="{15A0A936-06CC-4300-A529-6F9F9D71715A}" type="presParOf" srcId="{EE29C497-D5B8-4EA1-BECE-90DD88577860}" destId="{31243784-9FF8-4AD2-830C-4D0904DCD6A5}" srcOrd="1" destOrd="0" presId="urn:microsoft.com/office/officeart/2005/8/layout/list1"/>
    <dgm:cxn modelId="{576FB5B0-EB98-44B7-BD62-B7DCC9D21461}" type="presParOf" srcId="{F0583D07-FCF9-4091-A6BE-F0C60A5F6116}" destId="{C3F0D173-E551-4B57-85D7-DCB1FF2204C0}" srcOrd="13" destOrd="0" presId="urn:microsoft.com/office/officeart/2005/8/layout/list1"/>
    <dgm:cxn modelId="{E3C686B8-ACA7-49F3-9159-DFC70092AC90}" type="presParOf" srcId="{F0583D07-FCF9-4091-A6BE-F0C60A5F6116}" destId="{9BFDDEF9-2B76-4452-9769-3DB41A7D54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9A6C6-7760-4943-B369-044B2207741E}">
      <dsp:nvSpPr>
        <dsp:cNvPr id="0" name=""/>
        <dsp:cNvSpPr/>
      </dsp:nvSpPr>
      <dsp:spPr>
        <a:xfrm>
          <a:off x="0" y="393554"/>
          <a:ext cx="784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C9B9A-EEE7-4A69-83D0-FD61979CB5D9}">
      <dsp:nvSpPr>
        <dsp:cNvPr id="0" name=""/>
        <dsp:cNvSpPr/>
      </dsp:nvSpPr>
      <dsp:spPr>
        <a:xfrm>
          <a:off x="392430" y="68834"/>
          <a:ext cx="549402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编辑工具：</a:t>
          </a:r>
          <a:r>
            <a:rPr lang="en-US" altLang="zh-CN" sz="2400" b="1" kern="1200" dirty="0" err="1">
              <a:solidFill>
                <a:schemeClr val="tx1"/>
              </a:solidFill>
            </a:rPr>
            <a:t>vi,vim</a:t>
          </a:r>
          <a:r>
            <a:rPr lang="zh-CN" altLang="en-US" sz="2400" b="1" kern="1200" dirty="0">
              <a:solidFill>
                <a:schemeClr val="tx1"/>
              </a:solidFill>
            </a:rPr>
            <a:t>等文本编辑器</a:t>
          </a:r>
        </a:p>
      </dsp:txBody>
      <dsp:txXfrm>
        <a:off x="424133" y="100537"/>
        <a:ext cx="5430614" cy="586034"/>
      </dsp:txXfrm>
    </dsp:sp>
    <dsp:sp modelId="{5964AB5E-95E8-470A-858B-C4A3BB8990A8}">
      <dsp:nvSpPr>
        <dsp:cNvPr id="0" name=""/>
        <dsp:cNvSpPr/>
      </dsp:nvSpPr>
      <dsp:spPr>
        <a:xfrm>
          <a:off x="0" y="1391474"/>
          <a:ext cx="7848600" cy="98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45821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/>
            <a:t>要使用指令完成编译，比如：</a:t>
          </a:r>
          <a:r>
            <a:rPr lang="en-US" altLang="zh-CN" sz="2400" b="1" kern="1200" dirty="0" err="1"/>
            <a:t>gcc</a:t>
          </a:r>
          <a:r>
            <a:rPr lang="en-US" altLang="zh-CN" sz="2400" b="1" kern="1200" dirty="0"/>
            <a:t> -o hello </a:t>
          </a:r>
          <a:endParaRPr lang="zh-CN" altLang="en-US" sz="2400" b="1" kern="1200" dirty="0"/>
        </a:p>
      </dsp:txBody>
      <dsp:txXfrm>
        <a:off x="0" y="1391474"/>
        <a:ext cx="7848600" cy="987525"/>
      </dsp:txXfrm>
    </dsp:sp>
    <dsp:sp modelId="{7D36036B-0854-4D15-A304-287FAFAD9EF9}">
      <dsp:nvSpPr>
        <dsp:cNvPr id="0" name=""/>
        <dsp:cNvSpPr/>
      </dsp:nvSpPr>
      <dsp:spPr>
        <a:xfrm>
          <a:off x="392430" y="1066754"/>
          <a:ext cx="5494020" cy="649440"/>
        </a:xfrm>
        <a:prstGeom prst="roundRect">
          <a:avLst/>
        </a:prstGeom>
        <a:solidFill>
          <a:schemeClr val="accent5">
            <a:hueOff val="1085675"/>
            <a:satOff val="3732"/>
            <a:lumOff val="-1790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编译工具：</a:t>
          </a:r>
          <a:r>
            <a:rPr lang="en-US" altLang="zh-CN" sz="2400" b="1" kern="1200" dirty="0" err="1"/>
            <a:t>gcc</a:t>
          </a:r>
          <a:endParaRPr lang="zh-CN" altLang="en-US" sz="2400" b="1" kern="1200" dirty="0"/>
        </a:p>
      </dsp:txBody>
      <dsp:txXfrm>
        <a:off x="424133" y="1098457"/>
        <a:ext cx="5430614" cy="586034"/>
      </dsp:txXfrm>
    </dsp:sp>
    <dsp:sp modelId="{E45A5381-889F-4791-9418-9D09B2785138}">
      <dsp:nvSpPr>
        <dsp:cNvPr id="0" name=""/>
        <dsp:cNvSpPr/>
      </dsp:nvSpPr>
      <dsp:spPr>
        <a:xfrm>
          <a:off x="0" y="2822520"/>
          <a:ext cx="784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EDF76-5DEE-42AC-A07D-59D3BBAC6B83}">
      <dsp:nvSpPr>
        <dsp:cNvPr id="0" name=""/>
        <dsp:cNvSpPr/>
      </dsp:nvSpPr>
      <dsp:spPr>
        <a:xfrm>
          <a:off x="392430" y="2497799"/>
          <a:ext cx="5494020" cy="649440"/>
        </a:xfrm>
        <a:prstGeom prst="roundRect">
          <a:avLst/>
        </a:prstGeom>
        <a:solidFill>
          <a:schemeClr val="accent5">
            <a:hueOff val="2171351"/>
            <a:satOff val="7464"/>
            <a:lumOff val="-358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调试工具：</a:t>
          </a:r>
          <a:r>
            <a:rPr lang="en-US" altLang="zh-CN" sz="2400" b="1" kern="1200" dirty="0" err="1"/>
            <a:t>gdb</a:t>
          </a:r>
          <a:endParaRPr lang="zh-CN" altLang="en-US" sz="2400" b="1" kern="1200" dirty="0"/>
        </a:p>
      </dsp:txBody>
      <dsp:txXfrm>
        <a:off x="424133" y="2529502"/>
        <a:ext cx="5430614" cy="586034"/>
      </dsp:txXfrm>
    </dsp:sp>
    <dsp:sp modelId="{9BFDDEF9-2B76-4452-9769-3DB41A7D54F0}">
      <dsp:nvSpPr>
        <dsp:cNvPr id="0" name=""/>
        <dsp:cNvSpPr/>
      </dsp:nvSpPr>
      <dsp:spPr>
        <a:xfrm>
          <a:off x="0" y="3820440"/>
          <a:ext cx="7848600" cy="98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45821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/>
            <a:t>编写</a:t>
          </a:r>
          <a:r>
            <a:rPr lang="en-US" altLang="zh-CN" sz="2400" b="1" kern="1200" dirty="0" err="1"/>
            <a:t>makefile</a:t>
          </a:r>
          <a:r>
            <a:rPr lang="zh-CN" altLang="en-US" sz="2400" b="1" kern="1200" dirty="0"/>
            <a:t>文档来完成相关的一系列</a:t>
          </a:r>
          <a:r>
            <a:rPr lang="en-US" altLang="zh-CN" sz="2400" b="1" kern="1200" dirty="0" err="1"/>
            <a:t>gcc</a:t>
          </a:r>
          <a:r>
            <a:rPr lang="zh-CN" altLang="en-US" sz="2400" b="1" kern="1200" dirty="0"/>
            <a:t>指令</a:t>
          </a:r>
        </a:p>
      </dsp:txBody>
      <dsp:txXfrm>
        <a:off x="0" y="3820440"/>
        <a:ext cx="7848600" cy="987525"/>
      </dsp:txXfrm>
    </dsp:sp>
    <dsp:sp modelId="{31243784-9FF8-4AD2-830C-4D0904DCD6A5}">
      <dsp:nvSpPr>
        <dsp:cNvPr id="0" name=""/>
        <dsp:cNvSpPr/>
      </dsp:nvSpPr>
      <dsp:spPr>
        <a:xfrm>
          <a:off x="392430" y="3495720"/>
          <a:ext cx="5494020" cy="649440"/>
        </a:xfrm>
        <a:prstGeom prst="roundRect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项目管理工具：</a:t>
          </a:r>
          <a:r>
            <a:rPr lang="en-US" altLang="zh-CN" sz="2400" b="1" kern="1200" dirty="0"/>
            <a:t>make</a:t>
          </a:r>
          <a:endParaRPr lang="zh-CN" altLang="en-US" sz="2400" b="1" kern="1200" dirty="0"/>
        </a:p>
      </dsp:txBody>
      <dsp:txXfrm>
        <a:off x="424133" y="3527423"/>
        <a:ext cx="54306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C3809-67DA-4960-A19A-63E37E3EF4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68B72-5BEA-4A78-A6C8-C0A2124EA9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296987"/>
          </a:xfrm>
        </p:spPr>
        <p:txBody>
          <a:bodyPr/>
          <a:lstStyle>
            <a:lvl1pPr>
              <a:defRPr sz="4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s-E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133600"/>
            <a:ext cx="6400800" cy="12954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s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26535B-D26F-47F1-B98F-78CC1323D6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8AB99-B186-4CAA-BA0A-ECB90CA169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06400"/>
            <a:ext cx="2058988" cy="5832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06400"/>
            <a:ext cx="6029325" cy="5832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DC90C-87BE-4F18-B222-2B9D4AFEA3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6400"/>
            <a:ext cx="8229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773238"/>
            <a:ext cx="4038600" cy="4465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773238"/>
            <a:ext cx="4038600" cy="2155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4081463"/>
            <a:ext cx="4038600" cy="2157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15DEE-269A-4C57-8A01-E36BF7AC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6400"/>
            <a:ext cx="8229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773238"/>
            <a:ext cx="4038600" cy="4465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773238"/>
            <a:ext cx="4038600" cy="4465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17334-9D9F-49CB-BE2B-EDD50DB52F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B36A3-8E2E-4E12-B48D-9DDBA0789E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4DCBB-CE09-48CA-88B5-113E0AFF644E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A3186-A3E5-4A06-A566-3DDC6EE1C4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B54A8-1058-45F7-AFDA-EFB93F0D23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E9670-4F32-4206-8E78-94B7AAAEC9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773238"/>
            <a:ext cx="40386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773238"/>
            <a:ext cx="40386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2291-071C-486B-A0E9-89EB49FC51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01D2-2352-4F7D-A9B7-E31DEC0BA3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0DDC-0DE9-4024-BC87-1363141562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563FB-825E-4604-B548-09C0FDDC38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C43A3-622B-4942-9EA7-22E300C615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1B767-8AC2-4E7A-A85E-B537F8C0A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640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s-ES"/>
              <a:t>单击此处编辑母版标题样式</a:t>
            </a:r>
            <a:endParaRPr lang="zh-CN" alt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s-ES"/>
              <a:t>单击此处编辑母版文本样式</a:t>
            </a:r>
            <a:endParaRPr lang="zh-CN" altLang="es-ES"/>
          </a:p>
          <a:p>
            <a:pPr lvl="1"/>
            <a:r>
              <a:rPr lang="zh-CN" altLang="es-ES"/>
              <a:t>第二级</a:t>
            </a:r>
            <a:endParaRPr lang="zh-CN" altLang="es-ES"/>
          </a:p>
          <a:p>
            <a:pPr lvl="2"/>
            <a:r>
              <a:rPr lang="zh-CN" altLang="es-ES"/>
              <a:t>第三级</a:t>
            </a:r>
            <a:endParaRPr lang="zh-CN" altLang="es-ES"/>
          </a:p>
          <a:p>
            <a:pPr lvl="3"/>
            <a:r>
              <a:rPr lang="zh-CN" altLang="es-ES"/>
              <a:t>第四级</a:t>
            </a:r>
            <a:endParaRPr lang="zh-CN" altLang="es-ES"/>
          </a:p>
          <a:p>
            <a:pPr lvl="4"/>
            <a:r>
              <a:rPr lang="zh-CN" altLang="es-ES"/>
              <a:t>第五级</a:t>
            </a:r>
            <a:endParaRPr lang="zh-CN" altLang="es-E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35005C-5839-41D1-8B5F-07AB72F144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958975"/>
            <a:ext cx="5562600" cy="1470025"/>
          </a:xfrm>
        </p:spPr>
        <p:txBody>
          <a:bodyPr anchor="ctr"/>
          <a:lstStyle/>
          <a:p>
            <a:r>
              <a:rPr lang="en-US" altLang="zh-CN" sz="5400" dirty="0">
                <a:latin typeface="方正舒体" panose="02010601030101010101" pitchFamily="2" charset="-122"/>
                <a:ea typeface="方正舒体" panose="02010601030101010101" pitchFamily="2" charset="-122"/>
              </a:rPr>
              <a:t>vi</a:t>
            </a:r>
            <a:r>
              <a:rPr lang="zh-CN" altLang="en-US" sz="5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编辑器</a:t>
            </a:r>
            <a:r>
              <a:rPr lang="en-US" altLang="zh-CN" sz="5400" dirty="0">
                <a:latin typeface="方正舒体" panose="02010601030101010101" pitchFamily="2" charset="-122"/>
                <a:ea typeface="方正舒体" panose="02010601030101010101" pitchFamily="2" charset="-122"/>
              </a:rPr>
              <a:t>+</a:t>
            </a:r>
            <a:r>
              <a:rPr lang="en-US" altLang="zh-CN" sz="5400" dirty="0" err="1">
                <a:latin typeface="方正舒体" panose="02010601030101010101" pitchFamily="2" charset="-122"/>
                <a:ea typeface="方正舒体" panose="02010601030101010101" pitchFamily="2" charset="-122"/>
              </a:rPr>
              <a:t>gcc </a:t>
            </a:r>
            <a:endParaRPr lang="zh-CN" altLang="en-US" sz="5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255" y="609600"/>
            <a:ext cx="8229600" cy="890587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退出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vi——ex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转义模式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72"/>
          <p:cNvGrpSpPr/>
          <p:nvPr/>
        </p:nvGrpSpPr>
        <p:grpSpPr bwMode="auto">
          <a:xfrm>
            <a:off x="348155" y="1752600"/>
            <a:ext cx="8305800" cy="4648200"/>
            <a:chOff x="-3" y="-3"/>
            <a:chExt cx="3490" cy="4120"/>
          </a:xfrm>
        </p:grpSpPr>
        <p:grpSp>
          <p:nvGrpSpPr>
            <p:cNvPr id="7" name="Group 70"/>
            <p:cNvGrpSpPr/>
            <p:nvPr/>
          </p:nvGrpSpPr>
          <p:grpSpPr bwMode="auto">
            <a:xfrm>
              <a:off x="0" y="0"/>
              <a:ext cx="3484" cy="4114"/>
              <a:chOff x="0" y="0"/>
              <a:chExt cx="3484" cy="4114"/>
            </a:xfrm>
          </p:grpSpPr>
          <p:grpSp>
            <p:nvGrpSpPr>
              <p:cNvPr id="9" name="Group 27"/>
              <p:cNvGrpSpPr/>
              <p:nvPr/>
            </p:nvGrpSpPr>
            <p:grpSpPr bwMode="auto">
              <a:xfrm>
                <a:off x="0" y="0"/>
                <a:ext cx="896" cy="374"/>
                <a:chOff x="0" y="0"/>
                <a:chExt cx="896" cy="374"/>
              </a:xfrm>
            </p:grpSpPr>
            <p:sp>
              <p:nvSpPr>
                <p:cNvPr id="73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命令</a:t>
                  </a:r>
                  <a:endPara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" name="Group 29"/>
              <p:cNvGrpSpPr/>
              <p:nvPr/>
            </p:nvGrpSpPr>
            <p:grpSpPr bwMode="auto">
              <a:xfrm>
                <a:off x="896" y="0"/>
                <a:ext cx="2588" cy="374"/>
                <a:chOff x="896" y="0"/>
                <a:chExt cx="2588" cy="374"/>
              </a:xfrm>
            </p:grpSpPr>
            <p:sp>
              <p:nvSpPr>
                <p:cNvPr id="71" name="Rectangle 5"/>
                <p:cNvSpPr>
                  <a:spLocks noChangeArrowheads="1"/>
                </p:cNvSpPr>
                <p:nvPr/>
              </p:nvSpPr>
              <p:spPr bwMode="auto">
                <a:xfrm>
                  <a:off x="939" y="0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功能描述</a:t>
                  </a:r>
                  <a:endPara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28"/>
                <p:cNvSpPr>
                  <a:spLocks noChangeArrowheads="1"/>
                </p:cNvSpPr>
                <p:nvPr/>
              </p:nvSpPr>
              <p:spPr bwMode="auto">
                <a:xfrm>
                  <a:off x="896" y="0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" name="Group 31"/>
              <p:cNvGrpSpPr/>
              <p:nvPr/>
            </p:nvGrpSpPr>
            <p:grpSpPr bwMode="auto">
              <a:xfrm>
                <a:off x="0" y="374"/>
                <a:ext cx="896" cy="374"/>
                <a:chOff x="0" y="374"/>
                <a:chExt cx="896" cy="374"/>
              </a:xfrm>
            </p:grpSpPr>
            <p:sp>
              <p:nvSpPr>
                <p:cNvPr id="69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w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0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Group 33"/>
              <p:cNvGrpSpPr/>
              <p:nvPr/>
            </p:nvGrpSpPr>
            <p:grpSpPr bwMode="auto">
              <a:xfrm>
                <a:off x="896" y="374"/>
                <a:ext cx="2588" cy="374"/>
                <a:chOff x="896" y="374"/>
                <a:chExt cx="2588" cy="374"/>
              </a:xfrm>
            </p:grpSpPr>
            <p:sp>
              <p:nvSpPr>
                <p:cNvPr id="67" name="Rectangle 7"/>
                <p:cNvSpPr>
                  <a:spLocks noChangeArrowheads="1"/>
                </p:cNvSpPr>
                <p:nvPr/>
              </p:nvSpPr>
              <p:spPr bwMode="auto">
                <a:xfrm>
                  <a:off x="939" y="374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保存文件，但不退出</a:t>
                  </a:r>
                  <a:endPara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32"/>
                <p:cNvSpPr>
                  <a:spLocks noChangeArrowheads="1"/>
                </p:cNvSpPr>
                <p:nvPr/>
              </p:nvSpPr>
              <p:spPr bwMode="auto">
                <a:xfrm>
                  <a:off x="896" y="374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35"/>
              <p:cNvGrpSpPr/>
              <p:nvPr/>
            </p:nvGrpSpPr>
            <p:grpSpPr bwMode="auto">
              <a:xfrm>
                <a:off x="0" y="748"/>
                <a:ext cx="896" cy="374"/>
                <a:chOff x="0" y="748"/>
                <a:chExt cx="896" cy="374"/>
              </a:xfrm>
            </p:grpSpPr>
            <p:sp>
              <p:nvSpPr>
                <p:cNvPr id="65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x/</a:t>
                  </a:r>
                  <a:r>
                    <a:rPr lang="en-US" altLang="zh-CN" sz="2000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wq</a:t>
                  </a:r>
                  <a:endParaRPr lang="en-US" altLang="zh-CN" sz="2000" dirty="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6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" name="Group 37"/>
              <p:cNvGrpSpPr/>
              <p:nvPr/>
            </p:nvGrpSpPr>
            <p:grpSpPr bwMode="auto">
              <a:xfrm>
                <a:off x="896" y="748"/>
                <a:ext cx="2588" cy="374"/>
                <a:chOff x="896" y="748"/>
                <a:chExt cx="2588" cy="374"/>
              </a:xfrm>
            </p:grpSpPr>
            <p:sp>
              <p:nvSpPr>
                <p:cNvPr id="63" name="Rectangle 9"/>
                <p:cNvSpPr>
                  <a:spLocks noChangeArrowheads="1"/>
                </p:cNvSpPr>
                <p:nvPr/>
              </p:nvSpPr>
              <p:spPr bwMode="auto">
                <a:xfrm>
                  <a:off x="939" y="748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保存文件，且退出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vi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36"/>
                <p:cNvSpPr>
                  <a:spLocks noChangeArrowheads="1"/>
                </p:cNvSpPr>
                <p:nvPr/>
              </p:nvSpPr>
              <p:spPr bwMode="auto">
                <a:xfrm>
                  <a:off x="896" y="748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5" name="Group 39"/>
              <p:cNvGrpSpPr/>
              <p:nvPr/>
            </p:nvGrpSpPr>
            <p:grpSpPr bwMode="auto">
              <a:xfrm>
                <a:off x="0" y="1122"/>
                <a:ext cx="896" cy="374"/>
                <a:chOff x="0" y="1122"/>
                <a:chExt cx="896" cy="374"/>
              </a:xfrm>
            </p:grpSpPr>
            <p:sp>
              <p:nvSpPr>
                <p:cNvPr id="6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q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" name="Group 41"/>
              <p:cNvGrpSpPr/>
              <p:nvPr/>
            </p:nvGrpSpPr>
            <p:grpSpPr bwMode="auto">
              <a:xfrm>
                <a:off x="896" y="1122"/>
                <a:ext cx="2588" cy="374"/>
                <a:chOff x="896" y="1122"/>
                <a:chExt cx="2588" cy="374"/>
              </a:xfrm>
            </p:grpSpPr>
            <p:sp>
              <p:nvSpPr>
                <p:cNvPr id="5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9" y="1122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退出</a:t>
                  </a: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(</a:t>
                  </a:r>
                  <a: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若文件已更改，则不能退出</a:t>
                  </a: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)</a:t>
                  </a:r>
                  <a:endPara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40"/>
                <p:cNvSpPr>
                  <a:spLocks noChangeArrowheads="1"/>
                </p:cNvSpPr>
                <p:nvPr/>
              </p:nvSpPr>
              <p:spPr bwMode="auto">
                <a:xfrm>
                  <a:off x="896" y="1122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" name="Group 43"/>
              <p:cNvGrpSpPr/>
              <p:nvPr/>
            </p:nvGrpSpPr>
            <p:grpSpPr bwMode="auto">
              <a:xfrm>
                <a:off x="0" y="1496"/>
                <a:ext cx="896" cy="374"/>
                <a:chOff x="0" y="1496"/>
                <a:chExt cx="896" cy="374"/>
              </a:xfrm>
            </p:grpSpPr>
            <p:sp>
              <p:nvSpPr>
                <p:cNvPr id="57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q!</a:t>
                  </a:r>
                  <a:endParaRPr lang="en-US" altLang="zh-CN" sz="2000" dirty="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" name="Group 45"/>
              <p:cNvGrpSpPr/>
              <p:nvPr/>
            </p:nvGrpSpPr>
            <p:grpSpPr bwMode="auto">
              <a:xfrm>
                <a:off x="896" y="1496"/>
                <a:ext cx="2588" cy="374"/>
                <a:chOff x="896" y="1496"/>
                <a:chExt cx="2588" cy="374"/>
              </a:xfrm>
            </p:grpSpPr>
            <p:sp>
              <p:nvSpPr>
                <p:cNvPr id="55" name="Rectangle 13"/>
                <p:cNvSpPr>
                  <a:spLocks noChangeArrowheads="1"/>
                </p:cNvSpPr>
                <p:nvPr/>
              </p:nvSpPr>
              <p:spPr bwMode="auto">
                <a:xfrm>
                  <a:off x="939" y="1496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强制不保存退出</a:t>
                  </a:r>
                  <a:endParaRPr lang="zh-CN" altLang="en-US" sz="2000" dirty="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44"/>
                <p:cNvSpPr>
                  <a:spLocks noChangeArrowheads="1"/>
                </p:cNvSpPr>
                <p:nvPr/>
              </p:nvSpPr>
              <p:spPr bwMode="auto">
                <a:xfrm>
                  <a:off x="896" y="1496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Group 47"/>
              <p:cNvGrpSpPr/>
              <p:nvPr/>
            </p:nvGrpSpPr>
            <p:grpSpPr bwMode="auto">
              <a:xfrm>
                <a:off x="0" y="1870"/>
                <a:ext cx="896" cy="374"/>
                <a:chOff x="0" y="1870"/>
                <a:chExt cx="896" cy="374"/>
              </a:xfrm>
            </p:grpSpPr>
            <p:sp>
              <p:nvSpPr>
                <p:cNvPr id="53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870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ZZ</a:t>
                  </a:r>
                  <a:endParaRPr lang="en-US" altLang="zh-CN" sz="2000" dirty="0"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" name="Group 49"/>
              <p:cNvGrpSpPr/>
              <p:nvPr/>
            </p:nvGrpSpPr>
            <p:grpSpPr bwMode="auto">
              <a:xfrm>
                <a:off x="896" y="1870"/>
                <a:ext cx="2588" cy="374"/>
                <a:chOff x="896" y="1870"/>
                <a:chExt cx="2588" cy="374"/>
              </a:xfrm>
            </p:grpSpPr>
            <p:sp>
              <p:nvSpPr>
                <p:cNvPr id="51" name="Rectangle 15"/>
                <p:cNvSpPr>
                  <a:spLocks noChangeArrowheads="1"/>
                </p:cNvSpPr>
                <p:nvPr/>
              </p:nvSpPr>
              <p:spPr bwMode="auto">
                <a:xfrm>
                  <a:off x="939" y="1870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保存文件且退出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vi(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同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:x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，但是没有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:)</a:t>
                  </a:r>
                  <a:endParaRPr lang="en-US" altLang="zh-CN" sz="2000" dirty="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896" y="1870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" name="Group 51"/>
              <p:cNvGrpSpPr/>
              <p:nvPr/>
            </p:nvGrpSpPr>
            <p:grpSpPr bwMode="auto">
              <a:xfrm>
                <a:off x="0" y="2244"/>
                <a:ext cx="896" cy="374"/>
                <a:chOff x="0" y="2244"/>
                <a:chExt cx="896" cy="374"/>
              </a:xfrm>
            </p:grpSpPr>
            <p:sp>
              <p:nvSpPr>
                <p:cNvPr id="49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2244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wq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0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Group 53"/>
              <p:cNvGrpSpPr/>
              <p:nvPr/>
            </p:nvGrpSpPr>
            <p:grpSpPr bwMode="auto">
              <a:xfrm>
                <a:off x="896" y="2244"/>
                <a:ext cx="2588" cy="374"/>
                <a:chOff x="896" y="2244"/>
                <a:chExt cx="2588" cy="374"/>
              </a:xfrm>
            </p:grpSpPr>
            <p:sp>
              <p:nvSpPr>
                <p:cNvPr id="47" name="Rectangle 17"/>
                <p:cNvSpPr>
                  <a:spLocks noChangeArrowheads="1"/>
                </p:cNvSpPr>
                <p:nvPr/>
              </p:nvSpPr>
              <p:spPr bwMode="auto">
                <a:xfrm>
                  <a:off x="939" y="2244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保存退出</a:t>
                  </a:r>
                  <a:endPara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52"/>
                <p:cNvSpPr>
                  <a:spLocks noChangeArrowheads="1"/>
                </p:cNvSpPr>
                <p:nvPr/>
              </p:nvSpPr>
              <p:spPr bwMode="auto">
                <a:xfrm>
                  <a:off x="896" y="2244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" name="Group 55"/>
              <p:cNvGrpSpPr/>
              <p:nvPr/>
            </p:nvGrpSpPr>
            <p:grpSpPr bwMode="auto">
              <a:xfrm>
                <a:off x="0" y="2618"/>
                <a:ext cx="896" cy="374"/>
                <a:chOff x="0" y="2618"/>
                <a:chExt cx="896" cy="374"/>
              </a:xfrm>
            </p:grpSpPr>
            <p:sp>
              <p:nvSpPr>
                <p:cNvPr id="45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2618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wq!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618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4" name="Group 57"/>
              <p:cNvGrpSpPr/>
              <p:nvPr/>
            </p:nvGrpSpPr>
            <p:grpSpPr bwMode="auto">
              <a:xfrm>
                <a:off x="896" y="2618"/>
                <a:ext cx="2588" cy="374"/>
                <a:chOff x="896" y="2618"/>
                <a:chExt cx="2588" cy="374"/>
              </a:xfrm>
            </p:grpSpPr>
            <p:sp>
              <p:nvSpPr>
                <p:cNvPr id="43" name="Rectangle 19"/>
                <p:cNvSpPr>
                  <a:spLocks noChangeArrowheads="1"/>
                </p:cNvSpPr>
                <p:nvPr/>
              </p:nvSpPr>
              <p:spPr bwMode="auto">
                <a:xfrm>
                  <a:off x="939" y="2618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强制保存退出</a:t>
                  </a:r>
                  <a:endParaRPr lang="zh-CN" altLang="en-US" sz="2000" dirty="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56"/>
                <p:cNvSpPr>
                  <a:spLocks noChangeArrowheads="1"/>
                </p:cNvSpPr>
                <p:nvPr/>
              </p:nvSpPr>
              <p:spPr bwMode="auto">
                <a:xfrm>
                  <a:off x="896" y="2618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" name="Group 59"/>
              <p:cNvGrpSpPr/>
              <p:nvPr/>
            </p:nvGrpSpPr>
            <p:grpSpPr bwMode="auto">
              <a:xfrm>
                <a:off x="0" y="2992"/>
                <a:ext cx="896" cy="374"/>
                <a:chOff x="0" y="2992"/>
                <a:chExt cx="896" cy="374"/>
              </a:xfrm>
            </p:grpSpPr>
            <p:sp>
              <p:nvSpPr>
                <p:cNvPr id="41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2992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w&gt;&gt;file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6" name="Group 61"/>
              <p:cNvGrpSpPr/>
              <p:nvPr/>
            </p:nvGrpSpPr>
            <p:grpSpPr bwMode="auto">
              <a:xfrm>
                <a:off x="896" y="2992"/>
                <a:ext cx="2588" cy="374"/>
                <a:chOff x="896" y="2992"/>
                <a:chExt cx="2588" cy="374"/>
              </a:xfrm>
            </p:grpSpPr>
            <p:sp>
              <p:nvSpPr>
                <p:cNvPr id="39" name="Rectangle 21"/>
                <p:cNvSpPr>
                  <a:spLocks noChangeArrowheads="1"/>
                </p:cNvSpPr>
                <p:nvPr/>
              </p:nvSpPr>
              <p:spPr bwMode="auto">
                <a:xfrm>
                  <a:off x="939" y="2992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将现行文件的内容，追加到文件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file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60"/>
                <p:cNvSpPr>
                  <a:spLocks noChangeArrowheads="1"/>
                </p:cNvSpPr>
                <p:nvPr/>
              </p:nvSpPr>
              <p:spPr bwMode="auto">
                <a:xfrm>
                  <a:off x="896" y="2992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" name="Group 63"/>
              <p:cNvGrpSpPr/>
              <p:nvPr/>
            </p:nvGrpSpPr>
            <p:grpSpPr bwMode="auto">
              <a:xfrm>
                <a:off x="0" y="3366"/>
                <a:ext cx="896" cy="374"/>
                <a:chOff x="0" y="3366"/>
                <a:chExt cx="896" cy="374"/>
              </a:xfrm>
            </p:grpSpPr>
            <p:sp>
              <p:nvSpPr>
                <p:cNvPr id="37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3366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w file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366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8" name="Group 65"/>
              <p:cNvGrpSpPr/>
              <p:nvPr/>
            </p:nvGrpSpPr>
            <p:grpSpPr bwMode="auto">
              <a:xfrm>
                <a:off x="896" y="3366"/>
                <a:ext cx="2588" cy="374"/>
                <a:chOff x="896" y="3366"/>
                <a:chExt cx="2588" cy="374"/>
              </a:xfrm>
            </p:grpSpPr>
            <p:sp>
              <p:nvSpPr>
                <p:cNvPr id="35" name="Rectangle 23"/>
                <p:cNvSpPr>
                  <a:spLocks noChangeArrowheads="1"/>
                </p:cNvSpPr>
                <p:nvPr/>
              </p:nvSpPr>
              <p:spPr bwMode="auto">
                <a:xfrm>
                  <a:off x="939" y="3366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将现行文件的内容，写入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file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64"/>
                <p:cNvSpPr>
                  <a:spLocks noChangeArrowheads="1"/>
                </p:cNvSpPr>
                <p:nvPr/>
              </p:nvSpPr>
              <p:spPr bwMode="auto">
                <a:xfrm>
                  <a:off x="896" y="3366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9" name="Group 67"/>
              <p:cNvGrpSpPr/>
              <p:nvPr/>
            </p:nvGrpSpPr>
            <p:grpSpPr bwMode="auto">
              <a:xfrm>
                <a:off x="0" y="3740"/>
                <a:ext cx="896" cy="374"/>
                <a:chOff x="0" y="3740"/>
                <a:chExt cx="896" cy="374"/>
              </a:xfrm>
            </p:grpSpPr>
            <p:sp>
              <p:nvSpPr>
                <p:cNvPr id="33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3740"/>
                  <a:ext cx="8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: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  <a:cs typeface="Courier New" panose="02070309020205020404" pitchFamily="49" charset="0"/>
                    </a:rPr>
                    <a:t>w! file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  <a:cs typeface="Courier New" panose="02070309020205020404" pitchFamily="49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3740"/>
                  <a:ext cx="8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0" name="Group 69"/>
              <p:cNvGrpSpPr/>
              <p:nvPr/>
            </p:nvGrpSpPr>
            <p:grpSpPr bwMode="auto">
              <a:xfrm>
                <a:off x="896" y="3740"/>
                <a:ext cx="2588" cy="374"/>
                <a:chOff x="896" y="3740"/>
                <a:chExt cx="2588" cy="374"/>
              </a:xfrm>
            </p:grpSpPr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939" y="3740"/>
                  <a:ext cx="250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将现行文件的内容，写入已存在的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file</a:t>
                  </a:r>
                  <a:endParaRPr lang="en-US" altLang="zh-CN" sz="200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68"/>
                <p:cNvSpPr>
                  <a:spLocks noChangeArrowheads="1"/>
                </p:cNvSpPr>
                <p:nvPr/>
              </p:nvSpPr>
              <p:spPr bwMode="auto">
                <a:xfrm>
                  <a:off x="896" y="3740"/>
                  <a:ext cx="25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-3" y="-3"/>
              <a:ext cx="3490" cy="412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" name="矩形: 圆角 3"/>
          <p:cNvSpPr/>
          <p:nvPr/>
        </p:nvSpPr>
        <p:spPr>
          <a:xfrm>
            <a:off x="386255" y="2209800"/>
            <a:ext cx="8158226" cy="1219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20700"/>
            <a:ext cx="8305800" cy="13081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命令方式的使用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光标的移动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Group 82"/>
          <p:cNvGraphicFramePr>
            <a:graphicFrameLocks noGrp="1"/>
          </p:cNvGraphicFramePr>
          <p:nvPr/>
        </p:nvGraphicFramePr>
        <p:xfrm>
          <a:off x="609601" y="1797269"/>
          <a:ext cx="7086599" cy="4451131"/>
        </p:xfrm>
        <a:graphic>
          <a:graphicData uri="http://schemas.openxmlformats.org/drawingml/2006/table">
            <a:tbl>
              <a:tblPr/>
              <a:tblGrid>
                <a:gridCol w="1664523"/>
                <a:gridCol w="2054356"/>
                <a:gridCol w="3367720"/>
              </a:tblGrid>
              <a:tr h="4689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操作类型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光标操作键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8925">
                <a:tc row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光标移动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←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向左移动光标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463">
                <a:tc vMerge="1"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→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向右移动光标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463">
                <a:tc vMerge="1"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↑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向上移动光标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671">
                <a:tc vMerge="1"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向下移动光标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671">
                <a:tc row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翻页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Ctrl + f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向前翻整页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671">
                <a:tc vMerge="1"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Ctrl + b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向后翻整页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671">
                <a:tc vMerge="1"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Ctrl + u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向前翻半页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671">
                <a:tc vMerge="1"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Ctrl + d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向后翻半页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思想气泡: 云 1"/>
          <p:cNvSpPr/>
          <p:nvPr/>
        </p:nvSpPr>
        <p:spPr>
          <a:xfrm>
            <a:off x="4133850" y="1640709"/>
            <a:ext cx="4781551" cy="1447800"/>
          </a:xfrm>
          <a:prstGeom prst="cloudCallout">
            <a:avLst>
              <a:gd name="adj1" fmla="val -61054"/>
              <a:gd name="adj2" fmla="val 494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有方便的方向键为什么还要记住字母？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20700"/>
            <a:ext cx="8305800" cy="13081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命令方式的使用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行内快速移动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419100" y="1813034"/>
          <a:ext cx="7991475" cy="3988118"/>
        </p:xfrm>
        <a:graphic>
          <a:graphicData uri="http://schemas.openxmlformats.org/drawingml/2006/table">
            <a:tbl>
              <a:tblPr/>
              <a:tblGrid>
                <a:gridCol w="1333500"/>
                <a:gridCol w="6657975"/>
              </a:tblGrid>
              <a:tr h="5032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操作键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0/^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将光标快速跳转到本行的行首字符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非空白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将光标快速跳转到本行的行尾字符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将光标快速跳转到当前光标所在位置的后一个单词的首字母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将光标快速跳转到当前光标所在位置的前一个单词的首字母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将光标快速跳转到当前光标所在位置的后一个单词的尾字母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20700"/>
            <a:ext cx="8305800" cy="13081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命令方式的使用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行间快速跳转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Group 36"/>
          <p:cNvGraphicFramePr>
            <a:graphicFrameLocks noGrp="1"/>
          </p:cNvGraphicFramePr>
          <p:nvPr/>
        </p:nvGraphicFramePr>
        <p:xfrm>
          <a:off x="914400" y="2209800"/>
          <a:ext cx="6696075" cy="2132014"/>
        </p:xfrm>
        <a:graphic>
          <a:graphicData uri="http://schemas.openxmlformats.org/drawingml/2006/table">
            <a:tbl>
              <a:tblPr/>
              <a:tblGrid>
                <a:gridCol w="2055812"/>
                <a:gridCol w="4640263"/>
              </a:tblGrid>
              <a:tr h="5032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1G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跳转到文件的首行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跳转到文件的末尾行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#G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跳转到文件中的第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3B0E44-C6EE-45DE-90DC-D317DFED6C80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593977" name="Group 57"/>
          <p:cNvGraphicFramePr>
            <a:graphicFrameLocks noGrp="1"/>
          </p:cNvGraphicFramePr>
          <p:nvPr/>
        </p:nvGraphicFramePr>
        <p:xfrm>
          <a:off x="683419" y="1871530"/>
          <a:ext cx="7777162" cy="3947161"/>
        </p:xfrm>
        <a:graphic>
          <a:graphicData uri="http://schemas.openxmlformats.org/drawingml/2006/table">
            <a:tbl>
              <a:tblPr/>
              <a:tblGrid>
                <a:gridCol w="1152525"/>
                <a:gridCol w="6624637"/>
              </a:tblGrid>
              <a:tr h="5032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删除光标处的单个字符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删除光标所在行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dw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删除当前字符到单词尾（包括空格）的所有字符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d$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删除当前字符到行尾的所有字符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d^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删除当前字符到行首的所有字符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删除光标所在行行尾的换行符，相当于合并当前行和下一行的内容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命令方式的使用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删除操作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3B0E44-C6EE-45DE-90DC-D317DFED6C80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命令方式的使用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复制与粘贴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/>
        </p:nvGraphicFramePr>
        <p:xfrm>
          <a:off x="449920" y="1981200"/>
          <a:ext cx="7715250" cy="3883026"/>
        </p:xfrm>
        <a:graphic>
          <a:graphicData uri="http://schemas.openxmlformats.org/drawingml/2006/table">
            <a:tbl>
              <a:tblPr/>
              <a:tblGrid>
                <a:gridCol w="991985"/>
                <a:gridCol w="6723265"/>
              </a:tblGrid>
              <a:tr h="57294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83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yy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复制当前行整行的内容到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缓冲区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3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yw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复制当前光标到单词尾字符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的内容到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缓冲区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3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y$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复制当前光标到行尾的内容到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缓冲区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01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y^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复制当前光标到行首的内容到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缓冲区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95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p/P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读取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缓冲区中的内容，并粘贴到光标后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前（下一行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上一行）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vi</a:t>
            </a:r>
            <a:r>
              <a:rPr lang="zh-CN" altLang="en-US"/>
              <a:t>编辑器中，数字往往代表重复做几次</a:t>
            </a:r>
            <a:endParaRPr lang="en-US" altLang="zh-CN"/>
          </a:p>
          <a:p>
            <a:pPr lvl="1"/>
            <a:r>
              <a:rPr lang="zh-CN" altLang="en-US"/>
              <a:t>到第</a:t>
            </a:r>
            <a:r>
              <a:rPr lang="en-US" altLang="zh-CN"/>
              <a:t>9</a:t>
            </a:r>
            <a:r>
              <a:rPr lang="zh-CN" altLang="en-US"/>
              <a:t>行，删除</a:t>
            </a:r>
            <a:r>
              <a:rPr lang="en-US" altLang="zh-CN"/>
              <a:t>8</a:t>
            </a:r>
            <a:r>
              <a:rPr lang="zh-CN" altLang="en-US"/>
              <a:t>个字符</a:t>
            </a:r>
            <a:endParaRPr lang="en-US" altLang="zh-CN"/>
          </a:p>
          <a:p>
            <a:pPr lvl="1"/>
            <a:r>
              <a:rPr lang="zh-CN" altLang="en-US"/>
              <a:t>复制第</a:t>
            </a:r>
            <a:r>
              <a:rPr lang="en-US" altLang="zh-CN"/>
              <a:t>2~4</a:t>
            </a:r>
            <a:r>
              <a:rPr lang="zh-CN" altLang="en-US"/>
              <a:t>行的内容并粘贴到文件尾部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85D06-9442-4756-BE2C-3ACEF38B6F0C}" type="slidenum">
              <a:rPr lang="zh-CN" altLang="en-US" sz="1400"/>
            </a:fld>
            <a:endParaRPr lang="en-US" altLang="zh-CN" sz="140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143986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1928813" y="4365625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9G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8x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1323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>
            <a:off x="4787900" y="4149725"/>
            <a:ext cx="1620838" cy="1366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2G,3yy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en-US" altLang="zh-C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G,p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344863"/>
            <a:ext cx="1382713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3B0E44-C6EE-45DE-90DC-D317DFED6C80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命令方式的使用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撤销操作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685800" y="2057400"/>
          <a:ext cx="7543800" cy="2590800"/>
        </p:xfrm>
        <a:graphic>
          <a:graphicData uri="http://schemas.openxmlformats.org/drawingml/2006/table">
            <a:tbl>
              <a:tblPr/>
              <a:tblGrid>
                <a:gridCol w="1258659"/>
                <a:gridCol w="6285141"/>
              </a:tblGrid>
              <a:tr h="49994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97988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取消最近一次的操作，并恢复操作结果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可以多次使用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命令恢复已进行的多步操作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48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取消对当前行进行的所有操作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48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Ctrl + r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对使用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命令撤销的操作进行恢复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>
                <a:latin typeface="+mj-ea"/>
              </a:rPr>
              <a:t>阶段练习</a:t>
            </a:r>
            <a:r>
              <a:rPr lang="en-US" altLang="zh-CN" sz="3200" b="1" dirty="0">
                <a:latin typeface="+mj-ea"/>
              </a:rPr>
              <a:t>——</a:t>
            </a:r>
            <a:r>
              <a:rPr lang="zh-CN" altLang="en-US" sz="3200" b="1" dirty="0">
                <a:latin typeface="+mj-ea"/>
              </a:rPr>
              <a:t>命令方式</a:t>
            </a:r>
            <a:endParaRPr lang="zh-CN" altLang="en-US" sz="3200" b="1" dirty="0">
              <a:latin typeface="+mj-e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28800"/>
            <a:ext cx="8477250" cy="4724400"/>
          </a:xfrm>
        </p:spPr>
        <p:txBody>
          <a:bodyPr/>
          <a:lstStyle/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使用vi打开文件</a:t>
            </a:r>
            <a:r>
              <a:rPr lang="en-US" altLang="zh-CN" sz="2400" b="1" dirty="0">
                <a:latin typeface="楷体_GB2312" pitchFamily="49" charset="-122"/>
              </a:rPr>
              <a:t>file</a:t>
            </a:r>
            <a:endParaRPr lang="en-US" altLang="zh-CN" sz="2400" b="1" dirty="0">
              <a:latin typeface="楷体_GB2312" pitchFamily="49" charset="-122"/>
            </a:endParaRPr>
          </a:p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移动到第58行，向右移动40个字符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移动到第</a:t>
            </a:r>
            <a:r>
              <a:rPr lang="en-US" altLang="zh-CN" sz="2400" b="1" dirty="0">
                <a:latin typeface="楷体_GB2312" pitchFamily="49" charset="-122"/>
              </a:rPr>
              <a:t>60</a:t>
            </a:r>
            <a:r>
              <a:rPr lang="zh-CN" altLang="en-US" sz="2400" b="1" dirty="0">
                <a:latin typeface="楷体_GB2312" pitchFamily="49" charset="-122"/>
              </a:rPr>
              <a:t>行，复制后粘贴到最后一行之后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将光标移动到第29行，删除15个字符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想要撤销刚才的修改，用什么方法？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存储后退出vi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20700"/>
            <a:ext cx="8305800" cy="1308100"/>
          </a:xfrm>
        </p:spPr>
        <p:txBody>
          <a:bodyPr/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ex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转义方式（底行模式）的使用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检索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34"/>
          <p:cNvGraphicFramePr>
            <a:graphicFrameLocks noGrp="1"/>
          </p:cNvGraphicFramePr>
          <p:nvPr/>
        </p:nvGraphicFramePr>
        <p:xfrm>
          <a:off x="609600" y="2346216"/>
          <a:ext cx="7416800" cy="2587626"/>
        </p:xfrm>
        <a:graphic>
          <a:graphicData uri="http://schemas.openxmlformats.org/drawingml/2006/table">
            <a:tbl>
              <a:tblPr/>
              <a:tblGrid>
                <a:gridCol w="1295400"/>
                <a:gridCol w="6121400"/>
              </a:tblGrid>
              <a:tr h="5032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:/word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从上而下在文件中查找字符串“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word”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:?word 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从下而上在文件中查找字符串“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word”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定位下一个匹配的被查找字符串 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定位上一个匹配的被查找字符串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71062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a typeface="楷体_GB2312" pitchFamily="49" charset="-122"/>
              </a:rPr>
              <a:t>主要内容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647700" y="1676400"/>
          <a:ext cx="7848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20700"/>
            <a:ext cx="8305800" cy="1308100"/>
          </a:xfrm>
        </p:spPr>
        <p:txBody>
          <a:bodyPr/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ex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转义方式（底行模式）的使用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替换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Group 47"/>
          <p:cNvGraphicFramePr>
            <a:graphicFrameLocks noGrp="1"/>
          </p:cNvGraphicFramePr>
          <p:nvPr/>
        </p:nvGraphicFramePr>
        <p:xfrm>
          <a:off x="304800" y="1828800"/>
          <a:ext cx="8001000" cy="4617890"/>
        </p:xfrm>
        <a:graphic>
          <a:graphicData uri="http://schemas.openxmlformats.org/drawingml/2006/table">
            <a:tbl>
              <a:tblPr/>
              <a:tblGrid>
                <a:gridCol w="2193900"/>
                <a:gridCol w="5807100"/>
              </a:tblGrid>
              <a:tr h="50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00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:s/old/new 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将当前行中查找到的第一个字符“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old”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串替换为“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new”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:s/old/new/g 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将当前行中查找到的所有字符串“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old”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替换为“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new”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:#,# s/old/new/g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在行号“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#,#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”范围内替换所有的字符串“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old”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new”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:% s/old/new/g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在整个文件范围内替换所有的字符串“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old”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为“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new”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:s/old/new/c 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在替换命令末尾加入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命令，将对每个替换动作提示用户进行确认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04800" y="4038600"/>
            <a:ext cx="609600" cy="1219199"/>
            <a:chOff x="304800" y="4038600"/>
            <a:chExt cx="609600" cy="1219199"/>
          </a:xfrm>
        </p:grpSpPr>
        <p:sp>
          <p:nvSpPr>
            <p:cNvPr id="2" name="矩形 1"/>
            <p:cNvSpPr/>
            <p:nvPr/>
          </p:nvSpPr>
          <p:spPr>
            <a:xfrm>
              <a:off x="304800" y="4038600"/>
              <a:ext cx="609600" cy="381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4800" y="4872154"/>
              <a:ext cx="457200" cy="38564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思想气泡: 云 6"/>
          <p:cNvSpPr/>
          <p:nvPr/>
        </p:nvSpPr>
        <p:spPr>
          <a:xfrm>
            <a:off x="1143000" y="1524000"/>
            <a:ext cx="7162800" cy="2209800"/>
          </a:xfrm>
          <a:prstGeom prst="cloudCallout">
            <a:avLst>
              <a:gd name="adj1" fmla="val -51277"/>
              <a:gd name="adj2" fmla="val 59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地址符号，如：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3 </a:t>
            </a:r>
            <a:r>
              <a:rPr lang="zh-CN" altLang="en-US" sz="2000" b="1" dirty="0">
                <a:solidFill>
                  <a:schemeClr val="tx1"/>
                </a:solidFill>
              </a:rPr>
              <a:t>代表第</a:t>
            </a:r>
            <a:r>
              <a:rPr lang="en-US" altLang="zh-CN" sz="2000" b="1" dirty="0">
                <a:solidFill>
                  <a:schemeClr val="tx1"/>
                </a:solidFill>
              </a:rPr>
              <a:t>1~3</a:t>
            </a:r>
            <a:r>
              <a:rPr lang="zh-CN" altLang="en-US" sz="2000" b="1" dirty="0">
                <a:solidFill>
                  <a:schemeClr val="tx1"/>
                </a:solidFill>
              </a:rPr>
              <a:t>行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% </a:t>
            </a:r>
            <a:r>
              <a:rPr lang="zh-CN" altLang="en-US" sz="2000" b="1" dirty="0">
                <a:solidFill>
                  <a:schemeClr val="tx1"/>
                </a:solidFill>
              </a:rPr>
              <a:t>代表整个文档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$ </a:t>
            </a:r>
            <a:r>
              <a:rPr lang="zh-CN" altLang="en-US" sz="2000" b="1" dirty="0">
                <a:solidFill>
                  <a:schemeClr val="tx1"/>
                </a:solidFill>
              </a:rPr>
              <a:t>代表从第一行到最后一行</a:t>
            </a:r>
            <a:r>
              <a:rPr lang="en-US" altLang="zh-CN" sz="2000" b="1" dirty="0">
                <a:solidFill>
                  <a:schemeClr val="tx1"/>
                </a:solidFill>
              </a:rPr>
              <a:t>=%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. </a:t>
            </a:r>
            <a:r>
              <a:rPr lang="zh-CN" altLang="en-US" sz="2000" b="1" dirty="0">
                <a:solidFill>
                  <a:schemeClr val="tx1"/>
                </a:solidFill>
              </a:rPr>
              <a:t>代表从第一行到当前行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20700"/>
            <a:ext cx="8305800" cy="1308100"/>
          </a:xfrm>
        </p:spPr>
        <p:txBody>
          <a:bodyPr/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ex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转义方式（底行模式）的使用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检索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Group 30"/>
          <p:cNvGraphicFramePr/>
          <p:nvPr/>
        </p:nvGraphicFramePr>
        <p:xfrm>
          <a:off x="304800" y="1828800"/>
          <a:ext cx="8077200" cy="4148754"/>
        </p:xfrm>
        <a:graphic>
          <a:graphicData uri="http://schemas.openxmlformats.org/drawingml/2006/table">
            <a:tbl>
              <a:tblPr/>
              <a:tblGrid>
                <a:gridCol w="1884363"/>
                <a:gridCol w="6192837"/>
              </a:tblGrid>
              <a:tr h="54459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:set nu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显示行号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:set nonu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取消行号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:n1,n2 co n3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将从n1行到n2行之间(包括n1,n2行本身)的所有文本复制到n3行之下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:n1,n2 m n3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将从n1行到n2行之间(包括n1,n2行本身)的所有文本移动到n3行之下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:n1,n2 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删除从n1行到n2行之间(包括n1,n2行本身)的所有文本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255" y="609600"/>
            <a:ext cx="8229600" cy="890587"/>
          </a:xfrm>
        </p:spPr>
        <p:txBody>
          <a:bodyPr/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ex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转义方式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常用退出保存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5" name="Group 33"/>
          <p:cNvGraphicFramePr/>
          <p:nvPr/>
        </p:nvGraphicFramePr>
        <p:xfrm>
          <a:off x="321961" y="1905000"/>
          <a:ext cx="8358188" cy="4709160"/>
        </p:xfrm>
        <a:graphic>
          <a:graphicData uri="http://schemas.openxmlformats.org/drawingml/2006/table">
            <a:tbl>
              <a:tblPr/>
              <a:tblGrid>
                <a:gridCol w="1928813"/>
                <a:gridCol w="642937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命令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:w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将编辑的数据保存至硬盘文件中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:w!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若文件属性为只读，强制写入该文件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退出vi，若文件被改动，则提示无法退出信息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:q!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不保存文件，直接退出vi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:wq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保存文件后退出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:wq!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强制保存文件后退出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:w [filename]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将数据保存到另一个文件中，相当于另存为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:r[filename]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14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将另一个文件的内容加入到当前文件光标所在行的后面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>
                <a:latin typeface="+mj-ea"/>
              </a:rPr>
              <a:t>阶段练习</a:t>
            </a:r>
            <a:r>
              <a:rPr lang="en-US" altLang="zh-CN" sz="3200" b="1" dirty="0">
                <a:latin typeface="+mj-ea"/>
              </a:rPr>
              <a:t>——ex</a:t>
            </a:r>
            <a:r>
              <a:rPr lang="zh-CN" altLang="en-US" sz="3200" b="1" dirty="0">
                <a:latin typeface="+mj-ea"/>
              </a:rPr>
              <a:t>转义（底行）方式</a:t>
            </a:r>
            <a:endParaRPr lang="zh-CN" alt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05000"/>
            <a:ext cx="8705850" cy="4648200"/>
          </a:xfrm>
        </p:spPr>
        <p:txBody>
          <a:bodyPr/>
          <a:lstStyle/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设置行号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移动到第一行，并向下搜索</a:t>
            </a:r>
            <a:r>
              <a:rPr lang="en-US" altLang="zh-CN" sz="2400" b="1" dirty="0" err="1">
                <a:latin typeface="楷体_GB2312" pitchFamily="49" charset="-122"/>
              </a:rPr>
              <a:t>abc</a:t>
            </a:r>
            <a:r>
              <a:rPr lang="zh-CN" altLang="en-US" sz="2400" b="1" dirty="0">
                <a:latin typeface="楷体_GB2312" pitchFamily="49" charset="-122"/>
              </a:rPr>
              <a:t>字符串</a:t>
            </a:r>
            <a:endParaRPr lang="en-US" altLang="zh-CN" sz="2400" b="1" dirty="0">
              <a:latin typeface="楷体_GB2312" pitchFamily="49" charset="-122"/>
            </a:endParaRPr>
          </a:p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将50-100行之间的man改为MAN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将51-60行之间的内容复制到最后一行之后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删除11-30行之间的内容</a:t>
            </a:r>
            <a:endParaRPr lang="zh-CN" altLang="en-US" sz="2400" b="1" dirty="0">
              <a:latin typeface="楷体_GB2312" pitchFamily="49" charset="-122"/>
            </a:endParaRPr>
          </a:p>
          <a:p>
            <a:pPr marL="990600" lvl="1" indent="-457200" eaLnBrk="1" hangingPunct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b="1" dirty="0">
                <a:latin typeface="楷体_GB2312" pitchFamily="49" charset="-122"/>
              </a:rPr>
              <a:t>将该文件另存为</a:t>
            </a:r>
            <a:r>
              <a:rPr lang="en-US" altLang="zh-CN" sz="2400" b="1" dirty="0">
                <a:latin typeface="楷体_GB2312" pitchFamily="49" charset="-122"/>
              </a:rPr>
              <a:t>file2</a:t>
            </a:r>
            <a:r>
              <a:rPr lang="zh-CN" altLang="en-US" sz="2400" b="1" dirty="0">
                <a:latin typeface="楷体_GB2312" pitchFamily="49" charset="-122"/>
              </a:rPr>
              <a:t>文件</a:t>
            </a:r>
            <a:endParaRPr lang="zh-CN" altLang="en-US" sz="2400" b="1" dirty="0">
              <a:latin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F8440C-7663-4396-903F-006886C4C2C1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编辑源代码的常用步骤</a:t>
            </a:r>
            <a:endParaRPr lang="zh-CN" altLang="en-US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001000" cy="4822825"/>
          </a:xfrm>
          <a:solidFill>
            <a:schemeClr val="bg1"/>
          </a:solidFill>
        </p:spPr>
        <p:txBody>
          <a:bodyPr/>
          <a:lstStyle/>
          <a:p>
            <a:pPr eaLnBrk="1" hangingPunct="1"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使用</a:t>
            </a:r>
            <a:r>
              <a:rPr lang="en-US" altLang="zh-CN" dirty="0"/>
              <a:t>vi</a:t>
            </a:r>
            <a:r>
              <a:rPr lang="zh-CN" altLang="en-US" dirty="0"/>
              <a:t>打开已有文件</a:t>
            </a:r>
            <a:r>
              <a:rPr lang="en-US" altLang="zh-CN" dirty="0"/>
              <a:t>/</a:t>
            </a:r>
            <a:r>
              <a:rPr lang="zh-CN" altLang="en-US" dirty="0"/>
              <a:t>创建新文件</a:t>
            </a:r>
            <a:br>
              <a:rPr lang="en-US" altLang="zh-CN" dirty="0"/>
            </a:br>
            <a:r>
              <a:rPr lang="zh-CN" altLang="en-US" dirty="0"/>
              <a:t>在输入</a:t>
            </a:r>
            <a:r>
              <a:rPr lang="en-US" altLang="zh-CN" dirty="0"/>
              <a:t>vi</a:t>
            </a:r>
            <a:r>
              <a:rPr lang="zh-CN" altLang="en-US" dirty="0"/>
              <a:t>命令时使用文件名作为参数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vi </a:t>
            </a:r>
            <a:r>
              <a:rPr lang="en-US" altLang="zh-CN" dirty="0" err="1">
                <a:latin typeface="Courier New" panose="02070309020205020404" pitchFamily="49" charset="0"/>
              </a:rPr>
              <a:t>x.c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ourier New" panose="02070309020205020404" pitchFamily="49" charset="0"/>
              </a:rPr>
              <a:t>编辑源代码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zh-CN" altLang="en-US" dirty="0">
                <a:latin typeface="Courier New" panose="02070309020205020404" pitchFamily="49" charset="0"/>
              </a:rPr>
              <a:t>输入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/a/o</a:t>
            </a:r>
            <a:r>
              <a:rPr lang="zh-CN" altLang="en-US" dirty="0">
                <a:latin typeface="Courier New" panose="02070309020205020404" pitchFamily="49" charset="0"/>
              </a:rPr>
              <a:t>进入编辑模式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zh-CN" altLang="en-US" dirty="0">
                <a:latin typeface="Courier New" panose="02070309020205020404" pitchFamily="49" charset="0"/>
              </a:rPr>
              <a:t>输入代码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Courier New" panose="02070309020205020404" pitchFamily="49" charset="0"/>
              </a:rPr>
              <a:t>保存退出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zh-CN" altLang="en-US" dirty="0">
                <a:latin typeface="Courier New" panose="02070309020205020404" pitchFamily="49" charset="0"/>
              </a:rPr>
              <a:t>输入“：”进入底行模式</a:t>
            </a:r>
            <a:br>
              <a:rPr lang="en-US" altLang="zh-CN" dirty="0">
                <a:latin typeface="Courier New" panose="02070309020205020404" pitchFamily="49" charset="0"/>
              </a:rPr>
            </a:br>
            <a:r>
              <a:rPr lang="zh-CN" altLang="en-US" dirty="0">
                <a:latin typeface="Courier New" panose="02070309020205020404" pitchFamily="49" charset="0"/>
              </a:rPr>
              <a:t>输入</a:t>
            </a:r>
            <a:r>
              <a:rPr lang="en-US" altLang="zh-CN" dirty="0">
                <a:latin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</a:rPr>
              <a:t>或</a:t>
            </a:r>
            <a:r>
              <a:rPr lang="en-US" altLang="zh-CN" dirty="0" err="1">
                <a:latin typeface="Courier New" panose="02070309020205020404" pitchFamily="49" charset="0"/>
              </a:rPr>
              <a:t>wq</a:t>
            </a:r>
            <a:r>
              <a:rPr lang="zh-CN" altLang="en-US" dirty="0">
                <a:latin typeface="Courier New" panose="02070309020205020404" pitchFamily="49" charset="0"/>
              </a:rPr>
              <a:t>存盘退出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8013"/>
            <a:ext cx="8229600" cy="954087"/>
          </a:xfrm>
        </p:spPr>
        <p:txBody>
          <a:bodyPr/>
          <a:lstStyle/>
          <a:p>
            <a:r>
              <a:rPr lang="en-US" altLang="zh-CN" sz="4000" b="1" dirty="0" err="1">
                <a:latin typeface="楷体_GB2312" pitchFamily="49" charset="-122"/>
                <a:ea typeface="楷体_GB2312" pitchFamily="49" charset="-122"/>
              </a:rPr>
              <a:t>gcc</a:t>
            </a:r>
            <a:endParaRPr lang="zh-CN" altLang="en-US" sz="4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28368" y="2667000"/>
            <a:ext cx="8077200" cy="28098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 err="1"/>
              <a:t>gcc</a:t>
            </a:r>
            <a:r>
              <a:rPr lang="zh-CN" altLang="en-US" sz="2400" b="1" dirty="0"/>
              <a:t>根据源程序的后缀名来决定使用哪一种语言的编译器进行编译工作。</a:t>
            </a:r>
            <a:endParaRPr lang="zh-CN" altLang="en-US" sz="2400" b="1" dirty="0"/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/>
              <a:t>后缀名为“</a:t>
            </a:r>
            <a:r>
              <a:rPr lang="en-US" altLang="zh-CN" sz="2400" b="1" dirty="0"/>
              <a:t>.c”</a:t>
            </a:r>
            <a:r>
              <a:rPr lang="zh-CN" altLang="en-US" sz="2400" b="1" dirty="0"/>
              <a:t> 的文件被</a:t>
            </a:r>
            <a:r>
              <a:rPr lang="en-US" altLang="zh-CN" sz="2400" b="1" dirty="0" err="1"/>
              <a:t>gcc</a:t>
            </a:r>
            <a:r>
              <a:rPr lang="zh-CN" altLang="en-US" sz="2400" b="1" dirty="0"/>
              <a:t>认为是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语言的源程序文件。例如：</a:t>
            </a:r>
            <a:r>
              <a:rPr lang="en-US" altLang="zh-CN" sz="2400" b="1" dirty="0" err="1">
                <a:solidFill>
                  <a:srgbClr val="0000FF"/>
                </a:solidFill>
              </a:rPr>
              <a:t>gcc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hello.c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 err="1"/>
              <a:t>gcc</a:t>
            </a:r>
            <a:r>
              <a:rPr lang="zh-CN" altLang="en-US" sz="2400" b="1" dirty="0"/>
              <a:t>编译出来的可执行程序默认是</a:t>
            </a:r>
            <a:r>
              <a:rPr lang="en-US" altLang="zh-CN" sz="2400" b="1" dirty="0" err="1">
                <a:solidFill>
                  <a:srgbClr val="C00000"/>
                </a:solidFill>
              </a:rPr>
              <a:t>a.out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33400" y="1883717"/>
            <a:ext cx="7650892" cy="461665"/>
          </a:xfrm>
          <a:prstGeom prst="rect">
            <a:avLst/>
          </a:prstGeom>
          <a:solidFill>
            <a:schemeClr val="accent5"/>
          </a:solidFill>
          <a:ln w="19050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用法：   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&lt;filenames&gt;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6785"/>
            <a:ext cx="8229600" cy="954087"/>
          </a:xfrm>
        </p:spPr>
        <p:txBody>
          <a:bodyPr/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语言编译过程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394959" y="1863449"/>
            <a:ext cx="1857388" cy="928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编辑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52600" y="2823902"/>
            <a:ext cx="1857388" cy="928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预处理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00400" y="3775612"/>
            <a:ext cx="1857388" cy="928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编译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85780" y="4632663"/>
            <a:ext cx="1857388" cy="928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汇编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400800" y="5482283"/>
            <a:ext cx="1857388" cy="928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链接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形状 15"/>
          <p:cNvCxnSpPr>
            <a:stCxn id="10" idx="4"/>
            <a:endCxn id="11" idx="2"/>
          </p:cNvCxnSpPr>
          <p:nvPr/>
        </p:nvCxnSpPr>
        <p:spPr>
          <a:xfrm rot="16200000" flipH="1">
            <a:off x="5865001" y="5410830"/>
            <a:ext cx="385273" cy="68632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形状 21"/>
          <p:cNvCxnSpPr>
            <a:stCxn id="8" idx="6"/>
            <a:endCxn id="9" idx="7"/>
          </p:cNvCxnSpPr>
          <p:nvPr/>
        </p:nvCxnSpPr>
        <p:spPr>
          <a:xfrm>
            <a:off x="3609988" y="3288249"/>
            <a:ext cx="1175792" cy="62336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形状 23"/>
          <p:cNvCxnSpPr>
            <a:stCxn id="7" idx="3"/>
            <a:endCxn id="8" idx="2"/>
          </p:cNvCxnSpPr>
          <p:nvPr/>
        </p:nvCxnSpPr>
        <p:spPr>
          <a:xfrm rot="16200000" flipH="1">
            <a:off x="893728" y="2429377"/>
            <a:ext cx="632110" cy="10856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形状 25"/>
          <p:cNvCxnSpPr>
            <a:stCxn id="9" idx="3"/>
            <a:endCxn id="10" idx="2"/>
          </p:cNvCxnSpPr>
          <p:nvPr/>
        </p:nvCxnSpPr>
        <p:spPr>
          <a:xfrm rot="16200000" flipH="1">
            <a:off x="3864740" y="4175970"/>
            <a:ext cx="528708" cy="13133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线形标注 1(带强调线) 26"/>
          <p:cNvSpPr/>
          <p:nvPr/>
        </p:nvSpPr>
        <p:spPr>
          <a:xfrm>
            <a:off x="2951580" y="1612077"/>
            <a:ext cx="3167082" cy="705588"/>
          </a:xfrm>
          <a:prstGeom prst="accentCallout1">
            <a:avLst>
              <a:gd name="adj1" fmla="val 53345"/>
              <a:gd name="adj2" fmla="val -5806"/>
              <a:gd name="adj3" fmla="val 80443"/>
              <a:gd name="adj4" fmla="val -232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对源代码进行编辑，</a:t>
            </a:r>
            <a:r>
              <a:rPr lang="en-US" altLang="zh-CN" dirty="0"/>
              <a:t>VI</a:t>
            </a:r>
            <a:endParaRPr lang="zh-CN" altLang="en-US" dirty="0"/>
          </a:p>
        </p:txBody>
      </p:sp>
      <p:sp>
        <p:nvSpPr>
          <p:cNvPr id="18" name="线形标注 1(带强调线) 27"/>
          <p:cNvSpPr/>
          <p:nvPr/>
        </p:nvSpPr>
        <p:spPr>
          <a:xfrm>
            <a:off x="4495800" y="2502856"/>
            <a:ext cx="4467022" cy="705588"/>
          </a:xfrm>
          <a:prstGeom prst="accentCallout1">
            <a:avLst>
              <a:gd name="adj1" fmla="val 54377"/>
              <a:gd name="adj2" fmla="val -3945"/>
              <a:gd name="adj3" fmla="val 88827"/>
              <a:gd name="adj4" fmla="val -207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分析文件包含</a:t>
            </a:r>
            <a:r>
              <a:rPr lang="en-US" altLang="zh-CN" dirty="0"/>
              <a:t>(include)</a:t>
            </a:r>
            <a:r>
              <a:rPr lang="zh-CN" altLang="en-US" dirty="0"/>
              <a:t>、宏定义</a:t>
            </a:r>
            <a:r>
              <a:rPr lang="en-US" altLang="zh-CN" dirty="0"/>
              <a:t>define</a:t>
            </a:r>
            <a:r>
              <a:rPr lang="zh-CN" altLang="en-US" dirty="0"/>
              <a:t>等</a:t>
            </a:r>
            <a:br>
              <a:rPr lang="en-US" altLang="zh-CN" dirty="0"/>
            </a:br>
            <a:r>
              <a:rPr lang="en-US" altLang="zh-CN" dirty="0" err="1"/>
              <a:t>gcc</a:t>
            </a:r>
            <a:r>
              <a:rPr lang="en-US" altLang="zh-CN" dirty="0"/>
              <a:t> -E</a:t>
            </a:r>
            <a:endParaRPr lang="zh-CN" altLang="en-US" dirty="0"/>
          </a:p>
        </p:txBody>
      </p:sp>
      <p:sp>
        <p:nvSpPr>
          <p:cNvPr id="19" name="线形标注 1(带强调线) 28"/>
          <p:cNvSpPr/>
          <p:nvPr/>
        </p:nvSpPr>
        <p:spPr>
          <a:xfrm>
            <a:off x="5757369" y="3541802"/>
            <a:ext cx="3205453" cy="705588"/>
          </a:xfrm>
          <a:prstGeom prst="accentCallout1">
            <a:avLst>
              <a:gd name="adj1" fmla="val 45657"/>
              <a:gd name="adj2" fmla="val -8333"/>
              <a:gd name="adj3" fmla="val 72179"/>
              <a:gd name="adj4" fmla="val -294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对源代码编译，生成汇编文件</a:t>
            </a:r>
            <a:br>
              <a:rPr lang="en-US" altLang="zh-CN" dirty="0"/>
            </a:br>
            <a:r>
              <a:rPr lang="en-US" altLang="zh-CN" dirty="0" err="1"/>
              <a:t>gcc</a:t>
            </a:r>
            <a:r>
              <a:rPr lang="en-US" altLang="zh-CN" dirty="0"/>
              <a:t> -S</a:t>
            </a:r>
            <a:endParaRPr lang="zh-CN" altLang="en-US" dirty="0"/>
          </a:p>
        </p:txBody>
      </p:sp>
      <p:sp>
        <p:nvSpPr>
          <p:cNvPr id="20" name="线形标注 1(带强调线) 29"/>
          <p:cNvSpPr/>
          <p:nvPr/>
        </p:nvSpPr>
        <p:spPr>
          <a:xfrm flipH="1">
            <a:off x="1066800" y="4800464"/>
            <a:ext cx="2103960" cy="857256"/>
          </a:xfrm>
          <a:prstGeom prst="accentCallout1">
            <a:avLst>
              <a:gd name="adj1" fmla="val 51422"/>
              <a:gd name="adj2" fmla="val -8693"/>
              <a:gd name="adj3" fmla="val 54356"/>
              <a:gd name="adj4" fmla="val -615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生成目标文件</a:t>
            </a:r>
            <a:br>
              <a:rPr lang="en-US" altLang="zh-CN" dirty="0"/>
            </a:br>
            <a:r>
              <a:rPr lang="en-US" altLang="zh-CN" dirty="0" err="1"/>
              <a:t>gcc</a:t>
            </a:r>
            <a:r>
              <a:rPr lang="en-US" altLang="zh-CN" dirty="0"/>
              <a:t> -c</a:t>
            </a:r>
            <a:endParaRPr lang="zh-CN" altLang="en-US" dirty="0"/>
          </a:p>
        </p:txBody>
      </p:sp>
      <p:sp>
        <p:nvSpPr>
          <p:cNvPr id="21" name="线形标注 1(带强调线) 30"/>
          <p:cNvSpPr/>
          <p:nvPr/>
        </p:nvSpPr>
        <p:spPr>
          <a:xfrm flipH="1">
            <a:off x="2797709" y="5693439"/>
            <a:ext cx="2523589" cy="857256"/>
          </a:xfrm>
          <a:prstGeom prst="accentCallout1">
            <a:avLst>
              <a:gd name="adj1" fmla="val 46617"/>
              <a:gd name="adj2" fmla="val -6306"/>
              <a:gd name="adj3" fmla="val 43831"/>
              <a:gd name="adj4" fmla="val -41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将分散的模块组成一个可执行的整体，</a:t>
            </a:r>
            <a:r>
              <a:rPr lang="en-US" altLang="zh-CN" dirty="0" err="1"/>
              <a:t>gcc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54087"/>
          </a:xfrm>
        </p:spPr>
        <p:txBody>
          <a:bodyPr/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Hello World!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895600"/>
            <a:ext cx="6400800" cy="2209800"/>
          </a:xfrm>
          <a:solidFill>
            <a:schemeClr val="bg1"/>
          </a:solidFill>
          <a:ln w="19050">
            <a:solidFill>
              <a:srgbClr val="345E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	&lt;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World!\n”);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816100"/>
            <a:ext cx="806291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altLang="zh-CN" sz="2800" kern="0" dirty="0"/>
              <a:t>C</a:t>
            </a:r>
            <a:r>
              <a:rPr lang="zh-CN" altLang="en-US" sz="2800" kern="0" dirty="0"/>
              <a:t>程序</a:t>
            </a:r>
            <a:endParaRPr lang="zh-CN" altLang="en-US" sz="2800" kern="0" dirty="0"/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kern="0" dirty="0"/>
              <a:t>     设有一个文件名为</a:t>
            </a:r>
            <a:r>
              <a:rPr lang="en-US" altLang="zh-CN" sz="2800" kern="0" dirty="0" err="1"/>
              <a:t>hello.c</a:t>
            </a:r>
            <a:r>
              <a:rPr lang="zh-CN" altLang="en-US" sz="2800" kern="0" dirty="0"/>
              <a:t>的程序，其内容为：</a:t>
            </a:r>
            <a:endParaRPr lang="zh-CN" altLang="en-US" sz="28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54087"/>
          </a:xfrm>
        </p:spPr>
        <p:txBody>
          <a:bodyPr/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Hello World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的链接和运行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Char char="ß"/>
              <a:defRPr/>
            </a:pPr>
            <a:r>
              <a:rPr lang="zh-CN" altLang="en-US" sz="2800" dirty="0">
                <a:solidFill>
                  <a:schemeClr val="accent2"/>
                </a:solidFill>
              </a:rPr>
              <a:t>编译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dirty="0" err="1"/>
              <a:t>gcc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hello.c</a:t>
            </a:r>
            <a:r>
              <a:rPr lang="en-US" altLang="zh-CN" sz="2400" dirty="0"/>
              <a:t>		#</a:t>
            </a:r>
            <a:r>
              <a:rPr lang="zh-CN" altLang="en-US" sz="2400" dirty="0"/>
              <a:t>生成可执行程序</a:t>
            </a:r>
            <a:r>
              <a:rPr lang="en-US" altLang="zh-CN" sz="2400" dirty="0" err="1"/>
              <a:t>a.out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dirty="0" err="1"/>
              <a:t>gcc</a:t>
            </a:r>
            <a:r>
              <a:rPr lang="en-US" altLang="zh-CN" sz="2400" dirty="0"/>
              <a:t> –o hello </a:t>
            </a:r>
            <a:r>
              <a:rPr lang="en-US" altLang="zh-CN" sz="2400" dirty="0" err="1"/>
              <a:t>hello.c</a:t>
            </a:r>
            <a:r>
              <a:rPr lang="en-US" altLang="zh-CN" sz="2400" dirty="0"/>
              <a:t>	#</a:t>
            </a:r>
            <a:r>
              <a:rPr lang="zh-CN" altLang="en-US" sz="2400" dirty="0"/>
              <a:t>生成可执行程序</a:t>
            </a:r>
            <a:r>
              <a:rPr lang="en-US" altLang="zh-CN" sz="2400" dirty="0"/>
              <a:t>hello</a:t>
            </a: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buFont typeface="Wingdings 2" panose="05020102010507070707"/>
              <a:buChar char="ß"/>
              <a:defRPr/>
            </a:pPr>
            <a:r>
              <a:rPr lang="zh-CN" altLang="en-US" sz="2800" dirty="0">
                <a:solidFill>
                  <a:schemeClr val="accent2"/>
                </a:solidFill>
              </a:rPr>
              <a:t>运行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lvl="1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dirty="0"/>
              <a:t>./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pPr lvl="1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dirty="0"/>
              <a:t>./hello</a:t>
            </a:r>
            <a:r>
              <a:rPr lang="zh-CN" altLang="en-US" sz="2400" dirty="0"/>
              <a:t> 	</a:t>
            </a:r>
            <a:endParaRPr lang="zh-CN" altLang="en-US" sz="2400" dirty="0"/>
          </a:p>
          <a:p>
            <a:pPr eaLnBrk="1" fontAlgn="auto" hangingPunct="1">
              <a:spcAft>
                <a:spcPts val="0"/>
              </a:spcAft>
              <a:buFont typeface="Wingdings 2" panose="05020102010507070707"/>
              <a:buChar char="ß"/>
              <a:defRPr/>
            </a:pPr>
            <a:r>
              <a:rPr lang="zh-CN" altLang="en-US" sz="2800" dirty="0">
                <a:solidFill>
                  <a:schemeClr val="accent2"/>
                </a:solidFill>
              </a:rPr>
              <a:t>输出结果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</a:t>
            </a:r>
            <a:r>
              <a:rPr lang="en-US" altLang="zh-CN" sz="2800" dirty="0"/>
              <a:t>		Hello World! 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90587"/>
          </a:xfrm>
        </p:spPr>
        <p:txBody>
          <a:bodyPr/>
          <a:lstStyle/>
          <a:p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gdb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/>
              <a:t>GNU debugger</a:t>
            </a:r>
            <a:r>
              <a:rPr lang="zh-CN" altLang="en-US" dirty="0"/>
              <a:t>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229600" cy="4465637"/>
          </a:xfrm>
          <a:solidFill>
            <a:schemeClr val="accent5">
              <a:hueOff val="0"/>
              <a:satOff val="0"/>
              <a:lumOff val="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程序中的错误可按性质分为三种：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990600" indent="-454025">
              <a:buClr>
                <a:srgbClr val="C00000"/>
              </a:buClr>
              <a:buFont typeface="+mj-lt"/>
              <a:buAutoNum type="romanUcPeriod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编译错误，即语法错误。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990600" indent="-454025">
              <a:buClr>
                <a:srgbClr val="C00000"/>
              </a:buClr>
              <a:buFont typeface="+mj-lt"/>
              <a:buAutoNum type="romanUcPeriod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运行错误。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990600" indent="-454025">
              <a:buClr>
                <a:srgbClr val="C00000"/>
              </a:buClr>
              <a:buFont typeface="+mj-lt"/>
              <a:buAutoNum type="romanUcPeriod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逻辑错误。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gdb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功能：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990600" indent="-454025">
              <a:buClr>
                <a:srgbClr val="C00000"/>
              </a:buClr>
              <a:buFont typeface="TH SarabunPSK" panose="020B0500040200020003" pitchFamily="34" charset="-34"/>
              <a:buChar char="※"/>
            </a:pPr>
            <a:r>
              <a:rPr lang="zh-CN" altLang="en-US" sz="2400" dirty="0">
                <a:ea typeface="楷体_GB2312" pitchFamily="49" charset="-122"/>
              </a:rPr>
              <a:t>监视或修改程序中变量的值</a:t>
            </a:r>
            <a:endParaRPr lang="zh-CN" altLang="en-US" sz="2400" dirty="0">
              <a:ea typeface="楷体_GB2312" pitchFamily="49" charset="-122"/>
            </a:endParaRPr>
          </a:p>
          <a:p>
            <a:pPr marL="990600" indent="-454025">
              <a:buClr>
                <a:srgbClr val="C00000"/>
              </a:buClr>
              <a:buFont typeface="TH SarabunPSK" panose="020B0500040200020003" pitchFamily="34" charset="-34"/>
              <a:buChar char="※"/>
            </a:pPr>
            <a:r>
              <a:rPr lang="zh-CN" altLang="en-US" sz="2400" dirty="0">
                <a:ea typeface="楷体_GB2312" pitchFamily="49" charset="-122"/>
              </a:rPr>
              <a:t>设置断点以使程序在指定的代码行上暂停执行</a:t>
            </a:r>
            <a:endParaRPr lang="zh-CN" altLang="en-US" sz="2400" dirty="0">
              <a:ea typeface="楷体_GB2312" pitchFamily="49" charset="-122"/>
            </a:endParaRPr>
          </a:p>
          <a:p>
            <a:pPr marL="990600" indent="-454025">
              <a:buClr>
                <a:srgbClr val="C00000"/>
              </a:buClr>
              <a:buFont typeface="TH SarabunPSK" panose="020B0500040200020003" pitchFamily="34" charset="-34"/>
              <a:buChar char="※"/>
            </a:pPr>
            <a:r>
              <a:rPr lang="zh-CN" altLang="en-US" sz="2400" dirty="0">
                <a:ea typeface="楷体_GB2312" pitchFamily="49" charset="-122"/>
              </a:rPr>
              <a:t>单步执行或程序跟踪</a:t>
            </a:r>
            <a:endParaRPr lang="en-US" altLang="zh-CN" sz="2400" dirty="0">
              <a:ea typeface="楷体_GB2312" pitchFamily="49" charset="-122"/>
            </a:endParaRPr>
          </a:p>
          <a:p>
            <a:pPr marL="990600" indent="-454025">
              <a:buClr>
                <a:srgbClr val="C00000"/>
              </a:buClr>
              <a:buFont typeface="TH SarabunPSK" panose="020B0500040200020003" pitchFamily="34" charset="-34"/>
              <a:buChar char="※"/>
            </a:pPr>
            <a:r>
              <a:rPr lang="zh-CN" altLang="en-US" sz="2400" dirty="0">
                <a:ea typeface="楷体_GB2312" pitchFamily="49" charset="-122"/>
              </a:rPr>
              <a:t>动态的改变程序的执行环境。</a:t>
            </a:r>
            <a:endParaRPr lang="zh-CN" altLang="en-US" sz="2400" dirty="0">
              <a:ea typeface="楷体_GB2312" pitchFamily="49" charset="-122"/>
            </a:endParaRPr>
          </a:p>
          <a:p>
            <a:pPr marL="536575" indent="0">
              <a:buClr>
                <a:srgbClr val="C00000"/>
              </a:buClr>
              <a:buNone/>
            </a:pPr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3FADC9-8EB3-4739-A733-6E4A8BB6F346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vi</a:t>
            </a:r>
            <a:r>
              <a:rPr lang="zh-CN" altLang="en-US" dirty="0"/>
              <a:t>编辑源代码</a:t>
            </a:r>
            <a:endParaRPr lang="zh-CN" altLang="en-US" dirty="0"/>
          </a:p>
        </p:txBody>
      </p:sp>
      <p:grpSp>
        <p:nvGrpSpPr>
          <p:cNvPr id="9221" name="Group 124"/>
          <p:cNvGrpSpPr/>
          <p:nvPr/>
        </p:nvGrpSpPr>
        <p:grpSpPr bwMode="auto">
          <a:xfrm>
            <a:off x="560991" y="2876550"/>
            <a:ext cx="1644650" cy="457200"/>
            <a:chOff x="567" y="2387"/>
            <a:chExt cx="1036" cy="457"/>
          </a:xfrm>
        </p:grpSpPr>
        <p:sp>
          <p:nvSpPr>
            <p:cNvPr id="9266" name="Text Box 28"/>
            <p:cNvSpPr txBox="1">
              <a:spLocks noChangeArrowheads="1"/>
            </p:cNvSpPr>
            <p:nvPr/>
          </p:nvSpPr>
          <p:spPr bwMode="auto">
            <a:xfrm>
              <a:off x="891" y="2387"/>
              <a:ext cx="704" cy="45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287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287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287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287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287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67" name="AutoShape 29"/>
            <p:cNvSpPr>
              <a:spLocks noChangeArrowheads="1"/>
            </p:cNvSpPr>
            <p:nvPr/>
          </p:nvSpPr>
          <p:spPr bwMode="auto">
            <a:xfrm>
              <a:off x="612" y="2387"/>
              <a:ext cx="953" cy="408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182" name="Text Box 30"/>
            <p:cNvSpPr txBox="1">
              <a:spLocks noChangeArrowheads="1"/>
            </p:cNvSpPr>
            <p:nvPr/>
          </p:nvSpPr>
          <p:spPr bwMode="auto">
            <a:xfrm>
              <a:off x="567" y="2387"/>
              <a:ext cx="1036" cy="36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文本编辑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141"/>
          <p:cNvGrpSpPr/>
          <p:nvPr/>
        </p:nvGrpSpPr>
        <p:grpSpPr bwMode="auto">
          <a:xfrm>
            <a:off x="2843213" y="2349500"/>
            <a:ext cx="2089150" cy="366713"/>
            <a:chOff x="2018" y="1298"/>
            <a:chExt cx="1135" cy="231"/>
          </a:xfrm>
        </p:grpSpPr>
        <p:sp>
          <p:nvSpPr>
            <p:cNvPr id="9264" name="AutoShape 83"/>
            <p:cNvSpPr>
              <a:spLocks noChangeArrowheads="1"/>
            </p:cNvSpPr>
            <p:nvPr/>
          </p:nvSpPr>
          <p:spPr bwMode="auto">
            <a:xfrm>
              <a:off x="2019" y="1298"/>
              <a:ext cx="1089" cy="227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232" name="Text Box 80"/>
            <p:cNvSpPr txBox="1">
              <a:spLocks noChangeArrowheads="1"/>
            </p:cNvSpPr>
            <p:nvPr/>
          </p:nvSpPr>
          <p:spPr bwMode="auto">
            <a:xfrm>
              <a:off x="2018" y="1298"/>
              <a:ext cx="1135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为什么学习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vi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？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Group 111"/>
          <p:cNvGrpSpPr/>
          <p:nvPr/>
        </p:nvGrpSpPr>
        <p:grpSpPr bwMode="auto">
          <a:xfrm>
            <a:off x="5508625" y="1700213"/>
            <a:ext cx="3025775" cy="366712"/>
            <a:chOff x="3514" y="1026"/>
            <a:chExt cx="1815" cy="231"/>
          </a:xfrm>
        </p:grpSpPr>
        <p:sp>
          <p:nvSpPr>
            <p:cNvPr id="9262" name="AutoShape 85"/>
            <p:cNvSpPr>
              <a:spLocks noChangeArrowheads="1"/>
            </p:cNvSpPr>
            <p:nvPr/>
          </p:nvSpPr>
          <p:spPr bwMode="auto">
            <a:xfrm>
              <a:off x="3514" y="1026"/>
              <a:ext cx="1815" cy="227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238" name="Text Box 86"/>
            <p:cNvSpPr txBox="1">
              <a:spLocks noChangeArrowheads="1"/>
            </p:cNvSpPr>
            <p:nvPr/>
          </p:nvSpPr>
          <p:spPr bwMode="auto">
            <a:xfrm>
              <a:off x="3560" y="1026"/>
              <a:ext cx="1769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vi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编辑器的工作方式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117"/>
          <p:cNvGrpSpPr/>
          <p:nvPr/>
        </p:nvGrpSpPr>
        <p:grpSpPr bwMode="auto">
          <a:xfrm>
            <a:off x="5508625" y="2349500"/>
            <a:ext cx="3024188" cy="366713"/>
            <a:chOff x="3514" y="1026"/>
            <a:chExt cx="1815" cy="231"/>
          </a:xfrm>
        </p:grpSpPr>
        <p:sp>
          <p:nvSpPr>
            <p:cNvPr id="9260" name="AutoShape 118"/>
            <p:cNvSpPr>
              <a:spLocks noChangeArrowheads="1"/>
            </p:cNvSpPr>
            <p:nvPr/>
          </p:nvSpPr>
          <p:spPr bwMode="auto">
            <a:xfrm>
              <a:off x="3514" y="1026"/>
              <a:ext cx="1815" cy="227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271" name="Text Box 119"/>
            <p:cNvSpPr txBox="1">
              <a:spLocks noChangeArrowheads="1"/>
            </p:cNvSpPr>
            <p:nvPr/>
          </p:nvSpPr>
          <p:spPr bwMode="auto">
            <a:xfrm>
              <a:off x="3559" y="1026"/>
              <a:ext cx="1770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vi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的进入和退出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" name="Group 121"/>
          <p:cNvGrpSpPr/>
          <p:nvPr/>
        </p:nvGrpSpPr>
        <p:grpSpPr bwMode="auto">
          <a:xfrm>
            <a:off x="2843213" y="4502150"/>
            <a:ext cx="2087562" cy="366713"/>
            <a:chOff x="3514" y="1026"/>
            <a:chExt cx="1815" cy="231"/>
          </a:xfrm>
        </p:grpSpPr>
        <p:sp>
          <p:nvSpPr>
            <p:cNvPr id="9258" name="AutoShape 122"/>
            <p:cNvSpPr>
              <a:spLocks noChangeArrowheads="1"/>
            </p:cNvSpPr>
            <p:nvPr/>
          </p:nvSpPr>
          <p:spPr bwMode="auto">
            <a:xfrm>
              <a:off x="3514" y="1026"/>
              <a:ext cx="1815" cy="227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275" name="Text Box 123"/>
            <p:cNvSpPr txBox="1">
              <a:spLocks noChangeArrowheads="1"/>
            </p:cNvSpPr>
            <p:nvPr/>
          </p:nvSpPr>
          <p:spPr bwMode="auto">
            <a:xfrm>
              <a:off x="3560" y="1026"/>
              <a:ext cx="1769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vi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文本编辑器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7" name="Group 128"/>
          <p:cNvGrpSpPr/>
          <p:nvPr/>
        </p:nvGrpSpPr>
        <p:grpSpPr bwMode="auto">
          <a:xfrm>
            <a:off x="5508625" y="3775075"/>
            <a:ext cx="3024188" cy="366713"/>
            <a:chOff x="3514" y="1026"/>
            <a:chExt cx="1815" cy="231"/>
          </a:xfrm>
        </p:grpSpPr>
        <p:sp>
          <p:nvSpPr>
            <p:cNvPr id="9256" name="AutoShape 129"/>
            <p:cNvSpPr>
              <a:spLocks noChangeArrowheads="1"/>
            </p:cNvSpPr>
            <p:nvPr/>
          </p:nvSpPr>
          <p:spPr bwMode="auto">
            <a:xfrm>
              <a:off x="3514" y="1026"/>
              <a:ext cx="1815" cy="227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282" name="Text Box 130"/>
            <p:cNvSpPr txBox="1">
              <a:spLocks noChangeArrowheads="1"/>
            </p:cNvSpPr>
            <p:nvPr/>
          </p:nvSpPr>
          <p:spPr bwMode="auto">
            <a:xfrm>
              <a:off x="3559" y="1026"/>
              <a:ext cx="1770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输入方式的使用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" name="Group 131"/>
          <p:cNvGrpSpPr/>
          <p:nvPr/>
        </p:nvGrpSpPr>
        <p:grpSpPr bwMode="auto">
          <a:xfrm>
            <a:off x="5508625" y="4502150"/>
            <a:ext cx="3024188" cy="366713"/>
            <a:chOff x="3514" y="1026"/>
            <a:chExt cx="1815" cy="231"/>
          </a:xfrm>
        </p:grpSpPr>
        <p:sp>
          <p:nvSpPr>
            <p:cNvPr id="9254" name="AutoShape 132"/>
            <p:cNvSpPr>
              <a:spLocks noChangeArrowheads="1"/>
            </p:cNvSpPr>
            <p:nvPr/>
          </p:nvSpPr>
          <p:spPr bwMode="auto">
            <a:xfrm>
              <a:off x="3514" y="1026"/>
              <a:ext cx="1815" cy="227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285" name="Text Box 133"/>
            <p:cNvSpPr txBox="1">
              <a:spLocks noChangeArrowheads="1"/>
            </p:cNvSpPr>
            <p:nvPr/>
          </p:nvSpPr>
          <p:spPr bwMode="auto">
            <a:xfrm>
              <a:off x="3559" y="1026"/>
              <a:ext cx="1770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底行模式的使用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" name="Group 137"/>
          <p:cNvGrpSpPr/>
          <p:nvPr/>
        </p:nvGrpSpPr>
        <p:grpSpPr bwMode="auto">
          <a:xfrm>
            <a:off x="5508625" y="5222875"/>
            <a:ext cx="3024188" cy="366713"/>
            <a:chOff x="3514" y="1026"/>
            <a:chExt cx="1815" cy="231"/>
          </a:xfrm>
        </p:grpSpPr>
        <p:sp>
          <p:nvSpPr>
            <p:cNvPr id="9252" name="AutoShape 138"/>
            <p:cNvSpPr>
              <a:spLocks noChangeArrowheads="1"/>
            </p:cNvSpPr>
            <p:nvPr/>
          </p:nvSpPr>
          <p:spPr bwMode="auto">
            <a:xfrm>
              <a:off x="3514" y="1026"/>
              <a:ext cx="1815" cy="227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291" name="Text Box 139"/>
            <p:cNvSpPr txBox="1">
              <a:spLocks noChangeArrowheads="1"/>
            </p:cNvSpPr>
            <p:nvPr/>
          </p:nvSpPr>
          <p:spPr bwMode="auto">
            <a:xfrm>
              <a:off x="3559" y="1026"/>
              <a:ext cx="1770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编辑器的多文件操作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2" name="Group 161"/>
          <p:cNvGrpSpPr/>
          <p:nvPr/>
        </p:nvGrpSpPr>
        <p:grpSpPr bwMode="auto">
          <a:xfrm>
            <a:off x="5508625" y="3062288"/>
            <a:ext cx="3024188" cy="366712"/>
            <a:chOff x="3514" y="1026"/>
            <a:chExt cx="1815" cy="231"/>
          </a:xfrm>
        </p:grpSpPr>
        <p:sp>
          <p:nvSpPr>
            <p:cNvPr id="9241" name="AutoShape 162"/>
            <p:cNvSpPr>
              <a:spLocks noChangeArrowheads="1"/>
            </p:cNvSpPr>
            <p:nvPr/>
          </p:nvSpPr>
          <p:spPr bwMode="auto">
            <a:xfrm>
              <a:off x="3514" y="1026"/>
              <a:ext cx="1815" cy="227"/>
            </a:xfrm>
            <a:prstGeom prst="roundRect">
              <a:avLst>
                <a:gd name="adj" fmla="val 16667"/>
              </a:avLst>
            </a:prstGeom>
            <a:solidFill>
              <a:srgbClr val="D9F1FF"/>
            </a:solidFill>
            <a:ln>
              <a:noFill/>
            </a:ln>
            <a:effectLst>
              <a:prstShdw prst="shdw17" dist="17961" dir="2700000">
                <a:srgbClr val="829199"/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5315" name="Text Box 163"/>
            <p:cNvSpPr txBox="1">
              <a:spLocks noChangeArrowheads="1"/>
            </p:cNvSpPr>
            <p:nvPr/>
          </p:nvSpPr>
          <p:spPr bwMode="auto">
            <a:xfrm>
              <a:off x="3559" y="1026"/>
              <a:ext cx="1770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>
              <a:outerShdw dist="17961" dir="135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defTabSz="1028700" eaLnBrk="0" hangingPunct="0">
                <a:spcBef>
                  <a:spcPct val="50000"/>
                </a:spcBef>
                <a:defRPr/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命令方式的使用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4" name="Group 171"/>
          <p:cNvGrpSpPr/>
          <p:nvPr/>
        </p:nvGrpSpPr>
        <p:grpSpPr bwMode="auto">
          <a:xfrm>
            <a:off x="2200387" y="2565400"/>
            <a:ext cx="639763" cy="2159000"/>
            <a:chOff x="1388" y="1616"/>
            <a:chExt cx="403" cy="1360"/>
          </a:xfrm>
        </p:grpSpPr>
        <p:sp>
          <p:nvSpPr>
            <p:cNvPr id="9234" name="Line 69"/>
            <p:cNvSpPr>
              <a:spLocks noChangeShapeType="1"/>
            </p:cNvSpPr>
            <p:nvPr/>
          </p:nvSpPr>
          <p:spPr bwMode="auto">
            <a:xfrm>
              <a:off x="1565" y="1616"/>
              <a:ext cx="4" cy="1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>
              <a:prstShdw prst="shdw17" dist="17961" dir="2700000">
                <a:srgbClr val="EAEAEA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5" name="Line 81"/>
            <p:cNvSpPr>
              <a:spLocks noChangeShapeType="1"/>
            </p:cNvSpPr>
            <p:nvPr/>
          </p:nvSpPr>
          <p:spPr bwMode="auto">
            <a:xfrm>
              <a:off x="1565" y="1616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" name="Line 82"/>
            <p:cNvSpPr>
              <a:spLocks noChangeShapeType="1"/>
            </p:cNvSpPr>
            <p:nvPr/>
          </p:nvSpPr>
          <p:spPr bwMode="auto">
            <a:xfrm flipV="1">
              <a:off x="1565" y="2976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7" name="Line 127"/>
            <p:cNvSpPr>
              <a:spLocks noChangeShapeType="1"/>
            </p:cNvSpPr>
            <p:nvPr/>
          </p:nvSpPr>
          <p:spPr bwMode="auto">
            <a:xfrm>
              <a:off x="1388" y="195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32363" y="1905001"/>
            <a:ext cx="598487" cy="3462338"/>
            <a:chOff x="4932363" y="1905001"/>
            <a:chExt cx="598487" cy="3462338"/>
          </a:xfrm>
        </p:grpSpPr>
        <p:sp>
          <p:nvSpPr>
            <p:cNvPr id="9250" name="Line 115"/>
            <p:cNvSpPr>
              <a:spLocks noChangeShapeType="1"/>
            </p:cNvSpPr>
            <p:nvPr/>
          </p:nvSpPr>
          <p:spPr bwMode="auto">
            <a:xfrm>
              <a:off x="5227638" y="1905001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1" name="Line 45"/>
            <p:cNvSpPr>
              <a:spLocks noChangeShapeType="1"/>
            </p:cNvSpPr>
            <p:nvPr/>
          </p:nvSpPr>
          <p:spPr bwMode="auto">
            <a:xfrm>
              <a:off x="5227637" y="325889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166"/>
            <p:cNvGrpSpPr/>
            <p:nvPr/>
          </p:nvGrpSpPr>
          <p:grpSpPr bwMode="auto">
            <a:xfrm>
              <a:off x="4932363" y="1905001"/>
              <a:ext cx="576262" cy="3462338"/>
              <a:chOff x="3107" y="1522"/>
              <a:chExt cx="363" cy="2181"/>
            </a:xfrm>
          </p:grpSpPr>
          <p:sp>
            <p:nvSpPr>
              <p:cNvPr id="9243" name="Line 44"/>
              <p:cNvSpPr>
                <a:spLocks noChangeShapeType="1"/>
              </p:cNvSpPr>
              <p:nvPr/>
            </p:nvSpPr>
            <p:spPr bwMode="auto">
              <a:xfrm flipH="1">
                <a:off x="3288" y="1522"/>
                <a:ext cx="14" cy="21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>
                <a:prstShdw prst="shdw17" dist="17961" dir="2700000">
                  <a:srgbClr val="EAEAEA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4" name="Line 46"/>
              <p:cNvSpPr>
                <a:spLocks noChangeShapeType="1"/>
              </p:cNvSpPr>
              <p:nvPr/>
            </p:nvSpPr>
            <p:spPr bwMode="auto">
              <a:xfrm>
                <a:off x="3293" y="2795"/>
                <a:ext cx="1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>
                <a:prstShdw prst="shdw17" dist="17961" dir="2700000">
                  <a:srgbClr val="EAEAEA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5" name="Line 93"/>
              <p:cNvSpPr>
                <a:spLocks noChangeShapeType="1"/>
              </p:cNvSpPr>
              <p:nvPr/>
            </p:nvSpPr>
            <p:spPr bwMode="auto">
              <a:xfrm flipV="1">
                <a:off x="3288" y="3702"/>
                <a:ext cx="18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>
                <a:prstShdw prst="shdw17" dist="17961" dir="2700000">
                  <a:srgbClr val="EAEAEA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6" name="Line 96"/>
              <p:cNvSpPr>
                <a:spLocks noChangeShapeType="1"/>
              </p:cNvSpPr>
              <p:nvPr/>
            </p:nvSpPr>
            <p:spPr bwMode="auto">
              <a:xfrm>
                <a:off x="3288" y="32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>
                <a:prstShdw prst="shdw17" dist="17961" dir="2700000">
                  <a:srgbClr val="EAEAEA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7" name="Line 140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5241925" y="2566907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90587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启动</a:t>
            </a:r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gdb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和查看内部命令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228600" y="1676400"/>
            <a:ext cx="8382000" cy="4900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zh-CN" altLang="en-US" sz="2800" b="1" dirty="0"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用</a:t>
            </a:r>
            <a:r>
              <a:rPr lang="en-US" altLang="zh-CN" sz="2800" b="1" dirty="0"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gcc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编译时必须添加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选项，否则不能进行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gdb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调试。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例如有一个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test.c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文件，编译链接时执行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marR="0" lvl="1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3399F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gcc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test.c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-o test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3399FF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则编译出的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test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程序不能进行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gdb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调试。执行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marR="0" lvl="1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3399F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gcc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-g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test.c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-o test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3399FF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编译出的程序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test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可以进行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gdb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调试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Clr>
                <a:srgbClr val="CC0066"/>
              </a:buClr>
              <a:defRPr/>
            </a:pP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以一个</a:t>
            </a:r>
            <a:r>
              <a:rPr lang="zh-CN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可执行程序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作为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的参数 </a:t>
            </a:r>
            <a:b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  <a:b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zh-CN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599"/>
            <a:ext cx="8839200" cy="955541"/>
          </a:xfrm>
        </p:spPr>
        <p:txBody>
          <a:bodyPr/>
          <a:lstStyle/>
          <a:p>
            <a:pPr lvl="0"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CN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简写：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：查看当前程序运行时变量的值</a:t>
            </a:r>
            <a:endParaRPr lang="en-US" altLang="zh-CN" sz="24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whatis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：显示变量的数据类型</a:t>
            </a:r>
            <a:endParaRPr lang="fr-FR" altLang="zh-CN" sz="24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lang="fr-FR" altLang="zh-CN" sz="24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792162"/>
          </a:xfrm>
        </p:spPr>
        <p:txBody>
          <a:bodyPr/>
          <a:lstStyle/>
          <a:p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gdb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查看运行时数据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3297184"/>
            <a:ext cx="3134191" cy="433965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rint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[/</a:t>
            </a:r>
            <a:r>
              <a:rPr lang="en-US" altLang="zh-CN" sz="2400" b="1" u="sng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fmt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] exp</a:t>
            </a:r>
            <a:endParaRPr lang="en-US" altLang="zh-CN" sz="2400" b="1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4800" y="3200400"/>
            <a:ext cx="4572000" cy="30931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按十六进制格式显示变量。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按十进制格式显示变量。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按十六进制格式显示无符号整型。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按八进制格式显示变量。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按二进制格式显示变量。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按十六进制格式显示变量。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按字符格式显示变量。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按浮点数格式显示变量。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4223409"/>
            <a:ext cx="2949846" cy="433965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whatis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variable</a:t>
            </a:r>
            <a:endParaRPr lang="en-US" altLang="zh-CN" sz="2400" b="1" u="sng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" y="5377260"/>
            <a:ext cx="3568606" cy="765787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show values </a:t>
            </a: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：</a:t>
            </a:r>
            <a:endParaRPr lang="en-US" altLang="zh-CN" sz="2400" b="1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可查看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print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的历史记录</a:t>
            </a:r>
            <a:endParaRPr lang="en-US" altLang="zh-CN" sz="2400" b="1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077200" cy="457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支持的运算符</a:t>
            </a:r>
            <a:endParaRPr lang="zh-CN" altLang="en-US" sz="24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792162"/>
          </a:xfrm>
        </p:spPr>
        <p:txBody>
          <a:bodyPr/>
          <a:lstStyle/>
          <a:p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gdb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查看运行时数据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6700" y="2438400"/>
          <a:ext cx="8305800" cy="2677564"/>
        </p:xfrm>
        <a:graphic>
          <a:graphicData uri="http://schemas.openxmlformats.org/drawingml/2006/table">
            <a:tbl>
              <a:tblPr/>
              <a:tblGrid>
                <a:gridCol w="3479800"/>
                <a:gridCol w="4826000"/>
              </a:tblGrid>
              <a:tr h="465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格式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功能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</a:tr>
              <a:tr h="4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运算符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取出变量在内存中的地址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type }</a:t>
                      </a:r>
                      <a:r>
                        <a:rPr lang="en-US" altLang="zh-CN" sz="18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adrexp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45E3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表示一个数据类型为</a:t>
                      </a:r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zh-CN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、存放地址为</a:t>
                      </a:r>
                      <a:r>
                        <a:rPr lang="en-US" altLang="zh-CN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adrexp</a:t>
                      </a:r>
                      <a:r>
                        <a:rPr lang="zh-CN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的数据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45E34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与数组有关的双目运算符 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:: var  </a:t>
                      </a:r>
                      <a:r>
                        <a:rPr lang="zh-CN" altLang="en-US" sz="18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或  </a:t>
                      </a:r>
                      <a:r>
                        <a:rPr lang="en-US" altLang="zh-CN" sz="1800" b="1" kern="120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 :: var </a:t>
                      </a:r>
                      <a:endParaRPr lang="en-US" altLang="zh-CN" sz="1800" b="1" kern="12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1447" marR="91447" marT="45724" marB="4572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文件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file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（或函数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function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）中变量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var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的值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839200" cy="566214"/>
          </a:xfrm>
        </p:spPr>
        <p:txBody>
          <a:bodyPr/>
          <a:lstStyle/>
          <a:p>
            <a:pPr lvl="0"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：查看内存地址中数据的值</a:t>
            </a:r>
            <a:endParaRPr lang="fr-FR" altLang="zh-CN" sz="24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792162"/>
          </a:xfrm>
        </p:spPr>
        <p:txBody>
          <a:bodyPr/>
          <a:lstStyle/>
          <a:p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gdb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查看运行时数据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0" y="2312858"/>
            <a:ext cx="3134191" cy="433965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x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[/</a:t>
            </a:r>
            <a:r>
              <a:rPr lang="en-US" altLang="zh-CN" sz="2400" b="1" u="sng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fmt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] address</a:t>
            </a:r>
            <a:endParaRPr lang="en-US" altLang="zh-CN" sz="2400" b="1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627" y="2992610"/>
            <a:ext cx="4572000" cy="30931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按十六进制格式显示变量。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按十进制格式显示变量。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按十六进制格式显示无符号整型。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按八进制格式显示变量。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按二进制格式显示变量。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按十六进制格式显示变量。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按字符格式显示变量。 </a:t>
            </a:r>
            <a:endParaRPr lang="zh-CN" alt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按浮点数格式显示变量。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1200" y="3762051"/>
            <a:ext cx="2246870" cy="1554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字节长度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个整字长度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半个字长度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8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字节长度</a:t>
            </a:r>
            <a:r>
              <a:rPr lang="zh-CN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9438"/>
            <a:ext cx="8229600" cy="954087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断点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Group 55"/>
          <p:cNvGraphicFramePr/>
          <p:nvPr/>
        </p:nvGraphicFramePr>
        <p:xfrm>
          <a:off x="152400" y="1447644"/>
          <a:ext cx="8839200" cy="5010816"/>
        </p:xfrm>
        <a:graphic>
          <a:graphicData uri="http://schemas.openxmlformats.org/drawingml/2006/table">
            <a:tbl>
              <a:tblPr/>
              <a:tblGrid>
                <a:gridCol w="3200400"/>
                <a:gridCol w="56388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命令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    能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reak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linenum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在指定行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linenum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处设置断点，停在行首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reak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linenum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</a:b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45E34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condition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在指定行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linenum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处设置断点，但仅在满足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condition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时停止执行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8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reak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function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在函数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的入口处设置断点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reak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*address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在指定的内存地址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处停止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reak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在下一条指令处停止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info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45E34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breakpoints/break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[num]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显示程序中设置了哪些断点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num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是断点号码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4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elete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bkptnums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删除由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bkptnums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指定的断点号码，多个号码用空格分开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缺省删除所有断点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4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clear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45E34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清除当前行的所有停止点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16037"/>
            <a:ext cx="8839200" cy="480219"/>
          </a:xfrm>
        </p:spPr>
        <p:txBody>
          <a:bodyPr/>
          <a:lstStyle/>
          <a:p>
            <a:pPr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info break</a:t>
            </a:r>
            <a:endParaRPr lang="en-US" altLang="zh-CN" sz="18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800" b="1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792162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停止点管理和运行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260" y="2210753"/>
            <a:ext cx="8227540" cy="847155"/>
          </a:xfrm>
          <a:prstGeom prst="rect">
            <a:avLst/>
          </a:prstGeom>
          <a:solidFill>
            <a:schemeClr val="accent5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Num  Type       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Disp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Enb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Address            What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1    breakpoint  keep y   0x0000000000400563 in main 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                                           at exam1.c:7</a:t>
            </a:r>
            <a:endParaRPr lang="en-US" altLang="zh-CN" b="1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3179254"/>
            <a:ext cx="7924800" cy="263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字段：中断的编号。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字段：表示断点的类型。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字段：包含了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三个状态，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表示断点一直有效；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表示断点在生效一次就失去效用。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Enb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字段：表示是否启用该断点，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表示启用，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表示未启用。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字段：断点的内存位置。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字段：断点的位置，列出断点所在的程序，函数名及行数。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5932090"/>
            <a:ext cx="3962400" cy="48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un [</a:t>
            </a:r>
            <a:r>
              <a:rPr lang="en-US" altLang="zh-CN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：运行程序</a:t>
            </a:r>
            <a:endParaRPr lang="en-US" altLang="zh-CN" sz="18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zh-CN" sz="1800" b="1" kern="0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9438"/>
            <a:ext cx="8229600" cy="954087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程序的单步跟踪和连续执行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Group 55"/>
          <p:cNvGraphicFramePr/>
          <p:nvPr/>
        </p:nvGraphicFramePr>
        <p:xfrm>
          <a:off x="211394" y="1914191"/>
          <a:ext cx="8143568" cy="1833181"/>
        </p:xfrm>
        <a:graphic>
          <a:graphicData uri="http://schemas.openxmlformats.org/drawingml/2006/table">
            <a:tbl>
              <a:tblPr/>
              <a:tblGrid>
                <a:gridCol w="3177605"/>
                <a:gridCol w="4965963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命令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功能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tep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[N]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向下执行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条语句，默认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N=1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ext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[N]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向下执行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条语句，默认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N=1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8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ontinue/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fg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bkptnums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]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继续执行至后面的第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个断点，默认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N=1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68378" y="4038600"/>
            <a:ext cx="8289822" cy="2133600"/>
          </a:xfrm>
          <a:solidFill>
            <a:schemeClr val="accent1"/>
          </a:solidFill>
        </p:spPr>
        <p:txBody>
          <a:bodyPr/>
          <a:lstStyle/>
          <a:p>
            <a:pPr marL="0" lvl="0" indent="0">
              <a:buClr>
                <a:srgbClr val="CC0066"/>
              </a:buClr>
              <a:buSzPct val="70000"/>
              <a:buNone/>
            </a:pPr>
            <a:r>
              <a:rPr lang="en-US" altLang="zh-CN" sz="24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4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的区别：</a:t>
            </a:r>
            <a:endParaRPr lang="en-US" altLang="zh-CN" sz="24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altLang="zh-CN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若遇到的下一行为函数调用，则会进入到函数内部执行函数的第一行。</a:t>
            </a:r>
            <a:endParaRPr lang="zh-CN" altLang="en-US" sz="24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CC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2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若遇到的下一行为函数调用，将直接执行该函数调用。 </a:t>
            </a:r>
            <a:endParaRPr lang="fr-FR" altLang="zh-CN" sz="24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458200" cy="14605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为什么要学习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vim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？</a:t>
            </a:r>
            <a:b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——Visual Interface, VI </a:t>
            </a:r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iMprove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8" y="1828800"/>
            <a:ext cx="7397262" cy="34729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Font typeface="Arial" panose="020B0604020202020204" pitchFamily="34" charset="0"/>
              <a:buChar char="►"/>
            </a:pPr>
            <a:r>
              <a:rPr lang="zh-TW" altLang="en-US" sz="2400" dirty="0"/>
              <a:t>所有的</a:t>
            </a:r>
            <a:r>
              <a:rPr lang="zh-CN" altLang="en-US" sz="2400" dirty="0"/>
              <a:t>类</a:t>
            </a:r>
            <a:r>
              <a:rPr lang="en-US" altLang="zh-TW" sz="2400" dirty="0"/>
              <a:t>Unix</a:t>
            </a:r>
            <a:r>
              <a:rPr lang="zh-TW" altLang="en-US" sz="2400" dirty="0"/>
              <a:t>系統都會內建 </a:t>
            </a:r>
            <a:r>
              <a:rPr lang="en-US" altLang="zh-TW" sz="2400" dirty="0"/>
              <a:t>vi</a:t>
            </a:r>
            <a:r>
              <a:rPr lang="zh-CN" altLang="en-US" sz="2400" dirty="0"/>
              <a:t>编辑器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Font typeface="Arial" panose="020B0604020202020204" pitchFamily="34" charset="0"/>
              <a:buChar char="►"/>
            </a:pPr>
            <a:r>
              <a:rPr lang="zh-CN" altLang="en-US" sz="2400" dirty="0"/>
              <a:t>编辑速度快</a:t>
            </a:r>
            <a:endParaRPr lang="en-US" altLang="zh-TW" sz="2400" dirty="0"/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Font typeface="Arial" panose="020B0604020202020204" pitchFamily="34" charset="0"/>
              <a:buChar char="►"/>
            </a:pPr>
            <a:r>
              <a:rPr lang="zh-TW" altLang="en-US" sz="2400" dirty="0"/>
              <a:t>很多</a:t>
            </a:r>
            <a:r>
              <a:rPr lang="zh-CN" altLang="en-US" sz="2400" dirty="0"/>
              <a:t>系统配置都会自动调用</a:t>
            </a:r>
            <a:r>
              <a:rPr lang="en-US" altLang="zh-CN" sz="2400" dirty="0"/>
              <a:t>vi</a:t>
            </a:r>
            <a:r>
              <a:rPr lang="zh-CN" altLang="en-US" sz="2400" dirty="0"/>
              <a:t>编辑器，如</a:t>
            </a:r>
            <a:r>
              <a:rPr lang="zh-TW" altLang="en-US" sz="2400" dirty="0"/>
              <a:t> </a:t>
            </a:r>
            <a:r>
              <a:rPr lang="en-US" altLang="zh-TW" sz="2400" dirty="0"/>
              <a:t>crontab, </a:t>
            </a:r>
            <a:r>
              <a:rPr lang="en-US" altLang="zh-TW" sz="2400" dirty="0" err="1"/>
              <a:t>visudo</a:t>
            </a:r>
            <a:r>
              <a:rPr lang="zh-TW" altLang="en-US" sz="2400" dirty="0"/>
              <a:t>等指令</a:t>
            </a:r>
            <a:endParaRPr lang="zh-TW" altLang="en-US" sz="2400" dirty="0"/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Font typeface="Arial" panose="020B0604020202020204" pitchFamily="34" charset="0"/>
              <a:buChar char="►"/>
            </a:pPr>
            <a:r>
              <a:rPr lang="en-US" altLang="zh-TW" sz="2400" dirty="0">
                <a:solidFill>
                  <a:srgbClr val="C00000"/>
                </a:solidFill>
              </a:rPr>
              <a:t>vim</a:t>
            </a:r>
            <a:r>
              <a:rPr lang="zh-CN" altLang="en-US" sz="2400" dirty="0"/>
              <a:t>以字体颜色辨识语法正确性，更适合编程使用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458200" cy="1460500"/>
          </a:xfrm>
        </p:spPr>
        <p:txBody>
          <a:bodyPr/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的工作方式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14511" y="1943592"/>
            <a:ext cx="3830814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三种工作方式：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命令模式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插入模式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输入模式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编辑模式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转义模式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底行模式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Group 31"/>
          <p:cNvGrpSpPr/>
          <p:nvPr/>
        </p:nvGrpSpPr>
        <p:grpSpPr bwMode="auto">
          <a:xfrm>
            <a:off x="3239405" y="1354105"/>
            <a:ext cx="5486400" cy="4427375"/>
            <a:chOff x="2537" y="1205"/>
            <a:chExt cx="2928" cy="2336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606" y="1205"/>
              <a:ext cx="998" cy="254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lIns="90000" tIns="46800" rIns="90000" bIns="46800" anchor="ctr">
              <a:no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ts val="0"/>
                </a:spcBef>
              </a:pPr>
              <a:r>
                <a:rPr lang="en-US" altLang="zh-CN" sz="2400" b="1" dirty="0">
                  <a:ea typeface="楷体_GB2312" pitchFamily="49" charset="-122"/>
                </a:rPr>
                <a:t>Shell</a:t>
              </a:r>
              <a:r>
                <a:rPr lang="zh-CN" altLang="en-US" sz="2400" b="1" dirty="0">
                  <a:ea typeface="楷体_GB2312" pitchFamily="49" charset="-122"/>
                </a:rPr>
                <a:t>提示符</a:t>
              </a:r>
              <a:endParaRPr lang="zh-CN" altLang="en-US" sz="2400" b="1" dirty="0">
                <a:ea typeface="楷体_GB2312" pitchFamily="49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361" y="1589"/>
              <a:ext cx="52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退出</a:t>
              </a:r>
              <a:r>
                <a:rPr lang="en-US" altLang="zh-CN" sz="2000" b="1">
                  <a:ea typeface="楷体_GB2312" pitchFamily="49" charset="-122"/>
                </a:rPr>
                <a:t>vi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53" y="1589"/>
              <a:ext cx="62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>
                  <a:ea typeface="楷体_GB2312" pitchFamily="49" charset="-122"/>
                </a:rPr>
                <a:t>vi file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grpSp>
          <p:nvGrpSpPr>
            <p:cNvPr id="9" name="Group 7"/>
            <p:cNvGrpSpPr/>
            <p:nvPr/>
          </p:nvGrpSpPr>
          <p:grpSpPr bwMode="auto">
            <a:xfrm>
              <a:off x="4457" y="3243"/>
              <a:ext cx="1008" cy="298"/>
              <a:chOff x="3408" y="3190"/>
              <a:chExt cx="1008" cy="298"/>
            </a:xfrm>
          </p:grpSpPr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3408" y="3190"/>
                <a:ext cx="821" cy="298"/>
              </a:xfrm>
              <a:prstGeom prst="ellipse">
                <a:avLst/>
              </a:prstGeom>
              <a:solidFill>
                <a:srgbClr val="33CCCC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3456" y="3264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ea typeface="楷体_GB2312" pitchFamily="49" charset="-122"/>
                  </a:rPr>
                  <a:t>底行模式</a:t>
                </a:r>
                <a:endParaRPr lang="zh-CN" altLang="en-US" sz="2400" b="1" dirty="0">
                  <a:ea typeface="楷体_GB2312" pitchFamily="49" charset="-122"/>
                </a:endParaRPr>
              </a:p>
            </p:txBody>
          </p:sp>
        </p:grpSp>
        <p:grpSp>
          <p:nvGrpSpPr>
            <p:cNvPr id="10" name="Group 10"/>
            <p:cNvGrpSpPr/>
            <p:nvPr/>
          </p:nvGrpSpPr>
          <p:grpSpPr bwMode="auto">
            <a:xfrm>
              <a:off x="2537" y="3243"/>
              <a:ext cx="1008" cy="298"/>
              <a:chOff x="1488" y="3190"/>
              <a:chExt cx="1008" cy="298"/>
            </a:xfrm>
          </p:grpSpPr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1488" y="3190"/>
                <a:ext cx="935" cy="298"/>
              </a:xfrm>
              <a:prstGeom prst="ellipse">
                <a:avLst/>
              </a:prstGeom>
              <a:solidFill>
                <a:srgbClr val="00CCFF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1536" y="3264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400" b="1">
                    <a:ea typeface="楷体_GB2312" pitchFamily="49" charset="-122"/>
                  </a:rPr>
                  <a:t>输入模式</a:t>
                </a:r>
                <a:endParaRPr lang="zh-CN" altLang="en-US" sz="2400" b="1">
                  <a:ea typeface="楷体_GB2312" pitchFamily="49" charset="-122"/>
                </a:endParaRPr>
              </a:p>
            </p:txBody>
          </p:sp>
        </p:grp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977" y="1493"/>
              <a:ext cx="0" cy="33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4217" y="1493"/>
              <a:ext cx="0" cy="33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13" name="Group 15"/>
            <p:cNvGrpSpPr/>
            <p:nvPr/>
          </p:nvGrpSpPr>
          <p:grpSpPr bwMode="auto">
            <a:xfrm>
              <a:off x="4409" y="2165"/>
              <a:ext cx="624" cy="1104"/>
              <a:chOff x="3360" y="2112"/>
              <a:chExt cx="624" cy="1104"/>
            </a:xfrm>
          </p:grpSpPr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3360" y="2112"/>
                <a:ext cx="624" cy="1104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 rot="19899858">
                <a:off x="3563" y="2160"/>
                <a:ext cx="215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 dirty="0">
                    <a:ea typeface="楷体_GB2312" pitchFamily="49" charset="-122"/>
                  </a:rPr>
                  <a:t>转义命令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3209" y="2165"/>
              <a:ext cx="720" cy="1144"/>
              <a:chOff x="2160" y="2112"/>
              <a:chExt cx="720" cy="1144"/>
            </a:xfrm>
          </p:grpSpPr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V="1">
                <a:off x="2160" y="2112"/>
                <a:ext cx="720" cy="1104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 rot="1977989">
                <a:off x="2478" y="2400"/>
                <a:ext cx="215" cy="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 dirty="0">
                    <a:ea typeface="楷体_GB2312" pitchFamily="49" charset="-122"/>
                  </a:rPr>
                  <a:t>按</a:t>
                </a:r>
                <a:r>
                  <a:rPr lang="en-US" altLang="zh-CN" b="1" dirty="0">
                    <a:ea typeface="楷体_GB2312" pitchFamily="49" charset="-122"/>
                  </a:rPr>
                  <a:t>[Esc]</a:t>
                </a:r>
                <a:r>
                  <a:rPr lang="zh-CN" altLang="en-US" b="1" dirty="0">
                    <a:ea typeface="楷体_GB2312" pitchFamily="49" charset="-122"/>
                  </a:rPr>
                  <a:t>键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</p:grpSp>
        <p:grpSp>
          <p:nvGrpSpPr>
            <p:cNvPr id="15" name="Group 21"/>
            <p:cNvGrpSpPr/>
            <p:nvPr/>
          </p:nvGrpSpPr>
          <p:grpSpPr bwMode="auto">
            <a:xfrm>
              <a:off x="2969" y="2117"/>
              <a:ext cx="768" cy="1152"/>
              <a:chOff x="1920" y="2064"/>
              <a:chExt cx="768" cy="1152"/>
            </a:xfrm>
          </p:grpSpPr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>
                <a:off x="1920" y="2064"/>
                <a:ext cx="768" cy="1152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 rot="2098411">
                <a:off x="2123" y="2088"/>
                <a:ext cx="215" cy="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 dirty="0">
                    <a:ea typeface="楷体_GB2312" pitchFamily="49" charset="-122"/>
                  </a:rPr>
                  <a:t>文本输入命令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</p:grpSp>
        <p:grpSp>
          <p:nvGrpSpPr>
            <p:cNvPr id="16" name="Group 24"/>
            <p:cNvGrpSpPr/>
            <p:nvPr/>
          </p:nvGrpSpPr>
          <p:grpSpPr bwMode="auto">
            <a:xfrm>
              <a:off x="4169" y="2165"/>
              <a:ext cx="576" cy="1321"/>
              <a:chOff x="3120" y="2112"/>
              <a:chExt cx="576" cy="1321"/>
            </a:xfrm>
          </p:grpSpPr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 flipH="1" flipV="1">
                <a:off x="3120" y="2112"/>
                <a:ext cx="576" cy="1104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 rot="19953823">
                <a:off x="3237" y="2160"/>
                <a:ext cx="202" cy="1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1600" b="1" dirty="0">
                    <a:ea typeface="楷体_GB2312" pitchFamily="49" charset="-122"/>
                  </a:rPr>
                  <a:t>执行完毕或按</a:t>
                </a:r>
                <a:r>
                  <a:rPr lang="en-US" altLang="zh-CN" sz="1600" b="1" dirty="0">
                    <a:ea typeface="楷体_GB2312" pitchFamily="49" charset="-122"/>
                  </a:rPr>
                  <a:t>[Esc]</a:t>
                </a:r>
                <a:r>
                  <a:rPr lang="zh-CN" altLang="en-US" sz="1600" b="1" dirty="0">
                    <a:ea typeface="楷体_GB2312" pitchFamily="49" charset="-122"/>
                  </a:rPr>
                  <a:t>键</a:t>
                </a:r>
                <a:endParaRPr lang="zh-CN" altLang="en-US" sz="1600" b="1" dirty="0">
                  <a:ea typeface="楷体_GB2312" pitchFamily="49" charset="-122"/>
                </a:endParaRPr>
              </a:p>
            </p:txBody>
          </p:sp>
        </p:grpSp>
        <p:grpSp>
          <p:nvGrpSpPr>
            <p:cNvPr id="17" name="Group 27"/>
            <p:cNvGrpSpPr/>
            <p:nvPr/>
          </p:nvGrpSpPr>
          <p:grpSpPr bwMode="auto">
            <a:xfrm>
              <a:off x="3641" y="1836"/>
              <a:ext cx="1008" cy="298"/>
              <a:chOff x="2592" y="1783"/>
              <a:chExt cx="1008" cy="298"/>
            </a:xfrm>
          </p:grpSpPr>
          <p:sp>
            <p:nvSpPr>
              <p:cNvPr id="18" name="Oval 28"/>
              <p:cNvSpPr>
                <a:spLocks noChangeArrowheads="1"/>
              </p:cNvSpPr>
              <p:nvPr/>
            </p:nvSpPr>
            <p:spPr bwMode="auto">
              <a:xfrm>
                <a:off x="2592" y="1783"/>
                <a:ext cx="917" cy="298"/>
              </a:xfrm>
              <a:prstGeom prst="ellipse">
                <a:avLst/>
              </a:prstGeom>
              <a:solidFill>
                <a:srgbClr val="FF99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squar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19" name="Text Box 29"/>
              <p:cNvSpPr txBox="1">
                <a:spLocks noChangeArrowheads="1"/>
              </p:cNvSpPr>
              <p:nvPr/>
            </p:nvSpPr>
            <p:spPr bwMode="auto">
              <a:xfrm>
                <a:off x="2640" y="1824"/>
                <a:ext cx="96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ea typeface="楷体_GB2312" pitchFamily="49" charset="-122"/>
                  </a:rPr>
                  <a:t>命令模式</a:t>
                </a:r>
                <a:endParaRPr lang="zh-CN" altLang="en-US" sz="2400" b="1" dirty="0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458200" cy="14605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命令模式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268" name="Picture 4" descr="t41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2504649"/>
            <a:ext cx="4800600" cy="40962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657600" y="1673652"/>
            <a:ext cx="5181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当我们输入命令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vi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文件名）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进入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编辑器时，就处于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的命令方式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" y="2971800"/>
            <a:ext cx="350520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通过</a:t>
            </a:r>
            <a:r>
              <a:rPr lang="zh-CN" altLang="en-US" sz="2400" dirty="0"/>
              <a:t>移动光标，可以进行字符、字或行的</a:t>
            </a:r>
            <a:r>
              <a:rPr lang="zh-CN" altLang="en-US" sz="2400" dirty="0">
                <a:solidFill>
                  <a:srgbClr val="C00000"/>
                </a:solidFill>
              </a:rPr>
              <a:t>删除，移动复制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 marL="273050" indent="-27305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通过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命令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进入编辑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插入模式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429003" y="4018241"/>
            <a:ext cx="1244159" cy="344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954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输入模式（插入模式、编辑模式）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229600" cy="4761186"/>
          </a:xfrm>
          <a:solidFill>
            <a:schemeClr val="accent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urier New" panose="02070309020205020404" pitchFamily="49" charset="0"/>
              </a:rPr>
              <a:t>、命令模式</a:t>
            </a:r>
            <a:r>
              <a:rPr lang="zh-CN" altLang="en-US" sz="24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urier New" panose="02070309020205020404" pitchFamily="49" charset="0"/>
              </a:rPr>
              <a:t>插入模式</a:t>
            </a:r>
            <a:endParaRPr lang="en-US" altLang="zh-CN" sz="2400" b="1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i：在当前光标所在</a:t>
            </a:r>
            <a:r>
              <a:rPr lang="zh-CN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字符的前面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，转为输入模式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I：在当前光标所在</a:t>
            </a:r>
            <a:r>
              <a:rPr lang="zh-CN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行的行首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转换为输入模式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a：在当前光标所在</a:t>
            </a:r>
            <a:r>
              <a:rPr lang="zh-CN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字符的后面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，转为输入模式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A：在光标所在行的</a:t>
            </a:r>
            <a:r>
              <a:rPr lang="zh-CN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行尾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，转换为输入模式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o：在当前光标所在行的</a:t>
            </a:r>
            <a:r>
              <a:rPr lang="zh-CN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下方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新建一行，并转为输入模式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O：在当前光标所在行的</a:t>
            </a:r>
            <a:r>
              <a:rPr lang="zh-CN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上方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新建一行，并转为输入模式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s：删除光标所在字符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并转为输入模式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修改命令（配合位置符号使用），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并转为输入模式</a:t>
            </a:r>
            <a:r>
              <a:rPr lang="zh-C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　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4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urier New" panose="02070309020205020404" pitchFamily="49" charset="0"/>
              </a:rPr>
              <a:t>命令模式</a:t>
            </a:r>
            <a:r>
              <a:rPr lang="zh-CN" altLang="en-US" sz="24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替换模式（</a:t>
            </a: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个命令）</a:t>
            </a:r>
            <a:endParaRPr lang="en-US" altLang="zh-CN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"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只会替换光标所在的那一个字符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"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会一直替换光标所在字符，直到按下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[ESC]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键为止</a:t>
            </a:r>
            <a:endParaRPr lang="zh-C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卷形: 水平 3"/>
          <p:cNvSpPr/>
          <p:nvPr/>
        </p:nvSpPr>
        <p:spPr>
          <a:xfrm>
            <a:off x="381000" y="5172349"/>
            <a:ext cx="7120759" cy="1341437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按下</a:t>
            </a:r>
            <a:r>
              <a: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ESC</a:t>
            </a:r>
            <a:r>
              <a:rPr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键，插入模式</a:t>
            </a:r>
            <a:r>
              <a:rPr lang="zh-CN" altLang="en-US" sz="24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命令模式</a:t>
            </a:r>
            <a:endParaRPr lang="zh-CN" altLang="en-US" sz="2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卷形: 垂直 4"/>
          <p:cNvSpPr/>
          <p:nvPr/>
        </p:nvSpPr>
        <p:spPr>
          <a:xfrm>
            <a:off x="7315200" y="2123902"/>
            <a:ext cx="1905000" cy="259443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细明体"/>
              </a:rPr>
              <a:t>在 </a:t>
            </a:r>
            <a:r>
              <a:rPr lang="en-US" altLang="zh-CN" sz="2000" dirty="0">
                <a:solidFill>
                  <a:srgbClr val="000000"/>
                </a:solidFill>
                <a:latin typeface="细明体"/>
              </a:rPr>
              <a:t>vi </a:t>
            </a:r>
            <a:r>
              <a:rPr lang="zh-CN" altLang="en-US" sz="2000" dirty="0">
                <a:solidFill>
                  <a:srgbClr val="000000"/>
                </a:solidFill>
                <a:latin typeface="细明体"/>
              </a:rPr>
              <a:t>画面的左下角处会出现</a:t>
            </a:r>
            <a:endParaRPr lang="en-US" altLang="zh-CN" sz="2000" dirty="0">
              <a:solidFill>
                <a:srgbClr val="000000"/>
              </a:solidFill>
              <a:latin typeface="细明体"/>
            </a:endParaRP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latin typeface="细明体"/>
              </a:rPr>
              <a:t>--INSERT--</a:t>
            </a:r>
            <a:endParaRPr lang="en-US" altLang="zh-CN" sz="2000" dirty="0">
              <a:solidFill>
                <a:srgbClr val="000000"/>
              </a:solidFill>
              <a:latin typeface="细明体"/>
            </a:endParaRPr>
          </a:p>
          <a:p>
            <a:pPr algn="ctr"/>
            <a:r>
              <a:rPr lang="zh-CN" altLang="en-US" sz="2000" dirty="0">
                <a:solidFill>
                  <a:srgbClr val="000000"/>
                </a:solidFill>
                <a:latin typeface="细明体"/>
              </a:rPr>
              <a:t>或</a:t>
            </a:r>
            <a:endParaRPr lang="en-US" altLang="zh-CN" sz="2000" dirty="0">
              <a:solidFill>
                <a:srgbClr val="000000"/>
              </a:solidFill>
              <a:latin typeface="细明体"/>
            </a:endParaRP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latin typeface="细明体"/>
              </a:rPr>
              <a:t>--REPLACE--</a:t>
            </a:r>
            <a:endParaRPr lang="en-US" altLang="zh-CN" sz="2000" dirty="0">
              <a:solidFill>
                <a:srgbClr val="000000"/>
              </a:solidFill>
              <a:latin typeface="细明体"/>
            </a:endParaRPr>
          </a:p>
          <a:p>
            <a:pPr algn="ctr"/>
            <a:r>
              <a:rPr lang="zh-CN" altLang="en-US" sz="2000" dirty="0">
                <a:solidFill>
                  <a:srgbClr val="000000"/>
                </a:solidFill>
                <a:latin typeface="细明体"/>
              </a:rPr>
              <a:t>的字样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1295400"/>
          </a:xfrm>
        </p:spPr>
        <p:txBody>
          <a:bodyPr/>
          <a:lstStyle/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ex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转义模式（命令行模式、底行模式）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229600" cy="38401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命令方式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ex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转义方式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		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: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ex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转义方式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命令方式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		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ESC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键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795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进入和退出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en-US" altLang="zh-CN" sz="3200" dirty="0"/>
              <a:t>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297"/>
            <a:ext cx="8229600" cy="609601"/>
          </a:xfrm>
        </p:spPr>
        <p:txBody>
          <a:bodyPr/>
          <a:lstStyle/>
          <a:p>
            <a:pPr algn="just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vi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55"/>
          <p:cNvGrpSpPr/>
          <p:nvPr/>
        </p:nvGrpSpPr>
        <p:grpSpPr bwMode="auto">
          <a:xfrm>
            <a:off x="296917" y="2343367"/>
            <a:ext cx="8382000" cy="3843337"/>
            <a:chOff x="-3" y="-3"/>
            <a:chExt cx="3689" cy="1674"/>
          </a:xfrm>
        </p:grpSpPr>
        <p:grpSp>
          <p:nvGrpSpPr>
            <p:cNvPr id="5" name="Group 53"/>
            <p:cNvGrpSpPr/>
            <p:nvPr/>
          </p:nvGrpSpPr>
          <p:grpSpPr bwMode="auto">
            <a:xfrm>
              <a:off x="0" y="0"/>
              <a:ext cx="3683" cy="1668"/>
              <a:chOff x="0" y="0"/>
              <a:chExt cx="3683" cy="1668"/>
            </a:xfrm>
          </p:grpSpPr>
          <p:grpSp>
            <p:nvGrpSpPr>
              <p:cNvPr id="7" name="Group 22"/>
              <p:cNvGrpSpPr/>
              <p:nvPr/>
            </p:nvGrpSpPr>
            <p:grpSpPr bwMode="auto">
              <a:xfrm>
                <a:off x="0" y="0"/>
                <a:ext cx="590" cy="374"/>
                <a:chOff x="0" y="0"/>
                <a:chExt cx="590" cy="374"/>
              </a:xfrm>
            </p:grpSpPr>
            <p:sp>
              <p:nvSpPr>
                <p:cNvPr id="5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命令</a:t>
                  </a:r>
                  <a:endParaRPr lang="zh-CN" altLang="en-US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" name="Group 24"/>
              <p:cNvGrpSpPr/>
              <p:nvPr/>
            </p:nvGrpSpPr>
            <p:grpSpPr bwMode="auto">
              <a:xfrm>
                <a:off x="590" y="0"/>
                <a:ext cx="1094" cy="374"/>
                <a:chOff x="590" y="0"/>
                <a:chExt cx="1094" cy="374"/>
              </a:xfrm>
            </p:grpSpPr>
            <p:sp>
              <p:nvSpPr>
                <p:cNvPr id="51" name="Rectangle 6"/>
                <p:cNvSpPr>
                  <a:spLocks noChangeArrowheads="1"/>
                </p:cNvSpPr>
                <p:nvPr/>
              </p:nvSpPr>
              <p:spPr bwMode="auto">
                <a:xfrm>
                  <a:off x="633" y="0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功能描述</a:t>
                  </a:r>
                  <a:endParaRPr lang="zh-CN" altLang="en-US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23"/>
                <p:cNvSpPr>
                  <a:spLocks noChangeArrowheads="1"/>
                </p:cNvSpPr>
                <p:nvPr/>
              </p:nvSpPr>
              <p:spPr bwMode="auto">
                <a:xfrm>
                  <a:off x="590" y="0"/>
                  <a:ext cx="109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" name="Group 26"/>
              <p:cNvGrpSpPr/>
              <p:nvPr/>
            </p:nvGrpSpPr>
            <p:grpSpPr bwMode="auto">
              <a:xfrm>
                <a:off x="1684" y="0"/>
                <a:ext cx="734" cy="374"/>
                <a:chOff x="1684" y="0"/>
                <a:chExt cx="734" cy="374"/>
              </a:xfrm>
            </p:grpSpPr>
            <p:sp>
              <p:nvSpPr>
                <p:cNvPr id="49" name="Rectangle 7"/>
                <p:cNvSpPr>
                  <a:spLocks noChangeArrowheads="1"/>
                </p:cNvSpPr>
                <p:nvPr/>
              </p:nvSpPr>
              <p:spPr bwMode="auto">
                <a:xfrm>
                  <a:off x="1727" y="0"/>
                  <a:ext cx="64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命令</a:t>
                  </a:r>
                  <a:endParaRPr lang="zh-CN" altLang="en-US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" name="Rectangle 25"/>
                <p:cNvSpPr>
                  <a:spLocks noChangeArrowheads="1"/>
                </p:cNvSpPr>
                <p:nvPr/>
              </p:nvSpPr>
              <p:spPr bwMode="auto">
                <a:xfrm>
                  <a:off x="1684" y="0"/>
                  <a:ext cx="73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" name="Group 28"/>
              <p:cNvGrpSpPr/>
              <p:nvPr/>
            </p:nvGrpSpPr>
            <p:grpSpPr bwMode="auto">
              <a:xfrm>
                <a:off x="2418" y="0"/>
                <a:ext cx="1265" cy="374"/>
                <a:chOff x="2418" y="0"/>
                <a:chExt cx="1265" cy="374"/>
              </a:xfrm>
            </p:grpSpPr>
            <p:sp>
              <p:nvSpPr>
                <p:cNvPr id="47" name="Rectangle 8"/>
                <p:cNvSpPr>
                  <a:spLocks noChangeArrowheads="1"/>
                </p:cNvSpPr>
                <p:nvPr/>
              </p:nvSpPr>
              <p:spPr bwMode="auto">
                <a:xfrm>
                  <a:off x="2461" y="0"/>
                  <a:ext cx="11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功能描述</a:t>
                  </a:r>
                  <a:endParaRPr lang="zh-CN" altLang="en-US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27"/>
                <p:cNvSpPr>
                  <a:spLocks noChangeArrowheads="1"/>
                </p:cNvSpPr>
                <p:nvPr/>
              </p:nvSpPr>
              <p:spPr bwMode="auto">
                <a:xfrm>
                  <a:off x="2418" y="0"/>
                  <a:ext cx="12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" name="Group 30"/>
              <p:cNvGrpSpPr/>
              <p:nvPr/>
            </p:nvGrpSpPr>
            <p:grpSpPr bwMode="auto">
              <a:xfrm>
                <a:off x="0" y="374"/>
                <a:ext cx="590" cy="374"/>
                <a:chOff x="0" y="374"/>
                <a:chExt cx="590" cy="374"/>
              </a:xfrm>
            </p:grpSpPr>
            <p:sp>
              <p:nvSpPr>
                <p:cNvPr id="45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rgbClr val="C00000"/>
                      </a:solidFill>
                      <a:latin typeface="宋体" panose="02010600030101010101" pitchFamily="2" charset="-122"/>
                    </a:rPr>
                    <a:t>vi file</a:t>
                  </a:r>
                  <a:endParaRPr lang="en-US" altLang="zh-CN" sz="2000" b="1" dirty="0">
                    <a:solidFill>
                      <a:srgbClr val="C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Group 32"/>
              <p:cNvGrpSpPr/>
              <p:nvPr/>
            </p:nvGrpSpPr>
            <p:grpSpPr bwMode="auto">
              <a:xfrm>
                <a:off x="590" y="374"/>
                <a:ext cx="1094" cy="374"/>
                <a:chOff x="590" y="374"/>
                <a:chExt cx="1094" cy="374"/>
              </a:xfrm>
            </p:grpSpPr>
            <p:sp>
              <p:nvSpPr>
                <p:cNvPr id="43" name="Rectangle 10"/>
                <p:cNvSpPr>
                  <a:spLocks noChangeArrowheads="1"/>
                </p:cNvSpPr>
                <p:nvPr/>
              </p:nvSpPr>
              <p:spPr bwMode="auto">
                <a:xfrm>
                  <a:off x="633" y="374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C00000"/>
                      </a:solidFill>
                      <a:latin typeface="Times New Roman" panose="02020603050405020304" pitchFamily="18" charset="0"/>
                    </a:rPr>
                    <a:t>从第一行开始</a:t>
                  </a:r>
                  <a:endParaRPr lang="zh-CN" altLang="en-US" sz="2000" b="1">
                    <a:solidFill>
                      <a:srgbClr val="C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31"/>
                <p:cNvSpPr>
                  <a:spLocks noChangeArrowheads="1"/>
                </p:cNvSpPr>
                <p:nvPr/>
              </p:nvSpPr>
              <p:spPr bwMode="auto">
                <a:xfrm>
                  <a:off x="590" y="374"/>
                  <a:ext cx="109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34"/>
              <p:cNvGrpSpPr/>
              <p:nvPr/>
            </p:nvGrpSpPr>
            <p:grpSpPr bwMode="auto">
              <a:xfrm>
                <a:off x="1684" y="374"/>
                <a:ext cx="734" cy="374"/>
                <a:chOff x="1684" y="374"/>
                <a:chExt cx="734" cy="374"/>
              </a:xfrm>
            </p:grpSpPr>
            <p:sp>
              <p:nvSpPr>
                <p:cNvPr id="4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27" y="374"/>
                  <a:ext cx="64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vi </a:t>
                  </a:r>
                  <a:br>
                    <a:rPr lang="en-US" altLang="zh-CN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</a:br>
                  <a:r>
                    <a:rPr lang="en-US" altLang="zh-CN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+# file</a:t>
                  </a:r>
                  <a:endParaRPr lang="en-US" altLang="zh-CN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33"/>
                <p:cNvSpPr>
                  <a:spLocks noChangeArrowheads="1"/>
                </p:cNvSpPr>
                <p:nvPr/>
              </p:nvSpPr>
              <p:spPr bwMode="auto">
                <a:xfrm>
                  <a:off x="1684" y="374"/>
                  <a:ext cx="73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" name="Group 36"/>
              <p:cNvGrpSpPr/>
              <p:nvPr/>
            </p:nvGrpSpPr>
            <p:grpSpPr bwMode="auto">
              <a:xfrm>
                <a:off x="2418" y="374"/>
                <a:ext cx="1265" cy="374"/>
                <a:chOff x="2418" y="374"/>
                <a:chExt cx="1265" cy="374"/>
              </a:xfrm>
            </p:grpSpPr>
            <p:sp>
              <p:nvSpPr>
                <p:cNvPr id="39" name="Rectangle 12"/>
                <p:cNvSpPr>
                  <a:spLocks noChangeArrowheads="1"/>
                </p:cNvSpPr>
                <p:nvPr/>
              </p:nvSpPr>
              <p:spPr bwMode="auto">
                <a:xfrm>
                  <a:off x="2461" y="374"/>
                  <a:ext cx="11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从第</a:t>
                  </a:r>
                  <a:r>
                    <a:rPr lang="zh-CN" altLang="en-US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#</a:t>
                  </a: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行开始</a:t>
                  </a:r>
                  <a:endParaRPr lang="zh-CN" altLang="en-US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5"/>
                <p:cNvSpPr>
                  <a:spLocks noChangeArrowheads="1"/>
                </p:cNvSpPr>
                <p:nvPr/>
              </p:nvSpPr>
              <p:spPr bwMode="auto">
                <a:xfrm>
                  <a:off x="2418" y="374"/>
                  <a:ext cx="12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5" name="Group 38"/>
              <p:cNvGrpSpPr/>
              <p:nvPr/>
            </p:nvGrpSpPr>
            <p:grpSpPr bwMode="auto">
              <a:xfrm>
                <a:off x="0" y="748"/>
                <a:ext cx="590" cy="460"/>
                <a:chOff x="0" y="748"/>
                <a:chExt cx="590" cy="460"/>
              </a:xfrm>
            </p:grpSpPr>
            <p:sp>
              <p:nvSpPr>
                <p:cNvPr id="37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504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vi </a:t>
                  </a:r>
                  <a:endParaRPr lang="en-US" altLang="zh-CN" sz="2000" b="1" dirty="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+ file</a:t>
                  </a:r>
                  <a:endParaRPr lang="en-US" altLang="zh-CN" sz="2000" b="1" dirty="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590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6" name="Group 40"/>
              <p:cNvGrpSpPr/>
              <p:nvPr/>
            </p:nvGrpSpPr>
            <p:grpSpPr bwMode="auto">
              <a:xfrm>
                <a:off x="590" y="748"/>
                <a:ext cx="1094" cy="460"/>
                <a:chOff x="590" y="748"/>
                <a:chExt cx="1094" cy="460"/>
              </a:xfrm>
            </p:grpSpPr>
            <p:sp>
              <p:nvSpPr>
                <p:cNvPr id="35" name="Rectangle 14"/>
                <p:cNvSpPr>
                  <a:spLocks noChangeArrowheads="1"/>
                </p:cNvSpPr>
                <p:nvPr/>
              </p:nvSpPr>
              <p:spPr bwMode="auto">
                <a:xfrm>
                  <a:off x="633" y="748"/>
                  <a:ext cx="100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从文件尾开始</a:t>
                  </a:r>
                  <a:endParaRPr lang="zh-CN" altLang="en-US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9"/>
                <p:cNvSpPr>
                  <a:spLocks noChangeArrowheads="1"/>
                </p:cNvSpPr>
                <p:nvPr/>
              </p:nvSpPr>
              <p:spPr bwMode="auto">
                <a:xfrm>
                  <a:off x="590" y="748"/>
                  <a:ext cx="1094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7" name="Group 42"/>
              <p:cNvGrpSpPr/>
              <p:nvPr/>
            </p:nvGrpSpPr>
            <p:grpSpPr bwMode="auto">
              <a:xfrm>
                <a:off x="1684" y="748"/>
                <a:ext cx="734" cy="460"/>
                <a:chOff x="1684" y="748"/>
                <a:chExt cx="734" cy="460"/>
              </a:xfrm>
            </p:grpSpPr>
            <p:sp>
              <p:nvSpPr>
                <p:cNvPr id="33" name="Rectangle 15"/>
                <p:cNvSpPr>
                  <a:spLocks noChangeArrowheads="1"/>
                </p:cNvSpPr>
                <p:nvPr/>
              </p:nvSpPr>
              <p:spPr bwMode="auto">
                <a:xfrm>
                  <a:off x="1727" y="748"/>
                  <a:ext cx="64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vi +/pattern file</a:t>
                  </a:r>
                  <a:endParaRPr lang="en-US" altLang="zh-CN" sz="2000" b="1" dirty="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Rectangle 41"/>
                <p:cNvSpPr>
                  <a:spLocks noChangeArrowheads="1"/>
                </p:cNvSpPr>
                <p:nvPr/>
              </p:nvSpPr>
              <p:spPr bwMode="auto">
                <a:xfrm>
                  <a:off x="1684" y="748"/>
                  <a:ext cx="734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" name="Group 44"/>
              <p:cNvGrpSpPr/>
              <p:nvPr/>
            </p:nvGrpSpPr>
            <p:grpSpPr bwMode="auto">
              <a:xfrm>
                <a:off x="2418" y="748"/>
                <a:ext cx="1265" cy="460"/>
                <a:chOff x="2418" y="748"/>
                <a:chExt cx="1265" cy="460"/>
              </a:xfrm>
            </p:grpSpPr>
            <p:sp>
              <p:nvSpPr>
                <p:cNvPr id="31" name="Rectangle 16"/>
                <p:cNvSpPr>
                  <a:spLocks noChangeArrowheads="1"/>
                </p:cNvSpPr>
                <p:nvPr/>
              </p:nvSpPr>
              <p:spPr bwMode="auto">
                <a:xfrm>
                  <a:off x="2461" y="748"/>
                  <a:ext cx="1179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从指定的模式匹配处开始</a:t>
                  </a:r>
                  <a:endParaRPr lang="zh-CN" altLang="en-US" sz="2000" b="1" dirty="0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43"/>
                <p:cNvSpPr>
                  <a:spLocks noChangeArrowheads="1"/>
                </p:cNvSpPr>
                <p:nvPr/>
              </p:nvSpPr>
              <p:spPr bwMode="auto">
                <a:xfrm>
                  <a:off x="2418" y="748"/>
                  <a:ext cx="1265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Group 46"/>
              <p:cNvGrpSpPr/>
              <p:nvPr/>
            </p:nvGrpSpPr>
            <p:grpSpPr bwMode="auto">
              <a:xfrm>
                <a:off x="0" y="1208"/>
                <a:ext cx="590" cy="460"/>
                <a:chOff x="0" y="1208"/>
                <a:chExt cx="590" cy="460"/>
              </a:xfrm>
            </p:grpSpPr>
            <p:sp>
              <p:nvSpPr>
                <p:cNvPr id="29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208"/>
                  <a:ext cx="504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vi </a:t>
                  </a:r>
                  <a:r>
                    <a:rPr lang="en-US" altLang="zh-CN" sz="2000" b="1">
                      <a:solidFill>
                        <a:srgbClr val="000000"/>
                      </a:solidFill>
                    </a:rPr>
                    <a:t>–</a:t>
                  </a:r>
                  <a:r>
                    <a:rPr lang="en-US" altLang="zh-CN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r file</a:t>
                  </a:r>
                  <a:endParaRPr lang="en-US" altLang="zh-CN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208"/>
                  <a:ext cx="590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" name="Group 48"/>
              <p:cNvGrpSpPr/>
              <p:nvPr/>
            </p:nvGrpSpPr>
            <p:grpSpPr bwMode="auto">
              <a:xfrm>
                <a:off x="590" y="1208"/>
                <a:ext cx="1094" cy="460"/>
                <a:chOff x="590" y="1208"/>
                <a:chExt cx="1094" cy="460"/>
              </a:xfrm>
            </p:grpSpPr>
            <p:sp>
              <p:nvSpPr>
                <p:cNvPr id="27" name="Rectangle 18"/>
                <p:cNvSpPr>
                  <a:spLocks noChangeArrowheads="1"/>
                </p:cNvSpPr>
                <p:nvPr/>
              </p:nvSpPr>
              <p:spPr bwMode="auto">
                <a:xfrm>
                  <a:off x="633" y="1208"/>
                  <a:ext cx="100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从瘫痪恢复</a:t>
                  </a:r>
                  <a:endParaRPr lang="zh-CN" altLang="en-US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47"/>
                <p:cNvSpPr>
                  <a:spLocks noChangeArrowheads="1"/>
                </p:cNvSpPr>
                <p:nvPr/>
              </p:nvSpPr>
              <p:spPr bwMode="auto">
                <a:xfrm>
                  <a:off x="590" y="1208"/>
                  <a:ext cx="1094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" name="Group 50"/>
              <p:cNvGrpSpPr/>
              <p:nvPr/>
            </p:nvGrpSpPr>
            <p:grpSpPr bwMode="auto">
              <a:xfrm>
                <a:off x="1684" y="1208"/>
                <a:ext cx="734" cy="460"/>
                <a:chOff x="1684" y="1208"/>
                <a:chExt cx="734" cy="460"/>
              </a:xfrm>
            </p:grpSpPr>
            <p:sp>
              <p:nvSpPr>
                <p:cNvPr id="25" name="Rectangle 19"/>
                <p:cNvSpPr>
                  <a:spLocks noChangeArrowheads="1"/>
                </p:cNvSpPr>
                <p:nvPr/>
              </p:nvSpPr>
              <p:spPr bwMode="auto">
                <a:xfrm>
                  <a:off x="1727" y="1208"/>
                  <a:ext cx="64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vi </a:t>
                  </a:r>
                  <a:r>
                    <a:rPr lang="en-US" altLang="zh-CN" sz="2000" b="1">
                      <a:solidFill>
                        <a:srgbClr val="000000"/>
                      </a:solidFill>
                    </a:rPr>
                    <a:t>–</a:t>
                  </a:r>
                  <a:r>
                    <a:rPr lang="en-US" altLang="zh-CN" sz="20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L/-r</a:t>
                  </a:r>
                  <a:endParaRPr lang="en-US" altLang="zh-CN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49"/>
                <p:cNvSpPr>
                  <a:spLocks noChangeArrowheads="1"/>
                </p:cNvSpPr>
                <p:nvPr/>
              </p:nvSpPr>
              <p:spPr bwMode="auto">
                <a:xfrm>
                  <a:off x="1684" y="1208"/>
                  <a:ext cx="734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Group 52"/>
              <p:cNvGrpSpPr/>
              <p:nvPr/>
            </p:nvGrpSpPr>
            <p:grpSpPr bwMode="auto">
              <a:xfrm>
                <a:off x="2418" y="1208"/>
                <a:ext cx="1265" cy="460"/>
                <a:chOff x="2418" y="1208"/>
                <a:chExt cx="1265" cy="460"/>
              </a:xfrm>
            </p:grpSpPr>
            <p:sp>
              <p:nvSpPr>
                <p:cNvPr id="23" name="Rectangle 20"/>
                <p:cNvSpPr>
                  <a:spLocks noChangeArrowheads="1"/>
                </p:cNvSpPr>
                <p:nvPr/>
              </p:nvSpPr>
              <p:spPr bwMode="auto">
                <a:xfrm>
                  <a:off x="2461" y="1208"/>
                  <a:ext cx="1179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从瘫痪中列恢复列表</a:t>
                  </a:r>
                  <a:endParaRPr lang="zh-CN" altLang="en-US" sz="20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51"/>
                <p:cNvSpPr>
                  <a:spLocks noChangeArrowheads="1"/>
                </p:cNvSpPr>
                <p:nvPr/>
              </p:nvSpPr>
              <p:spPr bwMode="auto">
                <a:xfrm>
                  <a:off x="2418" y="1208"/>
                  <a:ext cx="1265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6" name="Rectangle 54"/>
            <p:cNvSpPr>
              <a:spLocks noChangeArrowheads="1"/>
            </p:cNvSpPr>
            <p:nvPr/>
          </p:nvSpPr>
          <p:spPr bwMode="auto">
            <a:xfrm>
              <a:off x="-3" y="-3"/>
              <a:ext cx="3689" cy="167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nux主题">
  <a:themeElements>
    <a:clrScheme name="蓝色憧憬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蓝色憧憬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蓝色憧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5152</Words>
  <Application>WPS 演示</Application>
  <PresentationFormat>全屏显示(4:3)</PresentationFormat>
  <Paragraphs>791</Paragraphs>
  <Slides>36</Slides>
  <Notes>0</Notes>
  <HiddenSlides>15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61" baseType="lpstr">
      <vt:lpstr>Arial</vt:lpstr>
      <vt:lpstr>方正书宋_GBK</vt:lpstr>
      <vt:lpstr>Wingdings</vt:lpstr>
      <vt:lpstr>宋体</vt:lpstr>
      <vt:lpstr>方正舒体</vt:lpstr>
      <vt:lpstr>楷体_GB2312</vt:lpstr>
      <vt:lpstr>Times New Roman</vt:lpstr>
      <vt:lpstr>华文楷体</vt:lpstr>
      <vt:lpstr>华文行楷</vt:lpstr>
      <vt:lpstr>Courier New</vt:lpstr>
      <vt:lpstr>细明体</vt:lpstr>
      <vt:lpstr>微软雅黑</vt:lpstr>
      <vt:lpstr>Wingdings 2</vt:lpstr>
      <vt:lpstr>TH SarabunPSK</vt:lpstr>
      <vt:lpstr>宋体</vt:lpstr>
      <vt:lpstr>汉仪书宋二KW</vt:lpstr>
      <vt:lpstr>华文彩云</vt:lpstr>
      <vt:lpstr>汉仪楷体KW</vt:lpstr>
      <vt:lpstr>汉仪中黑KW</vt:lpstr>
      <vt:lpstr>汉仪君黑KW</vt:lpstr>
      <vt:lpstr>等线</vt:lpstr>
      <vt:lpstr>汉仪中等线KW</vt:lpstr>
      <vt:lpstr>汉仪旗黑KW 55S</vt:lpstr>
      <vt:lpstr>Microsoft Sans Serif</vt:lpstr>
      <vt:lpstr>linux主题</vt:lpstr>
      <vt:lpstr>vi编辑器+gcc</vt:lpstr>
      <vt:lpstr>PowerPoint 演示文稿</vt:lpstr>
      <vt:lpstr>vi编辑源代码</vt:lpstr>
      <vt:lpstr>为什么要学习vi，vim？ ——Visual Interface, VI iMprove</vt:lpstr>
      <vt:lpstr>vi的工作方式</vt:lpstr>
      <vt:lpstr>命令模式</vt:lpstr>
      <vt:lpstr>输入模式（插入模式、编辑模式）</vt:lpstr>
      <vt:lpstr>ex转义模式（命令行模式、底行模式）</vt:lpstr>
      <vt:lpstr>进入和退出vi </vt:lpstr>
      <vt:lpstr>退出vi——ex转义模式</vt:lpstr>
      <vt:lpstr>命令方式的使用——光标的移动</vt:lpstr>
      <vt:lpstr>命令方式的使用——行内快速移动</vt:lpstr>
      <vt:lpstr>命令方式的使用——行间快速跳转</vt:lpstr>
      <vt:lpstr>命令方式的使用——删除操作</vt:lpstr>
      <vt:lpstr>命令方式的使用——复制与粘贴</vt:lpstr>
      <vt:lpstr>实例</vt:lpstr>
      <vt:lpstr>命令方式的使用——撤销操作</vt:lpstr>
      <vt:lpstr>阶段练习——命令方式</vt:lpstr>
      <vt:lpstr>ex转义方式（底行模式）的使用——检索</vt:lpstr>
      <vt:lpstr>ex转义方式（底行模式）的使用——替换</vt:lpstr>
      <vt:lpstr>ex转义方式（底行模式）的使用——检索</vt:lpstr>
      <vt:lpstr>ex转义方式——常用退出保存</vt:lpstr>
      <vt:lpstr>阶段练习——ex转义（底行）方式</vt:lpstr>
      <vt:lpstr>编辑源代码的常用步骤</vt:lpstr>
      <vt:lpstr>gcc</vt:lpstr>
      <vt:lpstr>C语言编译过程 </vt:lpstr>
      <vt:lpstr>Hello World!</vt:lpstr>
      <vt:lpstr>Hello World的链接和运行</vt:lpstr>
      <vt:lpstr>gdb（GNU debugger）</vt:lpstr>
      <vt:lpstr>启动gdb和查看内部命令</vt:lpstr>
      <vt:lpstr>gdb——查看运行时数据</vt:lpstr>
      <vt:lpstr>gdb——查看运行时数据</vt:lpstr>
      <vt:lpstr>gdb——查看运行时数据</vt:lpstr>
      <vt:lpstr>断点</vt:lpstr>
      <vt:lpstr>停止点管理和运行</vt:lpstr>
      <vt:lpstr>程序的单步跟踪和连续执行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mr翊</dc:creator>
  <cp:lastModifiedBy>翊 mr</cp:lastModifiedBy>
  <cp:revision>64</cp:revision>
  <cp:lastPrinted>2019-07-08T00:46:18Z</cp:lastPrinted>
  <dcterms:created xsi:type="dcterms:W3CDTF">2019-07-08T00:46:18Z</dcterms:created>
  <dcterms:modified xsi:type="dcterms:W3CDTF">2019-07-08T00:46:18Z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2052-0.0.0.0</vt:lpwstr>
  </property>
</Properties>
</file>