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ong" initials="EG" lastIdx="1" clrIdx="0">
    <p:extLst>
      <p:ext uri="{19B8F6BF-5375-455C-9EA6-DF929625EA0E}">
        <p15:presenceInfo xmlns:p15="http://schemas.microsoft.com/office/powerpoint/2012/main" userId="1363b6350b1b4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EE4"/>
    <a:srgbClr val="D7A1CB"/>
    <a:srgbClr val="C6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C84E-1885-467B-8DFB-207809871457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1E27-AD37-4C23-BBC6-EFA7B9D0D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3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21E27-AD37-4C23-BBC6-EFA7B9D0D3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1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2" indent="0" algn="ctr">
              <a:buNone/>
              <a:defRPr sz="1799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8" indent="0" algn="ctr">
              <a:buNone/>
              <a:defRPr sz="1600"/>
            </a:lvl7pPr>
            <a:lvl8pPr marL="3200305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7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7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6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9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799" b="1"/>
            </a:lvl3pPr>
            <a:lvl4pPr marL="1371559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8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9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2" indent="0">
              <a:buNone/>
              <a:defRPr sz="1799" b="1"/>
            </a:lvl3pPr>
            <a:lvl4pPr marL="1371559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1" indent="0">
              <a:buNone/>
              <a:defRPr sz="1600" b="1"/>
            </a:lvl6pPr>
            <a:lvl7pPr marL="2743118" indent="0">
              <a:buNone/>
              <a:defRPr sz="1600" b="1"/>
            </a:lvl7pPr>
            <a:lvl8pPr marL="3200305" indent="0">
              <a:buNone/>
              <a:defRPr sz="1600" b="1"/>
            </a:lvl8pPr>
            <a:lvl9pPr marL="365749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4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2" indent="0">
              <a:buNone/>
              <a:defRPr sz="1200"/>
            </a:lvl3pPr>
            <a:lvl4pPr marL="1371559" indent="0">
              <a:buNone/>
              <a:defRPr sz="1000"/>
            </a:lvl4pPr>
            <a:lvl5pPr marL="1828746" indent="0">
              <a:buNone/>
              <a:defRPr sz="1000"/>
            </a:lvl5pPr>
            <a:lvl6pPr marL="2285931" indent="0">
              <a:buNone/>
              <a:defRPr sz="1000"/>
            </a:lvl6pPr>
            <a:lvl7pPr marL="2743118" indent="0">
              <a:buNone/>
              <a:defRPr sz="1000"/>
            </a:lvl7pPr>
            <a:lvl8pPr marL="3200305" indent="0">
              <a:buNone/>
              <a:defRPr sz="1000"/>
            </a:lvl8pPr>
            <a:lvl9pPr marL="365749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2" indent="0">
              <a:buNone/>
              <a:defRPr sz="2400"/>
            </a:lvl3pPr>
            <a:lvl4pPr marL="1371559" indent="0">
              <a:buNone/>
              <a:defRPr sz="2000"/>
            </a:lvl4pPr>
            <a:lvl5pPr marL="1828746" indent="0">
              <a:buNone/>
              <a:defRPr sz="2000"/>
            </a:lvl5pPr>
            <a:lvl6pPr marL="2285931" indent="0">
              <a:buNone/>
              <a:defRPr sz="2000"/>
            </a:lvl6pPr>
            <a:lvl7pPr marL="2743118" indent="0">
              <a:buNone/>
              <a:defRPr sz="2000"/>
            </a:lvl7pPr>
            <a:lvl8pPr marL="3200305" indent="0">
              <a:buNone/>
              <a:defRPr sz="2000"/>
            </a:lvl8pPr>
            <a:lvl9pPr marL="365749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7" indent="0">
              <a:buNone/>
              <a:defRPr sz="1400"/>
            </a:lvl2pPr>
            <a:lvl3pPr marL="914372" indent="0">
              <a:buNone/>
              <a:defRPr sz="1200"/>
            </a:lvl3pPr>
            <a:lvl4pPr marL="1371559" indent="0">
              <a:buNone/>
              <a:defRPr sz="1000"/>
            </a:lvl4pPr>
            <a:lvl5pPr marL="1828746" indent="0">
              <a:buNone/>
              <a:defRPr sz="1000"/>
            </a:lvl5pPr>
            <a:lvl6pPr marL="2285931" indent="0">
              <a:buNone/>
              <a:defRPr sz="1000"/>
            </a:lvl6pPr>
            <a:lvl7pPr marL="2743118" indent="0">
              <a:buNone/>
              <a:defRPr sz="1000"/>
            </a:lvl7pPr>
            <a:lvl8pPr marL="3200305" indent="0">
              <a:buNone/>
              <a:defRPr sz="1000"/>
            </a:lvl8pPr>
            <a:lvl9pPr marL="365749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2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C349-ABAE-4F29-A7E4-070ED9771A4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3182-6D3C-4340-8E86-D3AC8B30B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2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0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8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4" indent="-228593" algn="l" defTabSz="914372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9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1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8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5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0" algn="l" defTabSz="91437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9D8925CF-03C0-4DCB-A23F-344B845285C6}"/>
              </a:ext>
            </a:extLst>
          </p:cNvPr>
          <p:cNvSpPr/>
          <p:nvPr/>
        </p:nvSpPr>
        <p:spPr>
          <a:xfrm>
            <a:off x="1197204" y="216816"/>
            <a:ext cx="7378046" cy="414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社区居委会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业主居委会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物业公司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市场服务企业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E4BBFF6-24CD-4F9A-B5F4-1D68E445A922}"/>
              </a:ext>
            </a:extLst>
          </p:cNvPr>
          <p:cNvSpPr/>
          <p:nvPr/>
        </p:nvSpPr>
        <p:spPr>
          <a:xfrm>
            <a:off x="235671" y="216816"/>
            <a:ext cx="886120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4EC5BC2F-1E4B-43ED-A24C-836139D9917A}"/>
              </a:ext>
            </a:extLst>
          </p:cNvPr>
          <p:cNvSpPr/>
          <p:nvPr/>
        </p:nvSpPr>
        <p:spPr>
          <a:xfrm>
            <a:off x="1197206" y="847006"/>
            <a:ext cx="1376313" cy="1035388"/>
          </a:xfrm>
          <a:prstGeom prst="round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8CD69C09-C6F8-4770-A1D0-C5DEA5B5B443}"/>
              </a:ext>
            </a:extLst>
          </p:cNvPr>
          <p:cNvSpPr/>
          <p:nvPr/>
        </p:nvSpPr>
        <p:spPr>
          <a:xfrm>
            <a:off x="2697638" y="847007"/>
            <a:ext cx="1376313" cy="103538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DB5CFDA6-5585-43A8-982B-79B2CBD198A2}"/>
              </a:ext>
            </a:extLst>
          </p:cNvPr>
          <p:cNvSpPr/>
          <p:nvPr/>
        </p:nvSpPr>
        <p:spPr>
          <a:xfrm>
            <a:off x="4198071" y="847007"/>
            <a:ext cx="1376313" cy="1035388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9179220D-23F2-4283-9B78-E0C3A9E4888A}"/>
              </a:ext>
            </a:extLst>
          </p:cNvPr>
          <p:cNvSpPr/>
          <p:nvPr/>
        </p:nvSpPr>
        <p:spPr>
          <a:xfrm>
            <a:off x="5698504" y="847006"/>
            <a:ext cx="1376313" cy="1035388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E3783AD9-7EA0-4007-B01A-5AB83EF34779}"/>
              </a:ext>
            </a:extLst>
          </p:cNvPr>
          <p:cNvSpPr/>
          <p:nvPr/>
        </p:nvSpPr>
        <p:spPr>
          <a:xfrm>
            <a:off x="7198937" y="847006"/>
            <a:ext cx="1376313" cy="1035388"/>
          </a:xfrm>
          <a:prstGeom prst="round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526137B-5F40-4534-810E-C5AFE839CBC0}"/>
              </a:ext>
            </a:extLst>
          </p:cNvPr>
          <p:cNvSpPr txBox="1"/>
          <p:nvPr/>
        </p:nvSpPr>
        <p:spPr>
          <a:xfrm>
            <a:off x="1428160" y="847006"/>
            <a:ext cx="89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社区治理</a:t>
            </a:r>
          </a:p>
        </p:txBody>
      </p:sp>
      <p:sp>
        <p:nvSpPr>
          <p:cNvPr id="17" name="流程图: 合并 16">
            <a:extLst>
              <a:ext uri="{FF2B5EF4-FFF2-40B4-BE49-F238E27FC236}">
                <a16:creationId xmlns:a16="http://schemas.microsoft.com/office/drawing/2014/main" xmlns="" id="{7D66DC0A-29D1-4E5D-9150-338A11AA4510}"/>
              </a:ext>
            </a:extLst>
          </p:cNvPr>
          <p:cNvSpPr/>
          <p:nvPr/>
        </p:nvSpPr>
        <p:spPr>
          <a:xfrm>
            <a:off x="4787131" y="631596"/>
            <a:ext cx="190699" cy="118422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95E1FB5-CC98-4240-B61C-B111BB84425D}"/>
              </a:ext>
            </a:extLst>
          </p:cNvPr>
          <p:cNvSpPr txBox="1"/>
          <p:nvPr/>
        </p:nvSpPr>
        <p:spPr>
          <a:xfrm>
            <a:off x="1507813" y="1184217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对象管理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EFA67B-0B2E-4A34-93E1-24DA9A3DA9AA}"/>
              </a:ext>
            </a:extLst>
          </p:cNvPr>
          <p:cNvSpPr txBox="1"/>
          <p:nvPr/>
        </p:nvSpPr>
        <p:spPr>
          <a:xfrm>
            <a:off x="1507813" y="1396274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政务服务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A022908-B8E1-4344-9BFF-A8E720E962AB}"/>
              </a:ext>
            </a:extLst>
          </p:cNvPr>
          <p:cNvSpPr txBox="1"/>
          <p:nvPr/>
        </p:nvSpPr>
        <p:spPr>
          <a:xfrm>
            <a:off x="1502902" y="1605663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治安管控</a:t>
            </a:r>
          </a:p>
        </p:txBody>
      </p:sp>
      <p:sp>
        <p:nvSpPr>
          <p:cNvPr id="21" name="流程图: 合并 20">
            <a:extLst>
              <a:ext uri="{FF2B5EF4-FFF2-40B4-BE49-F238E27FC236}">
                <a16:creationId xmlns:a16="http://schemas.microsoft.com/office/drawing/2014/main" xmlns="" id="{4B6741A5-362A-477D-807A-21C9A9936C72}"/>
              </a:ext>
            </a:extLst>
          </p:cNvPr>
          <p:cNvSpPr/>
          <p:nvPr/>
        </p:nvSpPr>
        <p:spPr>
          <a:xfrm>
            <a:off x="1819911" y="1134773"/>
            <a:ext cx="121137" cy="69455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C076913F-C37C-4121-8DDE-31E9C5C079C6}"/>
              </a:ext>
            </a:extLst>
          </p:cNvPr>
          <p:cNvSpPr txBox="1"/>
          <p:nvPr/>
        </p:nvSpPr>
        <p:spPr>
          <a:xfrm>
            <a:off x="2930953" y="847006"/>
            <a:ext cx="89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小区管理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EB48B702-9EAB-4681-B185-FC8B8C16292E}"/>
              </a:ext>
            </a:extLst>
          </p:cNvPr>
          <p:cNvSpPr txBox="1"/>
          <p:nvPr/>
        </p:nvSpPr>
        <p:spPr>
          <a:xfrm>
            <a:off x="3010606" y="1184217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房屋管理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FAB38874-CE77-4549-B01C-A5EA7AD828A2}"/>
              </a:ext>
            </a:extLst>
          </p:cNvPr>
          <p:cNvSpPr txBox="1"/>
          <p:nvPr/>
        </p:nvSpPr>
        <p:spPr>
          <a:xfrm>
            <a:off x="2930953" y="1396274"/>
            <a:ext cx="975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业委会管理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30B64351-01A6-4E6E-A83D-D06584F93723}"/>
              </a:ext>
            </a:extLst>
          </p:cNvPr>
          <p:cNvSpPr txBox="1"/>
          <p:nvPr/>
        </p:nvSpPr>
        <p:spPr>
          <a:xfrm>
            <a:off x="3001177" y="1605663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物业管理</a:t>
            </a:r>
          </a:p>
        </p:txBody>
      </p:sp>
      <p:sp>
        <p:nvSpPr>
          <p:cNvPr id="26" name="流程图: 合并 25">
            <a:extLst>
              <a:ext uri="{FF2B5EF4-FFF2-40B4-BE49-F238E27FC236}">
                <a16:creationId xmlns:a16="http://schemas.microsoft.com/office/drawing/2014/main" xmlns="" id="{C8DC95A1-0C2A-439E-9681-5865AA966AE7}"/>
              </a:ext>
            </a:extLst>
          </p:cNvPr>
          <p:cNvSpPr/>
          <p:nvPr/>
        </p:nvSpPr>
        <p:spPr>
          <a:xfrm>
            <a:off x="3322704" y="1134773"/>
            <a:ext cx="121137" cy="6945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E3C800A-DE47-4022-AA22-B06BDB9026A8}"/>
              </a:ext>
            </a:extLst>
          </p:cNvPr>
          <p:cNvSpPr txBox="1"/>
          <p:nvPr/>
        </p:nvSpPr>
        <p:spPr>
          <a:xfrm>
            <a:off x="4431444" y="847006"/>
            <a:ext cx="89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</a:rPr>
              <a:t>公共服务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E0AD706F-240B-4F82-A397-273C985A0A11}"/>
              </a:ext>
            </a:extLst>
          </p:cNvPr>
          <p:cNvSpPr txBox="1"/>
          <p:nvPr/>
        </p:nvSpPr>
        <p:spPr>
          <a:xfrm>
            <a:off x="4386049" y="1184217"/>
            <a:ext cx="1063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基本公共服务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4EBE82D-3F65-41A9-B6A0-4A750CDC7747}"/>
              </a:ext>
            </a:extLst>
          </p:cNvPr>
          <p:cNvSpPr txBox="1"/>
          <p:nvPr/>
        </p:nvSpPr>
        <p:spPr>
          <a:xfrm>
            <a:off x="4377490" y="1393216"/>
            <a:ext cx="1062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专门人群服务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E22DC9ED-AED7-4145-BD3D-C04FF1302248}"/>
              </a:ext>
            </a:extLst>
          </p:cNvPr>
          <p:cNvSpPr txBox="1"/>
          <p:nvPr/>
        </p:nvSpPr>
        <p:spPr>
          <a:xfrm>
            <a:off x="4501668" y="1593837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法律宣传</a:t>
            </a:r>
          </a:p>
        </p:txBody>
      </p:sp>
      <p:sp>
        <p:nvSpPr>
          <p:cNvPr id="31" name="流程图: 合并 30">
            <a:extLst>
              <a:ext uri="{FF2B5EF4-FFF2-40B4-BE49-F238E27FC236}">
                <a16:creationId xmlns:a16="http://schemas.microsoft.com/office/drawing/2014/main" xmlns="" id="{161BF033-57D2-4225-8823-CF78F5745DE3}"/>
              </a:ext>
            </a:extLst>
          </p:cNvPr>
          <p:cNvSpPr/>
          <p:nvPr/>
        </p:nvSpPr>
        <p:spPr>
          <a:xfrm>
            <a:off x="4823195" y="1134773"/>
            <a:ext cx="121137" cy="6945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F670B784-4041-4B95-A8DC-C422C2913FE2}"/>
              </a:ext>
            </a:extLst>
          </p:cNvPr>
          <p:cNvSpPr txBox="1"/>
          <p:nvPr/>
        </p:nvSpPr>
        <p:spPr>
          <a:xfrm>
            <a:off x="5936704" y="847006"/>
            <a:ext cx="89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便民服务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6B3CC3A9-CEC7-414F-A287-9F3045DC9D58}"/>
              </a:ext>
            </a:extLst>
          </p:cNvPr>
          <p:cNvSpPr txBox="1"/>
          <p:nvPr/>
        </p:nvSpPr>
        <p:spPr>
          <a:xfrm>
            <a:off x="6016357" y="1184217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生活服务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0BFFF44C-324F-45D7-9D71-A2E96E4EEEDE}"/>
              </a:ext>
            </a:extLst>
          </p:cNvPr>
          <p:cNvSpPr txBox="1"/>
          <p:nvPr/>
        </p:nvSpPr>
        <p:spPr>
          <a:xfrm>
            <a:off x="6016357" y="1387783"/>
            <a:ext cx="755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C00000"/>
                </a:solidFill>
              </a:rPr>
              <a:t>金融服务</a:t>
            </a:r>
          </a:p>
        </p:txBody>
      </p:sp>
      <p:sp>
        <p:nvSpPr>
          <p:cNvPr id="36" name="流程图: 合并 35">
            <a:extLst>
              <a:ext uri="{FF2B5EF4-FFF2-40B4-BE49-F238E27FC236}">
                <a16:creationId xmlns:a16="http://schemas.microsoft.com/office/drawing/2014/main" xmlns="" id="{F6902308-6423-4FF7-8EBE-3E71E7825D65}"/>
              </a:ext>
            </a:extLst>
          </p:cNvPr>
          <p:cNvSpPr/>
          <p:nvPr/>
        </p:nvSpPr>
        <p:spPr>
          <a:xfrm>
            <a:off x="6328455" y="1134773"/>
            <a:ext cx="121137" cy="6945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BA0777D5-D8EB-47B0-895F-C89F7CF379EA}"/>
              </a:ext>
            </a:extLst>
          </p:cNvPr>
          <p:cNvSpPr txBox="1"/>
          <p:nvPr/>
        </p:nvSpPr>
        <p:spPr>
          <a:xfrm>
            <a:off x="7452204" y="847006"/>
            <a:ext cx="89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主题社区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A3467831-3689-430B-9942-044A7F845C97}"/>
              </a:ext>
            </a:extLst>
          </p:cNvPr>
          <p:cNvSpPr txBox="1"/>
          <p:nvPr/>
        </p:nvSpPr>
        <p:spPr>
          <a:xfrm>
            <a:off x="7452204" y="1184217"/>
            <a:ext cx="895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商业、学校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5CB5E615-3A52-4688-96EA-11FE579F0147}"/>
              </a:ext>
            </a:extLst>
          </p:cNvPr>
          <p:cNvSpPr txBox="1"/>
          <p:nvPr/>
        </p:nvSpPr>
        <p:spPr>
          <a:xfrm>
            <a:off x="7452205" y="1396274"/>
            <a:ext cx="895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医院、交通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D0660C5-2685-4D2C-9F85-20675C1E8014}"/>
              </a:ext>
            </a:extLst>
          </p:cNvPr>
          <p:cNvSpPr txBox="1"/>
          <p:nvPr/>
        </p:nvSpPr>
        <p:spPr>
          <a:xfrm>
            <a:off x="7446331" y="1598104"/>
            <a:ext cx="949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旅游等主题</a:t>
            </a:r>
          </a:p>
        </p:txBody>
      </p:sp>
      <p:sp>
        <p:nvSpPr>
          <p:cNvPr id="41" name="流程图: 合并 40">
            <a:extLst>
              <a:ext uri="{FF2B5EF4-FFF2-40B4-BE49-F238E27FC236}">
                <a16:creationId xmlns:a16="http://schemas.microsoft.com/office/drawing/2014/main" xmlns="" id="{D4108FEB-E0DF-409C-B2EE-6B008AA09C4B}"/>
              </a:ext>
            </a:extLst>
          </p:cNvPr>
          <p:cNvSpPr/>
          <p:nvPr/>
        </p:nvSpPr>
        <p:spPr>
          <a:xfrm>
            <a:off x="7843955" y="1134773"/>
            <a:ext cx="121137" cy="69455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C3F9780B-DC01-4774-830C-18905ABDA0EC}"/>
              </a:ext>
            </a:extLst>
          </p:cNvPr>
          <p:cNvSpPr/>
          <p:nvPr/>
        </p:nvSpPr>
        <p:spPr>
          <a:xfrm>
            <a:off x="464161" y="847006"/>
            <a:ext cx="429139" cy="103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智慧应用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xmlns="" id="{E0018921-9B57-4FF1-94BF-B2A9F621E7AF}"/>
              </a:ext>
            </a:extLst>
          </p:cNvPr>
          <p:cNvSpPr/>
          <p:nvPr/>
        </p:nvSpPr>
        <p:spPr>
          <a:xfrm>
            <a:off x="188537" y="2092751"/>
            <a:ext cx="8766928" cy="2882855"/>
          </a:xfrm>
          <a:prstGeom prst="round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43D510A6-5465-4940-B7EE-6A3413E6D138}"/>
              </a:ext>
            </a:extLst>
          </p:cNvPr>
          <p:cNvSpPr/>
          <p:nvPr/>
        </p:nvSpPr>
        <p:spPr>
          <a:xfrm>
            <a:off x="464161" y="2911305"/>
            <a:ext cx="429139" cy="103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支撑平台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xmlns="" id="{4C019328-FDCC-437E-AE84-09B956A4A172}"/>
              </a:ext>
            </a:extLst>
          </p:cNvPr>
          <p:cNvSpPr/>
          <p:nvPr/>
        </p:nvSpPr>
        <p:spPr>
          <a:xfrm>
            <a:off x="1168924" y="2820810"/>
            <a:ext cx="305698" cy="1107531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支撑平台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227C2376-CB61-43F0-A9A6-96108FA4A116}"/>
              </a:ext>
            </a:extLst>
          </p:cNvPr>
          <p:cNvSpPr/>
          <p:nvPr/>
        </p:nvSpPr>
        <p:spPr>
          <a:xfrm>
            <a:off x="912785" y="4415962"/>
            <a:ext cx="1180233" cy="3309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47FD1365-E7A9-49A9-91DE-5934315375F3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893300" y="3429000"/>
            <a:ext cx="22849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xmlns="" id="{B6B415CD-B13C-477E-9638-61A2EA4F0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636" y="3629273"/>
            <a:ext cx="932539" cy="531994"/>
          </a:xfrm>
          <a:prstGeom prst="bentConnector3">
            <a:avLst>
              <a:gd name="adj1" fmla="val 711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xmlns="" id="{482F70B7-FF15-4FF1-BF0A-698A9F95B40C}"/>
              </a:ext>
            </a:extLst>
          </p:cNvPr>
          <p:cNvCxnSpPr>
            <a:cxnSpLocks/>
          </p:cNvCxnSpPr>
          <p:nvPr/>
        </p:nvCxnSpPr>
        <p:spPr>
          <a:xfrm>
            <a:off x="1591420" y="3428999"/>
            <a:ext cx="66658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xmlns="" id="{27C0D0E3-D771-4381-9136-EF1A99254359}"/>
              </a:ext>
            </a:extLst>
          </p:cNvPr>
          <p:cNvSpPr/>
          <p:nvPr/>
        </p:nvSpPr>
        <p:spPr>
          <a:xfrm>
            <a:off x="2432463" y="3263532"/>
            <a:ext cx="1180233" cy="3309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政务服务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147FE69F-BD80-42CA-B1F5-573C75025F38}"/>
              </a:ext>
            </a:extLst>
          </p:cNvPr>
          <p:cNvSpPr/>
          <p:nvPr/>
        </p:nvSpPr>
        <p:spPr>
          <a:xfrm>
            <a:off x="4570537" y="3263532"/>
            <a:ext cx="1180233" cy="3309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公共服务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E0FCF1F7-FB6D-48EA-9227-62DAE246922B}"/>
              </a:ext>
            </a:extLst>
          </p:cNvPr>
          <p:cNvSpPr/>
          <p:nvPr/>
        </p:nvSpPr>
        <p:spPr>
          <a:xfrm>
            <a:off x="6763001" y="3263532"/>
            <a:ext cx="1180233" cy="3309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94873600-6FDB-41B3-A7E6-BFC68E03F7B1}"/>
              </a:ext>
            </a:extLst>
          </p:cNvPr>
          <p:cNvSpPr/>
          <p:nvPr/>
        </p:nvSpPr>
        <p:spPr>
          <a:xfrm>
            <a:off x="3846453" y="2375009"/>
            <a:ext cx="2628400" cy="330933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智慧社区综合信息服务平台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xmlns="" id="{92320198-DD7E-4A40-8782-9741B90C54D2}"/>
              </a:ext>
            </a:extLst>
          </p:cNvPr>
          <p:cNvCxnSpPr>
            <a:cxnSpLocks/>
          </p:cNvCxnSpPr>
          <p:nvPr/>
        </p:nvCxnSpPr>
        <p:spPr>
          <a:xfrm flipV="1">
            <a:off x="1897067" y="2537260"/>
            <a:ext cx="937155" cy="888522"/>
          </a:xfrm>
          <a:prstGeom prst="bentConnector3">
            <a:avLst>
              <a:gd name="adj1" fmla="val 121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xmlns="" id="{5239A0C7-8255-4353-B0EF-AF8AB6D2E67B}"/>
              </a:ext>
            </a:extLst>
          </p:cNvPr>
          <p:cNvCxnSpPr/>
          <p:nvPr/>
        </p:nvCxnSpPr>
        <p:spPr>
          <a:xfrm>
            <a:off x="1907311" y="3425782"/>
            <a:ext cx="0" cy="6179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xmlns="" id="{77CC510B-4927-4999-AB44-D7694AF44925}"/>
              </a:ext>
            </a:extLst>
          </p:cNvPr>
          <p:cNvCxnSpPr>
            <a:cxnSpLocks/>
          </p:cNvCxnSpPr>
          <p:nvPr/>
        </p:nvCxnSpPr>
        <p:spPr>
          <a:xfrm>
            <a:off x="1900909" y="4043723"/>
            <a:ext cx="228491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0A82AA87-4434-449A-A759-F3FE0D973CE6}"/>
              </a:ext>
            </a:extLst>
          </p:cNvPr>
          <p:cNvSpPr txBox="1"/>
          <p:nvPr/>
        </p:nvSpPr>
        <p:spPr>
          <a:xfrm>
            <a:off x="2295010" y="3759259"/>
            <a:ext cx="15424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数据规范、单击登录、分布式工作流及电子表单开放性与模块化接入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71502F85-AC04-4FD8-81AA-8EE20A64512F}"/>
              </a:ext>
            </a:extLst>
          </p:cNvPr>
          <p:cNvSpPr txBox="1"/>
          <p:nvPr/>
        </p:nvSpPr>
        <p:spPr>
          <a:xfrm>
            <a:off x="4438306" y="3804821"/>
            <a:ext cx="1542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数据规范、开放性与模块化接入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xmlns="" id="{51E97028-D250-4943-98B9-DFF6AC6CCDFC}"/>
              </a:ext>
            </a:extLst>
          </p:cNvPr>
          <p:cNvSpPr txBox="1"/>
          <p:nvPr/>
        </p:nvSpPr>
        <p:spPr>
          <a:xfrm>
            <a:off x="6431064" y="3660654"/>
            <a:ext cx="1844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居民注册、信用、服务记录、硬件集成、个人信息设备认证接入、准入与淘汰机制、数据定向分发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xmlns="" id="{1BEE24CB-F49C-4B38-8990-D34DC156FF6A}"/>
              </a:ext>
            </a:extLst>
          </p:cNvPr>
          <p:cNvCxnSpPr>
            <a:cxnSpLocks/>
          </p:cNvCxnSpPr>
          <p:nvPr/>
        </p:nvCxnSpPr>
        <p:spPr>
          <a:xfrm>
            <a:off x="5160653" y="2781620"/>
            <a:ext cx="0" cy="4341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83EBB1B7-E82E-4D71-B20B-418E1BCDAF42}"/>
              </a:ext>
            </a:extLst>
          </p:cNvPr>
          <p:cNvCxnSpPr>
            <a:cxnSpLocks/>
          </p:cNvCxnSpPr>
          <p:nvPr/>
        </p:nvCxnSpPr>
        <p:spPr>
          <a:xfrm>
            <a:off x="3016432" y="2962195"/>
            <a:ext cx="1" cy="2292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xmlns="" id="{5CD03FF6-5D9C-4128-8843-C04737266A02}"/>
              </a:ext>
            </a:extLst>
          </p:cNvPr>
          <p:cNvCxnSpPr>
            <a:cxnSpLocks/>
          </p:cNvCxnSpPr>
          <p:nvPr/>
        </p:nvCxnSpPr>
        <p:spPr>
          <a:xfrm>
            <a:off x="3010606" y="2962195"/>
            <a:ext cx="434251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xmlns="" id="{8017645A-EBDF-4F21-BBAB-4D744000ADC9}"/>
              </a:ext>
            </a:extLst>
          </p:cNvPr>
          <p:cNvCxnSpPr>
            <a:cxnSpLocks/>
          </p:cNvCxnSpPr>
          <p:nvPr/>
        </p:nvCxnSpPr>
        <p:spPr>
          <a:xfrm>
            <a:off x="7345431" y="2962195"/>
            <a:ext cx="1" cy="2292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115">
            <a:extLst>
              <a:ext uri="{FF2B5EF4-FFF2-40B4-BE49-F238E27FC236}">
                <a16:creationId xmlns:a16="http://schemas.microsoft.com/office/drawing/2014/main" xmlns="" id="{71D7EE24-05A1-4F86-82D0-E5CACADAC36C}"/>
              </a:ext>
            </a:extLst>
          </p:cNvPr>
          <p:cNvSpPr/>
          <p:nvPr/>
        </p:nvSpPr>
        <p:spPr>
          <a:xfrm>
            <a:off x="2492615" y="4415961"/>
            <a:ext cx="2668038" cy="33093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城市公共信息平台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xmlns="" id="{FCFD5AC5-6B78-4613-B171-0DF7690E30CA}"/>
              </a:ext>
            </a:extLst>
          </p:cNvPr>
          <p:cNvSpPr/>
          <p:nvPr/>
        </p:nvSpPr>
        <p:spPr>
          <a:xfrm>
            <a:off x="5567791" y="4415960"/>
            <a:ext cx="2663424" cy="33093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城市公共基础数据库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xmlns="" id="{9AA46B37-4B8C-498D-84DB-D951F14D7FAC}"/>
              </a:ext>
            </a:extLst>
          </p:cNvPr>
          <p:cNvSpPr/>
          <p:nvPr/>
        </p:nvSpPr>
        <p:spPr>
          <a:xfrm>
            <a:off x="464160" y="5288358"/>
            <a:ext cx="429139" cy="103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799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xmlns="" id="{EAE7D8DE-D874-42E0-8AD5-F2D3B10EB158}"/>
              </a:ext>
            </a:extLst>
          </p:cNvPr>
          <p:cNvSpPr/>
          <p:nvPr/>
        </p:nvSpPr>
        <p:spPr>
          <a:xfrm>
            <a:off x="1175539" y="5137887"/>
            <a:ext cx="1180233" cy="33093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感知层</a:t>
            </a: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xmlns="" id="{0E2274C7-866A-4A77-90D1-9BEE460712CB}"/>
              </a:ext>
            </a:extLst>
          </p:cNvPr>
          <p:cNvSpPr/>
          <p:nvPr/>
        </p:nvSpPr>
        <p:spPr>
          <a:xfrm>
            <a:off x="1175539" y="5618086"/>
            <a:ext cx="1180233" cy="33093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政务服务</a:t>
            </a: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xmlns="" id="{8379DB29-7E7A-44C6-9C84-98CC90EC2384}"/>
              </a:ext>
            </a:extLst>
          </p:cNvPr>
          <p:cNvSpPr/>
          <p:nvPr/>
        </p:nvSpPr>
        <p:spPr>
          <a:xfrm>
            <a:off x="1179053" y="6213203"/>
            <a:ext cx="1180233" cy="330933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政务服务</a:t>
            </a: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C460CD9A-97B1-4677-B829-59F024BA71E9}"/>
              </a:ext>
            </a:extLst>
          </p:cNvPr>
          <p:cNvCxnSpPr>
            <a:cxnSpLocks/>
          </p:cNvCxnSpPr>
          <p:nvPr/>
        </p:nvCxnSpPr>
        <p:spPr>
          <a:xfrm>
            <a:off x="856662" y="5783552"/>
            <a:ext cx="45478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xmlns="" id="{EFC6F346-C4DB-40C3-9C64-FFD336C03B87}"/>
              </a:ext>
            </a:extLst>
          </p:cNvPr>
          <p:cNvCxnSpPr>
            <a:cxnSpLocks/>
          </p:cNvCxnSpPr>
          <p:nvPr/>
        </p:nvCxnSpPr>
        <p:spPr>
          <a:xfrm>
            <a:off x="1007545" y="5303353"/>
            <a:ext cx="30390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xmlns="" id="{AF26AF0C-C76D-4C36-993E-F942C5A0B208}"/>
              </a:ext>
            </a:extLst>
          </p:cNvPr>
          <p:cNvCxnSpPr>
            <a:cxnSpLocks/>
          </p:cNvCxnSpPr>
          <p:nvPr/>
        </p:nvCxnSpPr>
        <p:spPr>
          <a:xfrm>
            <a:off x="1007545" y="6378669"/>
            <a:ext cx="30390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xmlns="" id="{4D629083-C558-4E43-8104-B9E0D9C9CE7D}"/>
              </a:ext>
            </a:extLst>
          </p:cNvPr>
          <p:cNvCxnSpPr/>
          <p:nvPr/>
        </p:nvCxnSpPr>
        <p:spPr>
          <a:xfrm>
            <a:off x="1013308" y="5303353"/>
            <a:ext cx="0" cy="107531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矩形: 圆角 129">
            <a:extLst>
              <a:ext uri="{FF2B5EF4-FFF2-40B4-BE49-F238E27FC236}">
                <a16:creationId xmlns:a16="http://schemas.microsoft.com/office/drawing/2014/main" xmlns="" id="{2CDF424C-1485-4E5A-B926-A130B1971028}"/>
              </a:ext>
            </a:extLst>
          </p:cNvPr>
          <p:cNvSpPr/>
          <p:nvPr/>
        </p:nvSpPr>
        <p:spPr>
          <a:xfrm>
            <a:off x="2518001" y="5143478"/>
            <a:ext cx="5713201" cy="33093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监测终端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传感设备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移动智能终端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桌面终端</a:t>
            </a: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xmlns="" id="{8357A194-4F2F-44D9-B5D6-02F2AC94D183}"/>
              </a:ext>
            </a:extLst>
          </p:cNvPr>
          <p:cNvSpPr/>
          <p:nvPr/>
        </p:nvSpPr>
        <p:spPr>
          <a:xfrm>
            <a:off x="2518001" y="5618086"/>
            <a:ext cx="5713201" cy="33093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宽带网络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无线网络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广播电视网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xmlns="" id="{7E287E0A-E614-4DDD-88D1-CCCC65BD1012}"/>
              </a:ext>
            </a:extLst>
          </p:cNvPr>
          <p:cNvSpPr/>
          <p:nvPr/>
        </p:nvSpPr>
        <p:spPr>
          <a:xfrm>
            <a:off x="2525030" y="6027316"/>
            <a:ext cx="5713201" cy="702706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智能绿色建筑：水、电、气、热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智能家庭：家电、家居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社区服务中心、社区服务站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医疗卫生设施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文化体育设施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市政公用设施</a:t>
            </a:r>
          </a:p>
        </p:txBody>
      </p:sp>
    </p:spTree>
    <p:extLst>
      <p:ext uri="{BB962C8B-B14F-4D97-AF65-F5344CB8AC3E}">
        <p14:creationId xmlns:p14="http://schemas.microsoft.com/office/powerpoint/2010/main" val="435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7F66E5D9-0EEE-43D2-B353-8DB2931F719C}"/>
              </a:ext>
            </a:extLst>
          </p:cNvPr>
          <p:cNvSpPr/>
          <p:nvPr/>
        </p:nvSpPr>
        <p:spPr>
          <a:xfrm>
            <a:off x="508570" y="123289"/>
            <a:ext cx="8431999" cy="780836"/>
          </a:xfrm>
          <a:prstGeom prst="roundRect">
            <a:avLst>
              <a:gd name="adj" fmla="val 584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智慧社区综合信息服务平台框架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4E2EF99C-CC15-4A27-8108-C3C21B5D2EFB}"/>
              </a:ext>
            </a:extLst>
          </p:cNvPr>
          <p:cNvSpPr/>
          <p:nvPr/>
        </p:nvSpPr>
        <p:spPr>
          <a:xfrm>
            <a:off x="508571" y="904125"/>
            <a:ext cx="1402291" cy="5830586"/>
          </a:xfrm>
          <a:prstGeom prst="roundRect">
            <a:avLst>
              <a:gd name="adj" fmla="val 296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3B49671-369C-4922-873D-CADE53B4F7D3}"/>
              </a:ext>
            </a:extLst>
          </p:cNvPr>
          <p:cNvSpPr/>
          <p:nvPr/>
        </p:nvSpPr>
        <p:spPr>
          <a:xfrm>
            <a:off x="619599" y="1188152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服务对象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0E77DC0-5187-493F-8876-8310B0BF526E}"/>
              </a:ext>
            </a:extLst>
          </p:cNvPr>
          <p:cNvSpPr/>
          <p:nvPr/>
        </p:nvSpPr>
        <p:spPr>
          <a:xfrm>
            <a:off x="2506894" y="1188152"/>
            <a:ext cx="5774077" cy="3309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社区居民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物业管理人员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63CD503D-8673-4096-A744-F10142F7C49A}"/>
              </a:ext>
            </a:extLst>
          </p:cNvPr>
          <p:cNvSpPr/>
          <p:nvPr/>
        </p:nvSpPr>
        <p:spPr>
          <a:xfrm>
            <a:off x="619598" y="1968988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应用媒介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EF7302E8-10CD-45D1-B403-7C54C38875DB}"/>
              </a:ext>
            </a:extLst>
          </p:cNvPr>
          <p:cNvSpPr/>
          <p:nvPr/>
        </p:nvSpPr>
        <p:spPr>
          <a:xfrm>
            <a:off x="2506894" y="1968988"/>
            <a:ext cx="3287731" cy="3309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智慧社区综合信息服务平台统一门户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071D4D5E-3F1C-404C-AE71-D1C13079C8EE}"/>
              </a:ext>
            </a:extLst>
          </p:cNvPr>
          <p:cNvSpPr/>
          <p:nvPr/>
        </p:nvSpPr>
        <p:spPr>
          <a:xfrm>
            <a:off x="6143946" y="1968987"/>
            <a:ext cx="2137026" cy="3309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统一便民服务热线</a:t>
            </a:r>
          </a:p>
        </p:txBody>
      </p:sp>
      <p:sp>
        <p:nvSpPr>
          <p:cNvPr id="11" name="流程图: 合并 10">
            <a:extLst>
              <a:ext uri="{FF2B5EF4-FFF2-40B4-BE49-F238E27FC236}">
                <a16:creationId xmlns:a16="http://schemas.microsoft.com/office/drawing/2014/main" xmlns="" id="{A3058A19-FC62-4BD6-868D-40109FA7B15C}"/>
              </a:ext>
            </a:extLst>
          </p:cNvPr>
          <p:cNvSpPr/>
          <p:nvPr/>
        </p:nvSpPr>
        <p:spPr>
          <a:xfrm>
            <a:off x="3906266" y="1528406"/>
            <a:ext cx="121137" cy="6945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流程图: 合并 11">
            <a:extLst>
              <a:ext uri="{FF2B5EF4-FFF2-40B4-BE49-F238E27FC236}">
                <a16:creationId xmlns:a16="http://schemas.microsoft.com/office/drawing/2014/main" xmlns="" id="{FB0656D9-979E-4B83-9D99-144C24419F1E}"/>
              </a:ext>
            </a:extLst>
          </p:cNvPr>
          <p:cNvSpPr/>
          <p:nvPr/>
        </p:nvSpPr>
        <p:spPr>
          <a:xfrm>
            <a:off x="7151890" y="1519085"/>
            <a:ext cx="121137" cy="6945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3" name="流程图: 合并 12">
            <a:extLst>
              <a:ext uri="{FF2B5EF4-FFF2-40B4-BE49-F238E27FC236}">
                <a16:creationId xmlns:a16="http://schemas.microsoft.com/office/drawing/2014/main" xmlns="" id="{A5658C93-DE2F-4AFE-9D2B-31ACAA3287BE}"/>
              </a:ext>
            </a:extLst>
          </p:cNvPr>
          <p:cNvSpPr/>
          <p:nvPr/>
        </p:nvSpPr>
        <p:spPr>
          <a:xfrm rot="10800000">
            <a:off x="4090190" y="1899532"/>
            <a:ext cx="121137" cy="6945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4" name="流程图: 合并 13">
            <a:extLst>
              <a:ext uri="{FF2B5EF4-FFF2-40B4-BE49-F238E27FC236}">
                <a16:creationId xmlns:a16="http://schemas.microsoft.com/office/drawing/2014/main" xmlns="" id="{728C1768-19EB-4A09-8D41-7CEA3F6F121F}"/>
              </a:ext>
            </a:extLst>
          </p:cNvPr>
          <p:cNvSpPr/>
          <p:nvPr/>
        </p:nvSpPr>
        <p:spPr>
          <a:xfrm rot="10800000">
            <a:off x="7212458" y="1902098"/>
            <a:ext cx="121137" cy="6945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768895B9-17C2-48AD-9909-E9DC434CFE02}"/>
              </a:ext>
            </a:extLst>
          </p:cNvPr>
          <p:cNvSpPr/>
          <p:nvPr/>
        </p:nvSpPr>
        <p:spPr>
          <a:xfrm>
            <a:off x="1930607" y="2749824"/>
            <a:ext cx="1180233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F0B3E92-7D9F-4B2D-B6FC-ADEB45E39677}"/>
              </a:ext>
            </a:extLst>
          </p:cNvPr>
          <p:cNvSpPr/>
          <p:nvPr/>
        </p:nvSpPr>
        <p:spPr>
          <a:xfrm>
            <a:off x="1929701" y="3429000"/>
            <a:ext cx="1181138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4E50BEF-927C-426E-A63E-EB6B3CD951DC}"/>
              </a:ext>
            </a:extLst>
          </p:cNvPr>
          <p:cNvSpPr/>
          <p:nvPr/>
        </p:nvSpPr>
        <p:spPr>
          <a:xfrm>
            <a:off x="1929701" y="4108176"/>
            <a:ext cx="1181138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能力要求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A52A1EAC-7CDF-4FAF-8A61-6BF8906CE4CF}"/>
              </a:ext>
            </a:extLst>
          </p:cNvPr>
          <p:cNvCxnSpPr>
            <a:cxnSpLocks/>
          </p:cNvCxnSpPr>
          <p:nvPr/>
        </p:nvCxnSpPr>
        <p:spPr>
          <a:xfrm>
            <a:off x="2958303" y="2948232"/>
            <a:ext cx="40706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2B380BAF-13ED-4C2B-AF35-8C3F6B045443}"/>
              </a:ext>
            </a:extLst>
          </p:cNvPr>
          <p:cNvCxnSpPr>
            <a:cxnSpLocks/>
          </p:cNvCxnSpPr>
          <p:nvPr/>
        </p:nvCxnSpPr>
        <p:spPr>
          <a:xfrm>
            <a:off x="2958303" y="3619106"/>
            <a:ext cx="40706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2CBACC1E-2096-47AD-959D-C4F508FEBD69}"/>
              </a:ext>
            </a:extLst>
          </p:cNvPr>
          <p:cNvCxnSpPr>
            <a:cxnSpLocks/>
          </p:cNvCxnSpPr>
          <p:nvPr/>
        </p:nvCxnSpPr>
        <p:spPr>
          <a:xfrm>
            <a:off x="2958303" y="4297836"/>
            <a:ext cx="40706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xmlns="" id="{099F6EFD-5890-4EC6-9264-885C379B00D4}"/>
              </a:ext>
            </a:extLst>
          </p:cNvPr>
          <p:cNvSpPr/>
          <p:nvPr/>
        </p:nvSpPr>
        <p:spPr>
          <a:xfrm>
            <a:off x="3741441" y="2791747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政务服务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D266988A-8167-428E-AC27-9787703558C7}"/>
              </a:ext>
            </a:extLst>
          </p:cNvPr>
          <p:cNvSpPr/>
          <p:nvPr/>
        </p:nvSpPr>
        <p:spPr>
          <a:xfrm>
            <a:off x="5400710" y="2782765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公共服务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EB459175-5F39-4043-BB74-A95B0E5C9037}"/>
              </a:ext>
            </a:extLst>
          </p:cNvPr>
          <p:cNvSpPr/>
          <p:nvPr/>
        </p:nvSpPr>
        <p:spPr>
          <a:xfrm>
            <a:off x="7059979" y="2791747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商业服务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63B3FF83-0FE9-434A-87D1-C8C08FC5471E}"/>
              </a:ext>
            </a:extLst>
          </p:cNvPr>
          <p:cNvSpPr/>
          <p:nvPr/>
        </p:nvSpPr>
        <p:spPr>
          <a:xfrm>
            <a:off x="730629" y="4558080"/>
            <a:ext cx="2747862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智慧社区综合信息服务平台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3B25A668-181D-4627-812C-7BDAF87D1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20" y="3843780"/>
            <a:ext cx="719987" cy="714300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0BD67A1C-E333-49B7-8AC2-5431B58E656C}"/>
              </a:ext>
            </a:extLst>
          </p:cNvPr>
          <p:cNvCxnSpPr>
            <a:cxnSpLocks/>
          </p:cNvCxnSpPr>
          <p:nvPr/>
        </p:nvCxnSpPr>
        <p:spPr>
          <a:xfrm flipV="1">
            <a:off x="1209714" y="3611410"/>
            <a:ext cx="2501" cy="224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11BF66D4-76C5-404A-AFE4-8DA073ECD05D}"/>
              </a:ext>
            </a:extLst>
          </p:cNvPr>
          <p:cNvCxnSpPr>
            <a:cxnSpLocks/>
          </p:cNvCxnSpPr>
          <p:nvPr/>
        </p:nvCxnSpPr>
        <p:spPr>
          <a:xfrm>
            <a:off x="1209714" y="3619106"/>
            <a:ext cx="590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7D2A508F-4825-44D2-BDB9-0F0E31F64133}"/>
              </a:ext>
            </a:extLst>
          </p:cNvPr>
          <p:cNvCxnSpPr>
            <a:cxnSpLocks/>
          </p:cNvCxnSpPr>
          <p:nvPr/>
        </p:nvCxnSpPr>
        <p:spPr>
          <a:xfrm>
            <a:off x="1569707" y="2948232"/>
            <a:ext cx="0" cy="13496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F159EAF8-4313-4F3C-9811-F29FD4313A0F}"/>
              </a:ext>
            </a:extLst>
          </p:cNvPr>
          <p:cNvCxnSpPr>
            <a:cxnSpLocks/>
          </p:cNvCxnSpPr>
          <p:nvPr/>
        </p:nvCxnSpPr>
        <p:spPr>
          <a:xfrm>
            <a:off x="1558181" y="2948232"/>
            <a:ext cx="230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6275A337-6396-446D-8E07-47ABEFA278C8}"/>
              </a:ext>
            </a:extLst>
          </p:cNvPr>
          <p:cNvCxnSpPr>
            <a:cxnSpLocks/>
          </p:cNvCxnSpPr>
          <p:nvPr/>
        </p:nvCxnSpPr>
        <p:spPr>
          <a:xfrm>
            <a:off x="1562023" y="4297836"/>
            <a:ext cx="230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xmlns="" id="{FD13F50B-A6AC-458A-B0F7-14D74C658C66}"/>
              </a:ext>
            </a:extLst>
          </p:cNvPr>
          <p:cNvSpPr/>
          <p:nvPr/>
        </p:nvSpPr>
        <p:spPr>
          <a:xfrm>
            <a:off x="619598" y="5162916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服务主体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xmlns="" id="{0C312446-4178-4D4E-A14D-534906FFB364}"/>
              </a:ext>
            </a:extLst>
          </p:cNvPr>
          <p:cNvSpPr/>
          <p:nvPr/>
        </p:nvSpPr>
        <p:spPr>
          <a:xfrm>
            <a:off x="619598" y="5742216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xmlns="" id="{BFCA7F78-7507-4887-9BF0-C04516E1C3AF}"/>
              </a:ext>
            </a:extLst>
          </p:cNvPr>
          <p:cNvSpPr/>
          <p:nvPr/>
        </p:nvSpPr>
        <p:spPr>
          <a:xfrm>
            <a:off x="619598" y="6316635"/>
            <a:ext cx="1180233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xmlns="" id="{031E5AF6-5B63-4FBE-8574-B079A3E2F0D9}"/>
              </a:ext>
            </a:extLst>
          </p:cNvPr>
          <p:cNvSpPr/>
          <p:nvPr/>
        </p:nvSpPr>
        <p:spPr>
          <a:xfrm>
            <a:off x="2107326" y="5173448"/>
            <a:ext cx="3369924" cy="3309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居委会、政府职能部门、社会组织机构</a:t>
            </a:r>
          </a:p>
        </p:txBody>
      </p:sp>
      <p:sp>
        <p:nvSpPr>
          <p:cNvPr id="45" name="流程图: 合并 44">
            <a:extLst>
              <a:ext uri="{FF2B5EF4-FFF2-40B4-BE49-F238E27FC236}">
                <a16:creationId xmlns:a16="http://schemas.microsoft.com/office/drawing/2014/main" xmlns="" id="{A0875350-C0CC-4AA1-B514-58805A81D066}"/>
              </a:ext>
            </a:extLst>
          </p:cNvPr>
          <p:cNvSpPr/>
          <p:nvPr/>
        </p:nvSpPr>
        <p:spPr>
          <a:xfrm>
            <a:off x="3717476" y="5504381"/>
            <a:ext cx="149623" cy="10752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xmlns="" id="{A1919767-9B43-479F-AE8F-ED54EA80F8D8}"/>
              </a:ext>
            </a:extLst>
          </p:cNvPr>
          <p:cNvSpPr/>
          <p:nvPr/>
        </p:nvSpPr>
        <p:spPr>
          <a:xfrm>
            <a:off x="5782903" y="5162916"/>
            <a:ext cx="3145945" cy="3309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物业、医疗、养老、便民服务提供商</a:t>
            </a:r>
          </a:p>
        </p:txBody>
      </p:sp>
      <p:sp>
        <p:nvSpPr>
          <p:cNvPr id="47" name="流程图: 合并 46">
            <a:extLst>
              <a:ext uri="{FF2B5EF4-FFF2-40B4-BE49-F238E27FC236}">
                <a16:creationId xmlns:a16="http://schemas.microsoft.com/office/drawing/2014/main" xmlns="" id="{EF129003-33A5-46A5-88DD-E479ABFC50F6}"/>
              </a:ext>
            </a:extLst>
          </p:cNvPr>
          <p:cNvSpPr/>
          <p:nvPr/>
        </p:nvSpPr>
        <p:spPr>
          <a:xfrm>
            <a:off x="7281884" y="5493849"/>
            <a:ext cx="149623" cy="107525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xmlns="" id="{BFF5EED6-B853-4C5E-A46A-0AA77D6D590E}"/>
              </a:ext>
            </a:extLst>
          </p:cNvPr>
          <p:cNvSpPr/>
          <p:nvPr/>
        </p:nvSpPr>
        <p:spPr>
          <a:xfrm>
            <a:off x="2106133" y="5750965"/>
            <a:ext cx="3369924" cy="33093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政务融合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权力下放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行政许可</a:t>
            </a:r>
          </a:p>
        </p:txBody>
      </p:sp>
      <p:sp>
        <p:nvSpPr>
          <p:cNvPr id="49" name="流程图: 合并 48">
            <a:extLst>
              <a:ext uri="{FF2B5EF4-FFF2-40B4-BE49-F238E27FC236}">
                <a16:creationId xmlns:a16="http://schemas.microsoft.com/office/drawing/2014/main" xmlns="" id="{2A3F080B-D7E2-4E49-9DF2-3E22DF8A0B5A}"/>
              </a:ext>
            </a:extLst>
          </p:cNvPr>
          <p:cNvSpPr/>
          <p:nvPr/>
        </p:nvSpPr>
        <p:spPr>
          <a:xfrm>
            <a:off x="3716283" y="6081898"/>
            <a:ext cx="149623" cy="107525"/>
          </a:xfrm>
          <a:prstGeom prst="flowChartMer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xmlns="" id="{EF9D007F-B8B5-4594-BFF0-D32C6BA2DD3C}"/>
              </a:ext>
            </a:extLst>
          </p:cNvPr>
          <p:cNvSpPr/>
          <p:nvPr/>
        </p:nvSpPr>
        <p:spPr>
          <a:xfrm>
            <a:off x="5794625" y="5750965"/>
            <a:ext cx="3145945" cy="3309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商业应用服务</a:t>
            </a:r>
          </a:p>
        </p:txBody>
      </p:sp>
      <p:sp>
        <p:nvSpPr>
          <p:cNvPr id="51" name="流程图: 合并 50">
            <a:extLst>
              <a:ext uri="{FF2B5EF4-FFF2-40B4-BE49-F238E27FC236}">
                <a16:creationId xmlns:a16="http://schemas.microsoft.com/office/drawing/2014/main" xmlns="" id="{9B0E4C8C-0CFD-469C-9980-5BF1EC2D3485}"/>
              </a:ext>
            </a:extLst>
          </p:cNvPr>
          <p:cNvSpPr/>
          <p:nvPr/>
        </p:nvSpPr>
        <p:spPr>
          <a:xfrm>
            <a:off x="7293606" y="6081898"/>
            <a:ext cx="149623" cy="107525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2" name="流程图: 合并 51">
            <a:extLst>
              <a:ext uri="{FF2B5EF4-FFF2-40B4-BE49-F238E27FC236}">
                <a16:creationId xmlns:a16="http://schemas.microsoft.com/office/drawing/2014/main" xmlns="" id="{0F894549-3D2B-4511-9381-CB09F5689C85}"/>
              </a:ext>
            </a:extLst>
          </p:cNvPr>
          <p:cNvSpPr/>
          <p:nvPr/>
        </p:nvSpPr>
        <p:spPr>
          <a:xfrm rot="10800000">
            <a:off x="3892022" y="5643440"/>
            <a:ext cx="149623" cy="107525"/>
          </a:xfrm>
          <a:prstGeom prst="flowChartMerg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流程图: 合并 52">
            <a:extLst>
              <a:ext uri="{FF2B5EF4-FFF2-40B4-BE49-F238E27FC236}">
                <a16:creationId xmlns:a16="http://schemas.microsoft.com/office/drawing/2014/main" xmlns="" id="{C6DBE91A-DFA8-40BD-BF12-995A9CCF95EE}"/>
              </a:ext>
            </a:extLst>
          </p:cNvPr>
          <p:cNvSpPr/>
          <p:nvPr/>
        </p:nvSpPr>
        <p:spPr>
          <a:xfrm rot="10800000">
            <a:off x="7457216" y="5647299"/>
            <a:ext cx="149623" cy="107525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xmlns="" id="{96907247-EEA7-4532-AA38-5CD7C30851A9}"/>
              </a:ext>
            </a:extLst>
          </p:cNvPr>
          <p:cNvSpPr/>
          <p:nvPr/>
        </p:nvSpPr>
        <p:spPr>
          <a:xfrm>
            <a:off x="2112979" y="6328482"/>
            <a:ext cx="6815869" cy="33093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城市公共信息平台                                         城市公共基础数据库</a:t>
            </a:r>
          </a:p>
        </p:txBody>
      </p:sp>
      <p:sp>
        <p:nvSpPr>
          <p:cNvPr id="55" name="流程图: 合并 54">
            <a:extLst>
              <a:ext uri="{FF2B5EF4-FFF2-40B4-BE49-F238E27FC236}">
                <a16:creationId xmlns:a16="http://schemas.microsoft.com/office/drawing/2014/main" xmlns="" id="{E5A0865F-E07D-40A5-82FC-AA98FD215623}"/>
              </a:ext>
            </a:extLst>
          </p:cNvPr>
          <p:cNvSpPr/>
          <p:nvPr/>
        </p:nvSpPr>
        <p:spPr>
          <a:xfrm rot="10800000">
            <a:off x="5460344" y="6259027"/>
            <a:ext cx="121137" cy="69455"/>
          </a:xfrm>
          <a:prstGeom prst="flowChartMerg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327DBB9F-C082-4317-A904-1376F580A0E6}"/>
              </a:ext>
            </a:extLst>
          </p:cNvPr>
          <p:cNvSpPr txBox="1"/>
          <p:nvPr/>
        </p:nvSpPr>
        <p:spPr>
          <a:xfrm>
            <a:off x="3892021" y="3271782"/>
            <a:ext cx="105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建设类许可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公安类许可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房管类许可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83DB65A4-B3FB-48F9-8466-A2607E2BD8A9}"/>
              </a:ext>
            </a:extLst>
          </p:cNvPr>
          <p:cNvSpPr txBox="1"/>
          <p:nvPr/>
        </p:nvSpPr>
        <p:spPr>
          <a:xfrm>
            <a:off x="5337562" y="3252746"/>
            <a:ext cx="140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计生、劳动就业服务社区警务、调解矫正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退休、流动人口服务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E6503300-F2F4-4555-9BB1-914BDD57F519}"/>
              </a:ext>
            </a:extLst>
          </p:cNvPr>
          <p:cNvSpPr txBox="1"/>
          <p:nvPr/>
        </p:nvSpPr>
        <p:spPr>
          <a:xfrm>
            <a:off x="7213354" y="3249774"/>
            <a:ext cx="105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家政服务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养老服务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购物服务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90532568-DFB4-4FA3-8F80-4EEE8C7F2D0F}"/>
              </a:ext>
            </a:extLst>
          </p:cNvPr>
          <p:cNvSpPr txBox="1"/>
          <p:nvPr/>
        </p:nvSpPr>
        <p:spPr>
          <a:xfrm>
            <a:off x="3648458" y="4059912"/>
            <a:ext cx="15424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数据规范、单击登录、分布式工作流及电子表单开放性与模块化接入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63F9326A-00C9-46F9-AED0-D8828C096CE7}"/>
              </a:ext>
            </a:extLst>
          </p:cNvPr>
          <p:cNvSpPr txBox="1"/>
          <p:nvPr/>
        </p:nvSpPr>
        <p:spPr>
          <a:xfrm>
            <a:off x="5267457" y="4132458"/>
            <a:ext cx="1542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数据规范、开放性与模块化接入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DABDFD93-77AC-43B4-86A3-6BEB4EE63415}"/>
              </a:ext>
            </a:extLst>
          </p:cNvPr>
          <p:cNvSpPr txBox="1"/>
          <p:nvPr/>
        </p:nvSpPr>
        <p:spPr>
          <a:xfrm>
            <a:off x="6818989" y="4010446"/>
            <a:ext cx="1844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居民注册、信用、服务记录、硬件集成、个人信息设备认证接入、准入与淘汰机制、数据定向分发</a:t>
            </a:r>
          </a:p>
        </p:txBody>
      </p:sp>
    </p:spTree>
    <p:extLst>
      <p:ext uri="{BB962C8B-B14F-4D97-AF65-F5344CB8AC3E}">
        <p14:creationId xmlns:p14="http://schemas.microsoft.com/office/powerpoint/2010/main" val="35079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xmlns="" id="{2643F412-2BAA-4C0E-A2E9-90DF4509C2F1}"/>
              </a:ext>
            </a:extLst>
          </p:cNvPr>
          <p:cNvSpPr/>
          <p:nvPr/>
        </p:nvSpPr>
        <p:spPr>
          <a:xfrm>
            <a:off x="269631" y="1120817"/>
            <a:ext cx="8628183" cy="5092415"/>
          </a:xfrm>
          <a:prstGeom prst="ellipse">
            <a:avLst/>
          </a:prstGeom>
          <a:solidFill>
            <a:srgbClr val="C6B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FCF9B587-6941-4BE9-A883-6A38EFE4DFCE}"/>
              </a:ext>
            </a:extLst>
          </p:cNvPr>
          <p:cNvSpPr/>
          <p:nvPr/>
        </p:nvSpPr>
        <p:spPr>
          <a:xfrm>
            <a:off x="269631" y="927320"/>
            <a:ext cx="8628183" cy="50924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4C3CACCA-42D9-44A6-9219-8F3AA56546D1}"/>
              </a:ext>
            </a:extLst>
          </p:cNvPr>
          <p:cNvSpPr/>
          <p:nvPr/>
        </p:nvSpPr>
        <p:spPr>
          <a:xfrm>
            <a:off x="1065399" y="1123171"/>
            <a:ext cx="6905502" cy="4122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820F6D4D-D6F7-49C6-93AB-037F62BCC36A}"/>
              </a:ext>
            </a:extLst>
          </p:cNvPr>
          <p:cNvSpPr/>
          <p:nvPr/>
        </p:nvSpPr>
        <p:spPr>
          <a:xfrm>
            <a:off x="1151391" y="1281455"/>
            <a:ext cx="6719347" cy="3786217"/>
          </a:xfrm>
          <a:prstGeom prst="ellipse">
            <a:avLst/>
          </a:prstGeom>
          <a:solidFill>
            <a:srgbClr val="C6BC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946B543A-CF73-4FA4-BE62-B1CED532A755}"/>
              </a:ext>
            </a:extLst>
          </p:cNvPr>
          <p:cNvSpPr/>
          <p:nvPr/>
        </p:nvSpPr>
        <p:spPr>
          <a:xfrm>
            <a:off x="1160818" y="1167952"/>
            <a:ext cx="6719347" cy="3786217"/>
          </a:xfrm>
          <a:prstGeom prst="ellipse">
            <a:avLst/>
          </a:prstGeom>
          <a:solidFill>
            <a:srgbClr val="EAC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28D2ED5D-E500-40FA-B026-18E63B55D203}"/>
              </a:ext>
            </a:extLst>
          </p:cNvPr>
          <p:cNvSpPr/>
          <p:nvPr/>
        </p:nvSpPr>
        <p:spPr>
          <a:xfrm>
            <a:off x="2199148" y="1473027"/>
            <a:ext cx="4637028" cy="261859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A4FE6C6-55DD-4C9C-9B13-FFD00AAA4543}"/>
              </a:ext>
            </a:extLst>
          </p:cNvPr>
          <p:cNvSpPr/>
          <p:nvPr/>
        </p:nvSpPr>
        <p:spPr>
          <a:xfrm>
            <a:off x="2201444" y="1473026"/>
            <a:ext cx="4637028" cy="25368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3A254D45-90FD-4A0F-9A50-54923336F874}"/>
              </a:ext>
            </a:extLst>
          </p:cNvPr>
          <p:cNvSpPr/>
          <p:nvPr/>
        </p:nvSpPr>
        <p:spPr>
          <a:xfrm rot="1165438">
            <a:off x="1059957" y="4728591"/>
            <a:ext cx="2790092" cy="8947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585D680F-92A1-4DC7-8F72-C9BF35C9A655}"/>
              </a:ext>
            </a:extLst>
          </p:cNvPr>
          <p:cNvSpPr/>
          <p:nvPr/>
        </p:nvSpPr>
        <p:spPr>
          <a:xfrm rot="20348510">
            <a:off x="4964880" y="4665068"/>
            <a:ext cx="3338298" cy="8947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 教育 医疗 家政 住房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59317018-5DFA-4E9B-869A-34739FAD94A1}"/>
              </a:ext>
            </a:extLst>
          </p:cNvPr>
          <p:cNvSpPr/>
          <p:nvPr/>
        </p:nvSpPr>
        <p:spPr>
          <a:xfrm>
            <a:off x="61983" y="6120074"/>
            <a:ext cx="3223817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r>
              <a:rPr lang="en-US" altLang="zh-CN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政务服务系统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EF02737B-6842-4365-93D9-D228B2F31E60}"/>
              </a:ext>
            </a:extLst>
          </p:cNvPr>
          <p:cNvSpPr/>
          <p:nvPr/>
        </p:nvSpPr>
        <p:spPr>
          <a:xfrm>
            <a:off x="5858200" y="6112738"/>
            <a:ext cx="3223817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住房服务系统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C9007986-EB38-4302-ADD2-C0A3A267655D}"/>
              </a:ext>
            </a:extLst>
          </p:cNvPr>
          <p:cNvSpPr/>
          <p:nvPr/>
        </p:nvSpPr>
        <p:spPr>
          <a:xfrm>
            <a:off x="4165692" y="4535235"/>
            <a:ext cx="695085" cy="27929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</a:t>
            </a:r>
          </a:p>
        </p:txBody>
      </p:sp>
      <p:sp>
        <p:nvSpPr>
          <p:cNvPr id="17" name="流程图: 合并 16">
            <a:extLst>
              <a:ext uri="{FF2B5EF4-FFF2-40B4-BE49-F238E27FC236}">
                <a16:creationId xmlns:a16="http://schemas.microsoft.com/office/drawing/2014/main" xmlns="" id="{3CB02175-3C68-43F0-BBEB-64991AF95206}"/>
              </a:ext>
            </a:extLst>
          </p:cNvPr>
          <p:cNvSpPr/>
          <p:nvPr/>
        </p:nvSpPr>
        <p:spPr>
          <a:xfrm>
            <a:off x="4444533" y="4814525"/>
            <a:ext cx="133061" cy="88566"/>
          </a:xfrm>
          <a:prstGeom prst="flowChartMerg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409CCB9A-7B1E-432D-990C-E50FFF7E1B4D}"/>
              </a:ext>
            </a:extLst>
          </p:cNvPr>
          <p:cNvSpPr/>
          <p:nvPr/>
        </p:nvSpPr>
        <p:spPr>
          <a:xfrm rot="10800000">
            <a:off x="1326067" y="2646650"/>
            <a:ext cx="735107" cy="58305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xmlns="" id="{C743BDAF-CAE2-4749-A392-6527BEFF5371}"/>
              </a:ext>
            </a:extLst>
          </p:cNvPr>
          <p:cNvSpPr/>
          <p:nvPr/>
        </p:nvSpPr>
        <p:spPr>
          <a:xfrm rot="10800000">
            <a:off x="2080501" y="3253756"/>
            <a:ext cx="851742" cy="7561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xmlns="" id="{373B2FE7-4358-490A-8142-5AD07FAD155D}"/>
              </a:ext>
            </a:extLst>
          </p:cNvPr>
          <p:cNvSpPr/>
          <p:nvPr/>
        </p:nvSpPr>
        <p:spPr>
          <a:xfrm rot="10800000">
            <a:off x="2994407" y="3620424"/>
            <a:ext cx="1099781" cy="8697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C717258C-B027-46B6-A02C-6C14725447AB}"/>
              </a:ext>
            </a:extLst>
          </p:cNvPr>
          <p:cNvSpPr/>
          <p:nvPr/>
        </p:nvSpPr>
        <p:spPr>
          <a:xfrm>
            <a:off x="1103504" y="3229709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教育培训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xmlns="" id="{B3AEEC4D-A40F-45E9-AD7A-427B1B71458A}"/>
              </a:ext>
            </a:extLst>
          </p:cNvPr>
          <p:cNvSpPr/>
          <p:nvPr/>
        </p:nvSpPr>
        <p:spPr>
          <a:xfrm>
            <a:off x="1901603" y="4008609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慈善公益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06A63683-1ABA-4ED0-B21C-51DA0475D79D}"/>
              </a:ext>
            </a:extLst>
          </p:cNvPr>
          <p:cNvSpPr/>
          <p:nvPr/>
        </p:nvSpPr>
        <p:spPr>
          <a:xfrm>
            <a:off x="2948836" y="4490256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医疗健康</a:t>
            </a: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xmlns="" id="{FDC5B159-A36A-4FFF-ADE9-E2C347B4BEA4}"/>
              </a:ext>
            </a:extLst>
          </p:cNvPr>
          <p:cNvSpPr/>
          <p:nvPr/>
        </p:nvSpPr>
        <p:spPr>
          <a:xfrm rot="10800000">
            <a:off x="4941265" y="3608988"/>
            <a:ext cx="1099781" cy="86978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xmlns="" id="{81C46D20-8AFC-4D7F-A120-206ABE7F8998}"/>
              </a:ext>
            </a:extLst>
          </p:cNvPr>
          <p:cNvSpPr/>
          <p:nvPr/>
        </p:nvSpPr>
        <p:spPr>
          <a:xfrm rot="10800000">
            <a:off x="6030004" y="3235116"/>
            <a:ext cx="851742" cy="756166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xmlns="" id="{52F5F9A7-E177-41AA-ABF4-41269E1A516F}"/>
              </a:ext>
            </a:extLst>
          </p:cNvPr>
          <p:cNvSpPr/>
          <p:nvPr/>
        </p:nvSpPr>
        <p:spPr>
          <a:xfrm rot="10800000">
            <a:off x="6965146" y="2642398"/>
            <a:ext cx="735107" cy="58305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xmlns="" id="{D1CBBF9D-2034-4454-9E99-16DF1CC247D1}"/>
              </a:ext>
            </a:extLst>
          </p:cNvPr>
          <p:cNvSpPr/>
          <p:nvPr/>
        </p:nvSpPr>
        <p:spPr>
          <a:xfrm>
            <a:off x="4895659" y="4462079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网上购物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F7CFB62A-F5F4-4B29-8855-B7AF5511B575}"/>
              </a:ext>
            </a:extLst>
          </p:cNvPr>
          <p:cNvSpPr/>
          <p:nvPr/>
        </p:nvSpPr>
        <p:spPr>
          <a:xfrm>
            <a:off x="5873517" y="4010373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金融服务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DB618C57-CB81-4CA1-B765-1B59344DDD35}"/>
              </a:ext>
            </a:extLst>
          </p:cNvPr>
          <p:cNvSpPr/>
          <p:nvPr/>
        </p:nvSpPr>
        <p:spPr>
          <a:xfrm>
            <a:off x="6753842" y="3227854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社区养老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7C14A1E1-7341-4BE8-9D0D-6A85207D769B}"/>
              </a:ext>
            </a:extLst>
          </p:cNvPr>
          <p:cNvSpPr/>
          <p:nvPr/>
        </p:nvSpPr>
        <p:spPr>
          <a:xfrm>
            <a:off x="4172973" y="3613572"/>
            <a:ext cx="695085" cy="2792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</a:t>
            </a:r>
          </a:p>
        </p:txBody>
      </p:sp>
      <p:sp>
        <p:nvSpPr>
          <p:cNvPr id="33" name="流程图: 合并 32">
            <a:extLst>
              <a:ext uri="{FF2B5EF4-FFF2-40B4-BE49-F238E27FC236}">
                <a16:creationId xmlns:a16="http://schemas.microsoft.com/office/drawing/2014/main" xmlns="" id="{97980FEB-EC77-4B44-B204-FD4C051C8E7B}"/>
              </a:ext>
            </a:extLst>
          </p:cNvPr>
          <p:cNvSpPr/>
          <p:nvPr/>
        </p:nvSpPr>
        <p:spPr>
          <a:xfrm>
            <a:off x="4451814" y="3892862"/>
            <a:ext cx="133061" cy="88566"/>
          </a:xfrm>
          <a:prstGeom prst="flowChartMerg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xmlns="" id="{78AA50B9-A6CB-49EC-8217-EE3C9A707AE6}"/>
              </a:ext>
            </a:extLst>
          </p:cNvPr>
          <p:cNvSpPr/>
          <p:nvPr/>
        </p:nvSpPr>
        <p:spPr>
          <a:xfrm rot="10800000">
            <a:off x="2856943" y="2355121"/>
            <a:ext cx="735107" cy="58305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xmlns="" id="{90A30743-A932-4406-91E9-56FEF7901631}"/>
              </a:ext>
            </a:extLst>
          </p:cNvPr>
          <p:cNvSpPr/>
          <p:nvPr/>
        </p:nvSpPr>
        <p:spPr>
          <a:xfrm rot="10800000">
            <a:off x="5551952" y="2351268"/>
            <a:ext cx="735107" cy="58305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183DDE8A-398F-423B-B596-F5249053D8EF}"/>
              </a:ext>
            </a:extLst>
          </p:cNvPr>
          <p:cNvSpPr txBox="1"/>
          <p:nvPr/>
        </p:nvSpPr>
        <p:spPr>
          <a:xfrm>
            <a:off x="2975092" y="2408226"/>
            <a:ext cx="4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649062B-ADDF-44FB-9F9E-1F40C96C064C}"/>
              </a:ext>
            </a:extLst>
          </p:cNvPr>
          <p:cNvSpPr txBox="1"/>
          <p:nvPr/>
        </p:nvSpPr>
        <p:spPr>
          <a:xfrm>
            <a:off x="5670101" y="2408226"/>
            <a:ext cx="498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xmlns="" id="{7C79F633-DFF8-4BF9-AF0A-23BE8EDC1725}"/>
              </a:ext>
            </a:extLst>
          </p:cNvPr>
          <p:cNvSpPr/>
          <p:nvPr/>
        </p:nvSpPr>
        <p:spPr>
          <a:xfrm>
            <a:off x="2639671" y="2921646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兴趣互动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xmlns="" id="{2185BA06-7BB6-48B6-AD59-AFFF546A8E99}"/>
              </a:ext>
            </a:extLst>
          </p:cNvPr>
          <p:cNvSpPr/>
          <p:nvPr/>
        </p:nvSpPr>
        <p:spPr>
          <a:xfrm>
            <a:off x="5329388" y="2904575"/>
            <a:ext cx="1180233" cy="330933"/>
          </a:xfrm>
          <a:prstGeom prst="roundRect">
            <a:avLst>
              <a:gd name="adj" fmla="val 5000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物业服务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4EBF1A7D-2BBF-4276-B0AC-6A1486769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71" y="2685225"/>
            <a:ext cx="330807" cy="330807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C6957E57-C98E-4E90-9322-ADC1388A1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56" y="3374076"/>
            <a:ext cx="391982" cy="39198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6A85ACE5-0774-4F37-A975-C3CD6F6A8F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96" y="3705408"/>
            <a:ext cx="393393" cy="393393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1E772A67-1F4D-464D-8E08-A24C53FB67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7" y="3667024"/>
            <a:ext cx="494435" cy="49443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AE339A02-CE82-4AFB-9BB1-AA3595801F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52" y="3318360"/>
            <a:ext cx="363298" cy="36329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CCCC6C22-7D4F-4FF8-9EA5-36B80E3B4E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19" y="2644024"/>
            <a:ext cx="390333" cy="390333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ACB02F68-EF22-4C22-A3CC-E171E6F2D5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30" y="1695875"/>
            <a:ext cx="1271866" cy="1271866"/>
          </a:xfrm>
          <a:prstGeom prst="rect">
            <a:avLst/>
          </a:prstGeom>
        </p:spPr>
      </p:pic>
      <p:sp>
        <p:nvSpPr>
          <p:cNvPr id="58" name="矩形: 圆角 57">
            <a:extLst>
              <a:ext uri="{FF2B5EF4-FFF2-40B4-BE49-F238E27FC236}">
                <a16:creationId xmlns:a16="http://schemas.microsoft.com/office/drawing/2014/main" xmlns="" id="{4EDA231D-4A3B-48DD-95DD-76B6CADAD930}"/>
              </a:ext>
            </a:extLst>
          </p:cNvPr>
          <p:cNvSpPr/>
          <p:nvPr/>
        </p:nvSpPr>
        <p:spPr>
          <a:xfrm>
            <a:off x="4040382" y="876857"/>
            <a:ext cx="1063235" cy="52254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家庭</a:t>
            </a:r>
          </a:p>
        </p:txBody>
      </p:sp>
      <p:sp>
        <p:nvSpPr>
          <p:cNvPr id="59" name="流程图: 合并 58">
            <a:extLst>
              <a:ext uri="{FF2B5EF4-FFF2-40B4-BE49-F238E27FC236}">
                <a16:creationId xmlns:a16="http://schemas.microsoft.com/office/drawing/2014/main" xmlns="" id="{7B3CB24E-61DB-4BFF-BAF7-69EECC81FB29}"/>
              </a:ext>
            </a:extLst>
          </p:cNvPr>
          <p:cNvSpPr/>
          <p:nvPr/>
        </p:nvSpPr>
        <p:spPr>
          <a:xfrm>
            <a:off x="4431285" y="1399405"/>
            <a:ext cx="240589" cy="170056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xmlns="" id="{3E95B035-4949-489D-A777-BACAFE21916C}"/>
              </a:ext>
            </a:extLst>
          </p:cNvPr>
          <p:cNvSpPr/>
          <p:nvPr/>
        </p:nvSpPr>
        <p:spPr>
          <a:xfrm>
            <a:off x="124779" y="1840265"/>
            <a:ext cx="3223817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邻居兴趣互动、论坛活动系统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xmlns="" id="{F9269DC2-2B03-4B6C-A2BA-B40D8660869F}"/>
              </a:ext>
            </a:extLst>
          </p:cNvPr>
          <p:cNvSpPr/>
          <p:nvPr/>
        </p:nvSpPr>
        <p:spPr>
          <a:xfrm>
            <a:off x="5769416" y="1877761"/>
            <a:ext cx="3223817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物业管理系统、建筑智能化管理系统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xmlns="" id="{A4EEC28A-A2FB-42B3-91C6-ED00F9D60CE6}"/>
              </a:ext>
            </a:extLst>
          </p:cNvPr>
          <p:cNvSpPr/>
          <p:nvPr/>
        </p:nvSpPr>
        <p:spPr>
          <a:xfrm>
            <a:off x="2971813" y="426886"/>
            <a:ext cx="3223817" cy="33093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家居智能化管理系统、居家养老系统</a:t>
            </a:r>
          </a:p>
        </p:txBody>
      </p:sp>
    </p:spTree>
    <p:extLst>
      <p:ext uri="{BB962C8B-B14F-4D97-AF65-F5344CB8AC3E}">
        <p14:creationId xmlns:p14="http://schemas.microsoft.com/office/powerpoint/2010/main" val="417345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446</Words>
  <Application>Microsoft Office PowerPoint</Application>
  <PresentationFormat>全屏显示(4:3)</PresentationFormat>
  <Paragraphs>97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Edward Gong</dc:creator>
  <cp:lastModifiedBy>Chen,Sicheng</cp:lastModifiedBy>
  <cp:revision>20</cp:revision>
  <dcterms:created xsi:type="dcterms:W3CDTF">2021-01-18T05:47:28Z</dcterms:created>
  <dcterms:modified xsi:type="dcterms:W3CDTF">2021-01-18T08:57:21Z</dcterms:modified>
</cp:coreProperties>
</file>