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3" r:id="rId4"/>
    <p:sldId id="260" r:id="rId5"/>
    <p:sldId id="266" r:id="rId6"/>
    <p:sldId id="271" r:id="rId7"/>
    <p:sldId id="264" r:id="rId8"/>
    <p:sldId id="279" r:id="rId9"/>
    <p:sldId id="275" r:id="rId10"/>
    <p:sldId id="265" r:id="rId11"/>
    <p:sldId id="273" r:id="rId12"/>
    <p:sldId id="277" r:id="rId13"/>
    <p:sldId id="270" r:id="rId14"/>
    <p:sldId id="274" r:id="rId15"/>
    <p:sldId id="276" r:id="rId16"/>
    <p:sldId id="269" r:id="rId17"/>
    <p:sldId id="268" r:id="rId18"/>
    <p:sldId id="259" r:id="rId19"/>
    <p:sldId id="26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8153" autoAdjust="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4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43400"/>
            <a:ext cx="10786871" cy="1082219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5619"/>
            <a:ext cx="10786872" cy="4383741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1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3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41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2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41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91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7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19893A-8338-4302-9C48-41DF20B2F1A1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3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4800" dirty="0" smtClean="0"/>
              <a:t>Assignment #12: Final Project</a:t>
            </a:r>
            <a:br>
              <a:rPr lang="en-US" altLang="zh-TW" sz="4800" dirty="0" smtClean="0"/>
            </a:br>
            <a:r>
              <a:rPr lang="en-US" altLang="zh-TW" sz="4800" dirty="0" smtClean="0"/>
              <a:t>Making a Role-Playing GAME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80995" cy="146304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Introduction to Computers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II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altLang="zh-TW" dirty="0" smtClean="0"/>
              <a:t> Class: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925619"/>
            <a:ext cx="10786872" cy="464730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This class wraps the menu operations</a:t>
            </a:r>
          </a:p>
          <a:p>
            <a:r>
              <a:rPr lang="en-US" altLang="zh-TW" dirty="0" smtClean="0"/>
              <a:t>This class is responsible for:</a:t>
            </a:r>
          </a:p>
          <a:p>
            <a:pPr marL="642366" lvl="1" indent="-514350">
              <a:buFont typeface="+mj-lt"/>
              <a:buAutoNum type="arabicPeriod"/>
            </a:pPr>
            <a:r>
              <a:rPr lang="en-US" altLang="zh-TW" dirty="0" smtClean="0"/>
              <a:t>Display the menu</a:t>
            </a:r>
          </a:p>
          <a:p>
            <a:pPr marL="642366" lvl="1" indent="-514350">
              <a:buFont typeface="+mj-lt"/>
              <a:buAutoNum type="arabicPeriod"/>
            </a:pPr>
            <a:r>
              <a:rPr lang="en-US" altLang="zh-TW" dirty="0" smtClean="0"/>
              <a:t>Handle user input</a:t>
            </a:r>
          </a:p>
          <a:p>
            <a:pPr marL="642366" lvl="1" indent="-514350">
              <a:buFont typeface="+mj-lt"/>
              <a:buAutoNum type="arabicPeriod"/>
            </a:pPr>
            <a:r>
              <a:rPr lang="en-US" altLang="zh-TW" dirty="0" smtClean="0"/>
              <a:t>Do/Control the actions according to user’s input</a:t>
            </a:r>
          </a:p>
          <a:p>
            <a:r>
              <a:rPr lang="en-US" altLang="zh-TW" dirty="0" smtClean="0"/>
              <a:t>You </a:t>
            </a:r>
            <a:r>
              <a:rPr lang="en-US" altLang="zh-TW" dirty="0"/>
              <a:t>also can use this class as an </a:t>
            </a:r>
            <a:r>
              <a:rPr lang="en-US" altLang="zh-TW" dirty="0">
                <a:solidFill>
                  <a:schemeClr val="accent2"/>
                </a:solidFill>
              </a:rPr>
              <a:t>UI </a:t>
            </a:r>
            <a:r>
              <a:rPr lang="en-US" altLang="zh-TW" dirty="0" smtClean="0">
                <a:solidFill>
                  <a:schemeClr val="accent2"/>
                </a:solidFill>
              </a:rPr>
              <a:t>handler</a:t>
            </a:r>
            <a:r>
              <a:rPr lang="en-US" altLang="zh-TW" dirty="0" smtClean="0"/>
              <a:t>, for example:</a:t>
            </a:r>
          </a:p>
          <a:p>
            <a:pPr lvl="1"/>
            <a:r>
              <a:rPr lang="en-US" altLang="zh-TW" dirty="0" smtClean="0"/>
              <a:t>User’s inventory UI (drop/use items, view backpack, etc.)</a:t>
            </a:r>
          </a:p>
          <a:p>
            <a:pPr lvl="1"/>
            <a:r>
              <a:rPr lang="en-US" altLang="zh-TW" dirty="0" smtClean="0"/>
              <a:t>User’s equipment UI (change equipment)</a:t>
            </a:r>
          </a:p>
          <a:p>
            <a:pPr lvl="1"/>
            <a:r>
              <a:rPr lang="en-US" altLang="zh-TW" dirty="0" smtClean="0"/>
              <a:t>Store UI (buy/sell items)</a:t>
            </a:r>
            <a:endParaRPr lang="en-US" altLang="zh-TW" dirty="0"/>
          </a:p>
          <a:p>
            <a:pPr marL="46863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68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altLang="zh-TW" dirty="0" smtClean="0"/>
              <a:t> Class: Sample Inheritance Hierarchy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1544" y="2226835"/>
            <a:ext cx="2915322" cy="108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</a:p>
          <a:p>
            <a:pPr algn="ctr"/>
            <a:r>
              <a:rPr lang="en-US" altLang="zh-TW" sz="2800" dirty="0" smtClean="0">
                <a:cs typeface="Consolas" panose="020B0609020204030204" pitchFamily="49" charset="0"/>
              </a:rPr>
              <a:t>(abstract class)</a:t>
            </a:r>
            <a:endParaRPr lang="zh-TW" altLang="en-US" sz="2800" dirty="0"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041" y="4294096"/>
            <a:ext cx="2915322" cy="108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MainMenu</a:t>
            </a: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1544" y="4294096"/>
            <a:ext cx="2915322" cy="108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FieldMenu</a:t>
            </a: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9878" y="4294096"/>
            <a:ext cx="2915322" cy="108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BattleMenu</a:t>
            </a: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2158702" y="3313357"/>
            <a:ext cx="3349213" cy="9807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0"/>
            <a:endCxn id="4" idx="2"/>
          </p:cNvCxnSpPr>
          <p:nvPr/>
        </p:nvCxnSpPr>
        <p:spPr>
          <a:xfrm flipV="1">
            <a:off x="5739205" y="3313357"/>
            <a:ext cx="0" cy="9807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970496" y="3313357"/>
            <a:ext cx="3818963" cy="9807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altLang="zh-TW" dirty="0" smtClean="0"/>
              <a:t> Class: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cs typeface="Consolas" panose="020B0609020204030204" pitchFamily="49" charset="0"/>
              </a:rPr>
              <a:t>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vent</a:t>
            </a:r>
            <a:r>
              <a:rPr lang="en-US" altLang="zh-TW" dirty="0" smtClean="0">
                <a:cs typeface="Consolas" panose="020B0609020204030204" pitchFamily="49" charset="0"/>
              </a:rPr>
              <a:t>s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play </a:t>
            </a:r>
            <a:r>
              <a:rPr lang="en-US" altLang="zh-TW" dirty="0">
                <a:solidFill>
                  <a:srgbClr val="C00000"/>
                </a:solidFill>
              </a:rPr>
              <a:t>a critical role in </a:t>
            </a:r>
            <a:r>
              <a:rPr lang="en-US" altLang="zh-TW" b="1" dirty="0">
                <a:solidFill>
                  <a:srgbClr val="C00000"/>
                </a:solidFill>
              </a:rPr>
              <a:t>storyline </a:t>
            </a:r>
            <a:r>
              <a:rPr lang="en-US" altLang="zh-TW" b="1" dirty="0" smtClean="0">
                <a:solidFill>
                  <a:srgbClr val="C00000"/>
                </a:solidFill>
              </a:rPr>
              <a:t>progress</a:t>
            </a:r>
            <a:r>
              <a:rPr lang="en-US" altLang="zh-TW" dirty="0" smtClean="0"/>
              <a:t>, an event can be:</a:t>
            </a:r>
          </a:p>
          <a:p>
            <a:pPr lvl="1"/>
            <a:r>
              <a:rPr lang="en-US" altLang="zh-TW" dirty="0" smtClean="0"/>
              <a:t>A dialogue/story</a:t>
            </a:r>
          </a:p>
          <a:p>
            <a:pPr lvl="1"/>
            <a:r>
              <a:rPr lang="en-US" altLang="zh-TW" dirty="0" smtClean="0"/>
              <a:t>Part </a:t>
            </a:r>
            <a:r>
              <a:rPr lang="en-US" altLang="zh-TW" dirty="0"/>
              <a:t>of </a:t>
            </a:r>
            <a:r>
              <a:rPr lang="en-US" altLang="zh-TW" dirty="0" smtClean="0"/>
              <a:t>a task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battle</a:t>
            </a:r>
          </a:p>
          <a:p>
            <a:pPr lvl="1"/>
            <a:r>
              <a:rPr lang="en-US" altLang="zh-TW" dirty="0" smtClean="0"/>
              <a:t>Something found (chest, trap, etc.)</a:t>
            </a:r>
          </a:p>
          <a:p>
            <a:pPr lvl="1"/>
            <a:r>
              <a:rPr lang="en-US" altLang="zh-TW" dirty="0" smtClean="0"/>
              <a:t>…</a:t>
            </a:r>
            <a:endParaRPr lang="en-US" altLang="zh-TW" dirty="0"/>
          </a:p>
          <a:p>
            <a:r>
              <a:rPr lang="en-US" altLang="zh-TW" dirty="0" smtClean="0"/>
              <a:t>By triggering these events within a game, the main storyline will move</a:t>
            </a:r>
          </a:p>
          <a:p>
            <a:r>
              <a:rPr lang="en-US" altLang="zh-TW" dirty="0" smtClean="0"/>
              <a:t>We even can say that a game is composed of many events</a:t>
            </a:r>
          </a:p>
        </p:txBody>
      </p:sp>
    </p:spTree>
    <p:extLst>
      <p:ext uri="{BB962C8B-B14F-4D97-AF65-F5344CB8AC3E}">
        <p14:creationId xmlns:p14="http://schemas.microsoft.com/office/powerpoint/2010/main" val="418726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altLang="zh-TW" dirty="0" smtClean="0"/>
              <a:t> Class: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event may have one or more </a:t>
            </a:r>
            <a:r>
              <a:rPr lang="en-US" altLang="zh-TW" dirty="0" smtClean="0">
                <a:solidFill>
                  <a:srgbClr val="C00000"/>
                </a:solidFill>
              </a:rPr>
              <a:t>prerequisites</a:t>
            </a:r>
            <a:r>
              <a:rPr lang="en-US" altLang="zh-TW" dirty="0" smtClean="0"/>
              <a:t> of the following:</a:t>
            </a:r>
          </a:p>
          <a:p>
            <a:pPr lvl="1"/>
            <a:r>
              <a:rPr lang="en-US" altLang="zh-TW" dirty="0" smtClean="0"/>
              <a:t>Level limit</a:t>
            </a:r>
          </a:p>
          <a:p>
            <a:pPr lvl="1"/>
            <a:r>
              <a:rPr lang="en-US" altLang="zh-TW" dirty="0" smtClean="0"/>
              <a:t>Job limit</a:t>
            </a:r>
          </a:p>
          <a:p>
            <a:pPr lvl="1"/>
            <a:r>
              <a:rPr lang="en-US" altLang="zh-TW" dirty="0" smtClean="0"/>
              <a:t>Never being triggered (i.e., this event only can be triggered </a:t>
            </a:r>
            <a:r>
              <a:rPr lang="en-US" altLang="zh-TW" dirty="0" smtClean="0">
                <a:solidFill>
                  <a:srgbClr val="C00000"/>
                </a:solidFill>
              </a:rPr>
              <a:t>once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sz="2600" dirty="0" smtClean="0"/>
              <a:t>A particular event is completed (i.e., you need to complete another event first)</a:t>
            </a:r>
          </a:p>
          <a:p>
            <a:r>
              <a:rPr lang="en-US" altLang="zh-TW" dirty="0" smtClean="0"/>
              <a:t>Some of events can be triggered many times</a:t>
            </a:r>
          </a:p>
          <a:p>
            <a:pPr lvl="1"/>
            <a:r>
              <a:rPr lang="en-US" altLang="zh-TW" dirty="0" smtClean="0"/>
              <a:t>E.g., </a:t>
            </a:r>
            <a:r>
              <a:rPr lang="en-US" altLang="zh-TW" dirty="0"/>
              <a:t>branch </a:t>
            </a:r>
            <a:r>
              <a:rPr lang="en-US" altLang="zh-TW" dirty="0" smtClean="0"/>
              <a:t>tasks, instance dungeon tasks (</a:t>
            </a:r>
            <a:r>
              <a:rPr lang="zh-TW" altLang="en-US" sz="2000" dirty="0"/>
              <a:t>副</a:t>
            </a:r>
            <a:r>
              <a:rPr lang="zh-TW" altLang="en-US" sz="2000" dirty="0" smtClean="0"/>
              <a:t>本任務</a:t>
            </a:r>
            <a:r>
              <a:rPr lang="en-US" altLang="zh-TW" dirty="0" smtClean="0"/>
              <a:t>) and daily tasks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85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altLang="zh-TW" dirty="0" smtClean="0"/>
              <a:t> Class: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925619"/>
            <a:ext cx="10786872" cy="464730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event is like (</a:t>
            </a:r>
            <a:r>
              <a:rPr lang="en-US" altLang="zh-TW" i="1" dirty="0" smtClean="0">
                <a:solidFill>
                  <a:schemeClr val="accent2"/>
                </a:solidFill>
              </a:rPr>
              <a:t>condition/action to trigger</a:t>
            </a:r>
            <a:r>
              <a:rPr lang="en-US" altLang="zh-TW" dirty="0" smtClean="0"/>
              <a:t>, </a:t>
            </a:r>
            <a:r>
              <a:rPr lang="en-US" altLang="zh-TW" i="1" dirty="0" smtClean="0">
                <a:solidFill>
                  <a:schemeClr val="accent5"/>
                </a:solidFill>
              </a:rPr>
              <a:t>content</a:t>
            </a:r>
            <a:r>
              <a:rPr lang="en-US" altLang="zh-TW" dirty="0" smtClean="0"/>
              <a:t>):</a:t>
            </a:r>
          </a:p>
          <a:p>
            <a:pPr lvl="1"/>
            <a:r>
              <a:rPr lang="en-US" altLang="zh-TW" i="1" dirty="0" smtClean="0">
                <a:solidFill>
                  <a:schemeClr val="accent2"/>
                </a:solidFill>
              </a:rPr>
              <a:t>Talk </a:t>
            </a:r>
            <a:r>
              <a:rPr lang="en-US" altLang="zh-TW" i="1" dirty="0">
                <a:solidFill>
                  <a:schemeClr val="accent2"/>
                </a:solidFill>
              </a:rPr>
              <a:t>to the navigator</a:t>
            </a:r>
            <a:r>
              <a:rPr lang="en-US" altLang="zh-TW" dirty="0"/>
              <a:t> of </a:t>
            </a:r>
            <a:r>
              <a:rPr lang="en-US" altLang="zh-TW" dirty="0" smtClean="0"/>
              <a:t>game, he/she will </a:t>
            </a:r>
            <a:r>
              <a:rPr lang="en-US" altLang="zh-TW" i="1" dirty="0" smtClean="0">
                <a:solidFill>
                  <a:schemeClr val="accent5"/>
                </a:solidFill>
              </a:rPr>
              <a:t>ask you to beat a monster</a:t>
            </a:r>
            <a:endParaRPr lang="en-US" altLang="zh-TW" i="1" dirty="0">
              <a:solidFill>
                <a:schemeClr val="accent5"/>
              </a:solidFill>
            </a:endParaRPr>
          </a:p>
          <a:p>
            <a:pPr lvl="1"/>
            <a:r>
              <a:rPr lang="en-US" altLang="zh-TW" i="1" dirty="0">
                <a:solidFill>
                  <a:schemeClr val="accent2"/>
                </a:solidFill>
              </a:rPr>
              <a:t>After you </a:t>
            </a:r>
            <a:r>
              <a:rPr lang="en-US" altLang="zh-TW" i="1" dirty="0" smtClean="0">
                <a:solidFill>
                  <a:schemeClr val="accent2"/>
                </a:solidFill>
              </a:rPr>
              <a:t>completing this task</a:t>
            </a:r>
            <a:r>
              <a:rPr lang="en-US" altLang="zh-TW" dirty="0" smtClean="0"/>
              <a:t>, the navigator </a:t>
            </a:r>
            <a:r>
              <a:rPr lang="en-US" altLang="zh-TW" dirty="0"/>
              <a:t>will </a:t>
            </a:r>
            <a:r>
              <a:rPr lang="en-US" altLang="zh-TW" i="1" dirty="0">
                <a:solidFill>
                  <a:schemeClr val="accent5"/>
                </a:solidFill>
              </a:rPr>
              <a:t>give you </a:t>
            </a:r>
            <a:r>
              <a:rPr lang="en-US" altLang="zh-TW" i="1" dirty="0" smtClean="0">
                <a:solidFill>
                  <a:schemeClr val="accent5"/>
                </a:solidFill>
              </a:rPr>
              <a:t>a weapon</a:t>
            </a:r>
          </a:p>
          <a:p>
            <a:pPr lvl="1"/>
            <a:r>
              <a:rPr lang="en-US" altLang="zh-TW" i="1" dirty="0" smtClean="0">
                <a:solidFill>
                  <a:schemeClr val="accent2"/>
                </a:solidFill>
              </a:rPr>
              <a:t>Having a dialogue of villagers</a:t>
            </a:r>
            <a:r>
              <a:rPr lang="en-US" altLang="zh-TW" dirty="0" smtClean="0"/>
              <a:t>, they will </a:t>
            </a:r>
            <a:r>
              <a:rPr lang="en-US" altLang="zh-TW" i="1" dirty="0" smtClean="0">
                <a:solidFill>
                  <a:schemeClr val="accent5"/>
                </a:solidFill>
              </a:rPr>
              <a:t>give you some guide</a:t>
            </a:r>
          </a:p>
          <a:p>
            <a:pPr lvl="1"/>
            <a:r>
              <a:rPr lang="en-US" altLang="zh-TW" dirty="0" smtClean="0"/>
              <a:t>There may be several </a:t>
            </a:r>
            <a:r>
              <a:rPr lang="en-US" altLang="zh-TW" i="1" dirty="0" smtClean="0">
                <a:solidFill>
                  <a:schemeClr val="accent5"/>
                </a:solidFill>
              </a:rPr>
              <a:t>branch tasks (not necessary to do) with good rewards</a:t>
            </a:r>
          </a:p>
          <a:p>
            <a:pPr lvl="1"/>
            <a:r>
              <a:rPr lang="en-US" altLang="zh-TW" dirty="0" smtClean="0"/>
              <a:t>When you </a:t>
            </a:r>
            <a:r>
              <a:rPr lang="en-US" altLang="zh-TW" i="1" dirty="0" smtClean="0">
                <a:solidFill>
                  <a:schemeClr val="accent2"/>
                </a:solidFill>
              </a:rPr>
              <a:t>walk to a particular place</a:t>
            </a:r>
            <a:r>
              <a:rPr lang="en-US" altLang="zh-TW" dirty="0" smtClean="0"/>
              <a:t>, you </a:t>
            </a:r>
            <a:r>
              <a:rPr lang="en-US" altLang="zh-TW" i="1" dirty="0" smtClean="0">
                <a:solidFill>
                  <a:schemeClr val="accent5"/>
                </a:solidFill>
              </a:rPr>
              <a:t>find a chest with great treasure</a:t>
            </a:r>
          </a:p>
          <a:p>
            <a:pPr lvl="1"/>
            <a:r>
              <a:rPr lang="en-US" altLang="zh-TW" dirty="0" smtClean="0"/>
              <a:t>Then after you </a:t>
            </a:r>
            <a:r>
              <a:rPr lang="en-US" altLang="zh-TW" i="1" dirty="0" smtClean="0">
                <a:solidFill>
                  <a:schemeClr val="accent2"/>
                </a:solidFill>
              </a:rPr>
              <a:t>leveling-up to Lv.20</a:t>
            </a:r>
            <a:r>
              <a:rPr lang="en-US" altLang="zh-TW" dirty="0" smtClean="0"/>
              <a:t>, you are </a:t>
            </a:r>
            <a:r>
              <a:rPr lang="en-US" altLang="zh-TW" i="1" dirty="0" smtClean="0">
                <a:solidFill>
                  <a:schemeClr val="accent5"/>
                </a:solidFill>
              </a:rPr>
              <a:t>able to challenge the boss</a:t>
            </a:r>
          </a:p>
          <a:p>
            <a:pPr lvl="1"/>
            <a:r>
              <a:rPr lang="en-US" altLang="zh-TW" dirty="0" smtClean="0"/>
              <a:t>You need to </a:t>
            </a:r>
            <a:r>
              <a:rPr lang="en-US" altLang="zh-TW" i="1" dirty="0" smtClean="0">
                <a:solidFill>
                  <a:schemeClr val="accent2"/>
                </a:solidFill>
              </a:rPr>
              <a:t>talk to a gatekeeper (NPC)</a:t>
            </a:r>
            <a:r>
              <a:rPr lang="en-US" altLang="zh-TW" dirty="0" smtClean="0"/>
              <a:t>, then </a:t>
            </a:r>
            <a:r>
              <a:rPr lang="en-US" altLang="zh-TW" i="1" dirty="0" smtClean="0">
                <a:solidFill>
                  <a:schemeClr val="accent5"/>
                </a:solidFill>
              </a:rPr>
              <a:t>a battle with boss starts</a:t>
            </a:r>
          </a:p>
          <a:p>
            <a:pPr lvl="1"/>
            <a:r>
              <a:rPr lang="en-US" altLang="zh-TW" dirty="0" smtClean="0"/>
              <a:t>After </a:t>
            </a:r>
            <a:r>
              <a:rPr lang="en-US" altLang="zh-TW" i="1" dirty="0" smtClean="0">
                <a:solidFill>
                  <a:schemeClr val="accent2"/>
                </a:solidFill>
              </a:rPr>
              <a:t>you beating the boss</a:t>
            </a:r>
            <a:r>
              <a:rPr lang="en-US" altLang="zh-TW" dirty="0" smtClean="0"/>
              <a:t>, there </a:t>
            </a:r>
            <a:r>
              <a:rPr lang="en-US" altLang="zh-TW" i="1" dirty="0" smtClean="0">
                <a:solidFill>
                  <a:schemeClr val="accent5"/>
                </a:solidFill>
              </a:rPr>
              <a:t>comes the ending of the game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74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Wrap-Up: A Simple Example of Game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7" y="1925619"/>
            <a:ext cx="10884587" cy="43837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Your program should 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 object of </a:t>
            </a:r>
            <a:r>
              <a:rPr lang="en-US" altLang="zh-TW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altLang="zh-TW" dirty="0" smtClean="0"/>
              <a:t>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Then an object of </a:t>
            </a:r>
            <a:r>
              <a:rPr lang="en-US" altLang="zh-TW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MainMenu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/>
              <a:t>is created, waiting for user’s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cs typeface="Consolas" panose="020B0609020204030204" pitchFamily="49" charset="0"/>
              </a:rPr>
              <a:t>After game starting, an object of </a:t>
            </a:r>
            <a:r>
              <a:rPr lang="en-US" altLang="zh-TW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zh-TW" dirty="0" smtClean="0"/>
              <a:t> is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This instance of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zh-TW" dirty="0" smtClean="0"/>
              <a:t> will load a map then display it to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900" dirty="0" smtClean="0"/>
              <a:t>Then an object of </a:t>
            </a:r>
            <a:r>
              <a:rPr lang="en-US" altLang="zh-TW" sz="29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FieldMenu</a:t>
            </a:r>
            <a:r>
              <a:rPr lang="en-US" altLang="zh-TW" sz="2900" dirty="0" smtClean="0"/>
              <a:t> is formed, waiting for user’s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700" dirty="0" smtClean="0"/>
              <a:t>Users may encounter monsters (entering a </a:t>
            </a:r>
            <a:r>
              <a:rPr lang="en-US" altLang="zh-TW" sz="27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Battle</a:t>
            </a:r>
            <a:r>
              <a:rPr lang="en-US" altLang="zh-TW" sz="2700" dirty="0" smtClean="0"/>
              <a:t>) or triggers an </a:t>
            </a:r>
            <a:r>
              <a:rPr lang="en-US" altLang="zh-TW" sz="27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500" dirty="0" smtClean="0"/>
              <a:t>If a </a:t>
            </a:r>
            <a:r>
              <a:rPr lang="en-US" altLang="zh-TW" sz="25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Battle</a:t>
            </a:r>
            <a:r>
              <a:rPr lang="en-US" altLang="zh-TW" sz="2500" dirty="0" smtClean="0">
                <a:solidFill>
                  <a:schemeClr val="accent2"/>
                </a:solidFill>
              </a:rPr>
              <a:t> </a:t>
            </a:r>
            <a:r>
              <a:rPr lang="en-US" altLang="zh-TW" sz="2500" dirty="0" smtClean="0"/>
              <a:t>is formed, display </a:t>
            </a:r>
            <a:r>
              <a:rPr lang="en-US" altLang="zh-TW" sz="25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BattleMenu</a:t>
            </a:r>
            <a:r>
              <a:rPr lang="en-US" altLang="zh-TW" sz="2500" dirty="0" smtClean="0"/>
              <a:t>, handling user’s action at each turn</a:t>
            </a:r>
          </a:p>
        </p:txBody>
      </p:sp>
    </p:spTree>
    <p:extLst>
      <p:ext uri="{BB962C8B-B14F-4D97-AF65-F5344CB8AC3E}">
        <p14:creationId xmlns:p14="http://schemas.microsoft.com/office/powerpoint/2010/main" val="72222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Your game should include </a:t>
            </a:r>
            <a:r>
              <a:rPr lang="en-US" altLang="zh-TW" dirty="0" smtClean="0">
                <a:solidFill>
                  <a:srgbClr val="C00000"/>
                </a:solidFill>
              </a:rPr>
              <a:t>ALL</a:t>
            </a:r>
            <a:r>
              <a:rPr lang="en-US" altLang="zh-TW" dirty="0" smtClean="0"/>
              <a:t> features we’ve done before (</a:t>
            </a:r>
            <a:r>
              <a:rPr lang="en-US" altLang="zh-TW" dirty="0" smtClean="0">
                <a:solidFill>
                  <a:schemeClr val="accent2"/>
                </a:solidFill>
              </a:rPr>
              <a:t>HW#</a:t>
            </a:r>
            <a:r>
              <a:rPr lang="en-US" altLang="zh-TW" b="1" dirty="0" smtClean="0">
                <a:solidFill>
                  <a:schemeClr val="accent2"/>
                </a:solidFill>
              </a:rPr>
              <a:t>7</a:t>
            </a:r>
            <a:r>
              <a:rPr lang="en-US" altLang="zh-TW" dirty="0" smtClean="0">
                <a:solidFill>
                  <a:schemeClr val="accent2"/>
                </a:solidFill>
              </a:rPr>
              <a:t>~</a:t>
            </a:r>
            <a:r>
              <a:rPr lang="en-US" altLang="zh-TW" b="1" dirty="0" smtClean="0">
                <a:solidFill>
                  <a:schemeClr val="accent2"/>
                </a:solidFill>
              </a:rPr>
              <a:t>12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Your game should include:</a:t>
            </a:r>
          </a:p>
          <a:p>
            <a:pPr marL="688086" lvl="1" indent="-514350"/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4</a:t>
            </a:r>
            <a:r>
              <a:rPr lang="en-US" altLang="zh-TW" dirty="0" smtClean="0"/>
              <a:t> kinds of jobs</a:t>
            </a:r>
          </a:p>
          <a:p>
            <a:pPr marL="688086" lvl="1" indent="-514350"/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4</a:t>
            </a:r>
            <a:r>
              <a:rPr lang="en-US" altLang="zh-TW" dirty="0" smtClean="0"/>
              <a:t> kinds of monsters</a:t>
            </a:r>
          </a:p>
          <a:p>
            <a:pPr marL="688086" lvl="1" indent="-514350"/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zh-TW" dirty="0" smtClean="0"/>
              <a:t>s</a:t>
            </a:r>
          </a:p>
          <a:p>
            <a:pPr marL="688086" lvl="1" indent="-514350"/>
            <a:r>
              <a:rPr lang="en-US" altLang="zh-TW" dirty="0"/>
              <a:t>At least </a:t>
            </a:r>
            <a:r>
              <a:rPr lang="en-US" altLang="zh-TW" dirty="0">
                <a:solidFill>
                  <a:srgbClr val="C00000"/>
                </a:solidFill>
              </a:rPr>
              <a:t>6</a:t>
            </a:r>
            <a:r>
              <a:rPr lang="en-US" altLang="zh-TW" dirty="0"/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zh-TW" dirty="0" smtClean="0"/>
              <a:t>s (2 for each type)</a:t>
            </a:r>
          </a:p>
          <a:p>
            <a:pPr marL="688086" lvl="1" indent="-514350"/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altLang="zh-TW" dirty="0" smtClean="0"/>
              <a:t>s</a:t>
            </a:r>
          </a:p>
          <a:p>
            <a:pPr marL="688086" lvl="1" indent="-514350"/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 players within your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 clear storyline (from beginning to the 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Implement features beyond requirements will get bonus credits!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85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Being Creative!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925619"/>
            <a:ext cx="10786872" cy="4830183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You can </a:t>
            </a:r>
            <a:r>
              <a:rPr lang="en-US" altLang="zh-TW" dirty="0" smtClean="0"/>
              <a:t>modify/add </a:t>
            </a:r>
            <a:r>
              <a:rPr lang="en-US" altLang="zh-TW" dirty="0"/>
              <a:t>any features </a:t>
            </a:r>
            <a:r>
              <a:rPr lang="en-US" altLang="zh-TW" dirty="0" smtClean="0"/>
              <a:t>of </a:t>
            </a:r>
            <a:r>
              <a:rPr lang="en-US" altLang="zh-TW" dirty="0"/>
              <a:t>your game </a:t>
            </a:r>
            <a:r>
              <a:rPr lang="en-US" altLang="zh-TW" dirty="0" smtClean="0">
                <a:solidFill>
                  <a:srgbClr val="C00000"/>
                </a:solidFill>
              </a:rPr>
              <a:t>FREELY </a:t>
            </a:r>
            <a:r>
              <a:rPr lang="en-US" altLang="zh-TW" dirty="0" smtClean="0"/>
              <a:t>(but not necessary)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0070C0"/>
                </a:solidFill>
              </a:rPr>
              <a:t>Change </a:t>
            </a:r>
            <a:r>
              <a:rPr lang="en-US" altLang="zh-TW" dirty="0">
                <a:solidFill>
                  <a:srgbClr val="0070C0"/>
                </a:solidFill>
              </a:rPr>
              <a:t>formulas and predefine values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</a:rPr>
              <a:t>More </a:t>
            </a:r>
            <a:r>
              <a:rPr lang="en-US" altLang="zh-TW" dirty="0">
                <a:solidFill>
                  <a:srgbClr val="0070C0"/>
                </a:solidFill>
              </a:rPr>
              <a:t>characters, monsters, items</a:t>
            </a:r>
            <a:r>
              <a:rPr lang="en-US" altLang="zh-TW" dirty="0"/>
              <a:t>...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</a:rPr>
              <a:t>More systems</a:t>
            </a:r>
            <a:r>
              <a:rPr lang="en-US" altLang="zh-TW" dirty="0" smtClean="0"/>
              <a:t>, for example:</a:t>
            </a:r>
          </a:p>
          <a:p>
            <a:pPr lvl="2"/>
            <a:r>
              <a:rPr lang="en-US" altLang="zh-TW" b="1" dirty="0" smtClean="0"/>
              <a:t>Character </a:t>
            </a:r>
            <a:r>
              <a:rPr lang="en-US" altLang="zh-TW" b="1" dirty="0"/>
              <a:t>attributes</a:t>
            </a:r>
            <a:r>
              <a:rPr lang="en-US" altLang="zh-TW" dirty="0"/>
              <a:t> (strength, dexterity, poison resistance... 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b="1" dirty="0" smtClean="0"/>
              <a:t>Stores</a:t>
            </a:r>
            <a:r>
              <a:rPr lang="en-US" altLang="zh-TW" dirty="0" smtClean="0"/>
              <a:t>: buying potions and weapons, etc.</a:t>
            </a:r>
          </a:p>
          <a:p>
            <a:pPr lvl="2"/>
            <a:r>
              <a:rPr lang="en-US" altLang="zh-TW" b="1" dirty="0" smtClean="0"/>
              <a:t>Items refining (</a:t>
            </a:r>
            <a:r>
              <a:rPr lang="zh-TW" altLang="en-US" sz="1900" b="1" dirty="0" smtClean="0"/>
              <a:t>物品精煉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: makes your weapon/armor more powerful</a:t>
            </a:r>
          </a:p>
          <a:p>
            <a:pPr lvl="2"/>
            <a:r>
              <a:rPr lang="en-US" altLang="zh-TW" b="1" dirty="0"/>
              <a:t>Alchemy (</a:t>
            </a:r>
            <a:r>
              <a:rPr lang="zh-TW" altLang="en-US" sz="1900" b="1" dirty="0" smtClean="0"/>
              <a:t>物品合成</a:t>
            </a:r>
            <a:r>
              <a:rPr lang="en-US" altLang="zh-TW" sz="1900" b="1" dirty="0" smtClean="0"/>
              <a:t>/</a:t>
            </a:r>
            <a:r>
              <a:rPr lang="zh-TW" altLang="en-US" sz="1900" b="1" dirty="0"/>
              <a:t>鍊</a:t>
            </a:r>
            <a:r>
              <a:rPr lang="zh-TW" altLang="en-US" sz="1900" b="1" dirty="0" smtClean="0"/>
              <a:t>金術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: </a:t>
            </a:r>
            <a:r>
              <a:rPr lang="en-US" altLang="zh-TW" dirty="0"/>
              <a:t>Item </a:t>
            </a:r>
            <a:r>
              <a:rPr lang="en-US" altLang="zh-TW" dirty="0" smtClean="0"/>
              <a:t>A + </a:t>
            </a:r>
            <a:r>
              <a:rPr lang="en-US" altLang="zh-TW" dirty="0"/>
              <a:t>I</a:t>
            </a:r>
            <a:r>
              <a:rPr lang="en-US" altLang="zh-TW" dirty="0" smtClean="0"/>
              <a:t>tem B = Rare item C</a:t>
            </a:r>
          </a:p>
          <a:p>
            <a:pPr lvl="2"/>
            <a:r>
              <a:rPr lang="en-US" altLang="zh-TW" b="1" dirty="0" smtClean="0"/>
              <a:t>A more complex skill system</a:t>
            </a:r>
            <a:r>
              <a:rPr lang="en-US" altLang="zh-TW" dirty="0" smtClean="0"/>
              <a:t>: Skill tree, etc.</a:t>
            </a:r>
          </a:p>
          <a:p>
            <a:pPr lvl="2"/>
            <a:r>
              <a:rPr lang="en-US" altLang="zh-TW" b="1" dirty="0" smtClean="0"/>
              <a:t>Job-changing</a:t>
            </a:r>
            <a:r>
              <a:rPr lang="en-US" altLang="zh-TW" dirty="0" smtClean="0"/>
              <a:t>: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GeneralPlayer</a:t>
            </a:r>
            <a:r>
              <a:rPr lang="en-US" altLang="zh-TW" dirty="0" smtClean="0"/>
              <a:t> to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KnightPlayer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TW" b="1" dirty="0" smtClean="0"/>
              <a:t>Hit-rate</a:t>
            </a:r>
            <a:r>
              <a:rPr lang="en-US" altLang="zh-TW" dirty="0" smtClean="0"/>
              <a:t>: Players’/Monsters’ attack may failed (miss)</a:t>
            </a:r>
          </a:p>
          <a:p>
            <a:pPr lvl="2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2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925619"/>
            <a:ext cx="10786872" cy="47979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b="1" dirty="0" smtClean="0"/>
              <a:t>ALL </a:t>
            </a:r>
            <a:r>
              <a:rPr lang="en-US" altLang="zh-TW" b="1" dirty="0"/>
              <a:t>of your </a:t>
            </a:r>
            <a:r>
              <a:rPr lang="en-US" altLang="zh-TW" b="1" dirty="0">
                <a:solidFill>
                  <a:srgbClr val="C00000"/>
                </a:solidFill>
              </a:rPr>
              <a:t>source codes</a:t>
            </a:r>
          </a:p>
          <a:p>
            <a:pPr marL="630936" lvl="1" indent="-457200"/>
            <a:r>
              <a:rPr lang="en-US" altLang="zh-TW" dirty="0"/>
              <a:t>All class implementations and headers</a:t>
            </a:r>
          </a:p>
          <a:p>
            <a:pPr marL="630936" lvl="1" indent="-457200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main.cpp</a:t>
            </a:r>
            <a:r>
              <a:rPr lang="en-US" altLang="zh-TW" dirty="0"/>
              <a:t> (or </a:t>
            </a:r>
            <a:r>
              <a:rPr lang="en-US" altLang="zh-TW" dirty="0" smtClean="0"/>
              <a:t>more files </a:t>
            </a:r>
            <a:r>
              <a:rPr lang="en-US" altLang="zh-TW" dirty="0"/>
              <a:t>according to your implementation)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A </a:t>
            </a:r>
            <a:r>
              <a:rPr lang="en-US" altLang="zh-TW" b="1" dirty="0" smtClean="0">
                <a:solidFill>
                  <a:srgbClr val="C00000"/>
                </a:solidFill>
              </a:rPr>
              <a:t>report (document) </a:t>
            </a:r>
            <a:r>
              <a:rPr lang="en-US" altLang="zh-TW" b="1" dirty="0" smtClean="0"/>
              <a:t>of </a:t>
            </a:r>
            <a:r>
              <a:rPr lang="en-US" altLang="zh-TW" b="1" dirty="0"/>
              <a:t>your </a:t>
            </a:r>
            <a:r>
              <a:rPr lang="en-US" altLang="zh-TW" b="1" dirty="0" smtClean="0"/>
              <a:t>game</a:t>
            </a:r>
          </a:p>
          <a:p>
            <a:pPr marL="630936" lvl="1" indent="-457200"/>
            <a:r>
              <a:rPr lang="en-US" altLang="zh-TW" dirty="0" smtClean="0"/>
              <a:t>(Please read the next page)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/>
              <a:t>A </a:t>
            </a:r>
            <a:r>
              <a:rPr lang="en-US" altLang="zh-TW" b="1" dirty="0">
                <a:solidFill>
                  <a:srgbClr val="C00000"/>
                </a:solidFill>
              </a:rPr>
              <a:t>pre-compiled </a:t>
            </a:r>
            <a:r>
              <a:rPr lang="en-US" altLang="zh-TW" b="1" dirty="0" smtClean="0">
                <a:solidFill>
                  <a:srgbClr val="C00000"/>
                </a:solidFill>
              </a:rPr>
              <a:t>executable file</a:t>
            </a:r>
            <a:r>
              <a:rPr lang="en-US" altLang="zh-TW" b="1" dirty="0" smtClean="0"/>
              <a:t> (*.exe in Windows)</a:t>
            </a:r>
          </a:p>
          <a:p>
            <a:pPr marL="630936" lvl="1" indent="-457200"/>
            <a:r>
              <a:rPr lang="en-US" altLang="zh-TW" dirty="0" smtClean="0"/>
              <a:t>Platform is not limited, but Windows (64-bit) is recommended</a:t>
            </a:r>
          </a:p>
          <a:p>
            <a:pPr marL="630936" lvl="1" indent="-457200"/>
            <a:r>
              <a:rPr lang="en-US" altLang="zh-TW" dirty="0" smtClean="0"/>
              <a:t>If you compiled your code on different platforms, please contact TAs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/>
              <a:t>Please </a:t>
            </a:r>
            <a:r>
              <a:rPr lang="en-US" altLang="zh-TW" b="1" dirty="0"/>
              <a:t>compress them into a zip archive then upload to Moodle</a:t>
            </a:r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838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925619"/>
            <a:ext cx="10938376" cy="481942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Your report should include: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How </a:t>
            </a:r>
            <a:r>
              <a:rPr lang="en-US" altLang="zh-TW" b="1" dirty="0"/>
              <a:t>to </a:t>
            </a:r>
            <a:r>
              <a:rPr lang="en-US" altLang="zh-TW" b="1" dirty="0" smtClean="0"/>
              <a:t>play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Several screenshots of your </a:t>
            </a:r>
            <a:r>
              <a:rPr lang="en-US" altLang="zh-TW" b="1" dirty="0" smtClean="0"/>
              <a:t>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How you implement each system/feature</a:t>
            </a:r>
          </a:p>
          <a:p>
            <a:pPr marL="688086" lvl="1" indent="-514350"/>
            <a:r>
              <a:rPr lang="en-US" altLang="zh-TW" dirty="0" smtClean="0"/>
              <a:t>E.g., You stored items with a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TW" dirty="0" smtClean="0"/>
              <a:t> of a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dirty="0" smtClean="0"/>
              <a:t>, the details are…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Additional features beyond </a:t>
            </a:r>
            <a:r>
              <a:rPr lang="en-US" altLang="zh-TW" b="1" dirty="0" smtClean="0"/>
              <a:t>requirements you’ve done (if any)</a:t>
            </a:r>
          </a:p>
          <a:p>
            <a:pPr marL="688086" lvl="1" indent="-514350"/>
            <a:r>
              <a:rPr lang="en-US" altLang="zh-TW" dirty="0" smtClean="0"/>
              <a:t>E.g</a:t>
            </a:r>
            <a:r>
              <a:rPr lang="en-US" altLang="zh-TW" dirty="0"/>
              <a:t>., mutual restriction of five-phases </a:t>
            </a:r>
            <a:r>
              <a:rPr lang="en-US" altLang="zh-TW" dirty="0" smtClean="0"/>
              <a:t>(</a:t>
            </a:r>
            <a:r>
              <a:rPr lang="zh-TW" altLang="en-US" sz="1800" dirty="0" smtClean="0"/>
              <a:t>五行</a:t>
            </a:r>
            <a:r>
              <a:rPr lang="zh-TW" altLang="en-US" sz="1800" dirty="0"/>
              <a:t>相</a:t>
            </a:r>
            <a:r>
              <a:rPr lang="zh-TW" altLang="en-US" sz="1800" dirty="0" smtClean="0"/>
              <a:t>剋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Third-party </a:t>
            </a:r>
            <a:r>
              <a:rPr lang="en-US" altLang="zh-TW" b="1" dirty="0"/>
              <a:t>libraries </a:t>
            </a:r>
            <a:r>
              <a:rPr lang="en-US" altLang="zh-TW" b="1" dirty="0" smtClean="0"/>
              <a:t>you’ve used (if any)</a:t>
            </a:r>
            <a:r>
              <a:rPr lang="en-US" altLang="zh-TW" dirty="0" smtClean="0"/>
              <a:t> (e.g</a:t>
            </a:r>
            <a:r>
              <a:rPr lang="en-US" altLang="zh-TW" dirty="0"/>
              <a:t>., </a:t>
            </a:r>
            <a:r>
              <a:rPr lang="en-US" altLang="zh-TW" dirty="0" err="1" smtClean="0"/>
              <a:t>wxWidgets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UML diagrams we’ve introduced in chapter 25 (bonus, optional)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32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on Previous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925619"/>
            <a:ext cx="10786872" cy="4711849"/>
          </a:xfrm>
        </p:spPr>
        <p:txBody>
          <a:bodyPr numCol="1">
            <a:normAutofit lnSpcReduction="10000"/>
          </a:bodyPr>
          <a:lstStyle/>
          <a:p>
            <a:r>
              <a:rPr lang="en-US" altLang="zh-TW" b="1" dirty="0" smtClean="0"/>
              <a:t>Assignment #7 </a:t>
            </a:r>
            <a:r>
              <a:rPr lang="en-US" altLang="zh-TW" dirty="0" smtClean="0"/>
              <a:t>(Inheritance)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en-US" altLang="zh-TW" dirty="0" smtClean="0"/>
              <a:t>s with very simple skill system (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heal()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pray()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/>
              <a:t>Assignment</a:t>
            </a:r>
            <a:r>
              <a:rPr lang="en-US" altLang="zh-TW" b="1" dirty="0" smtClean="0"/>
              <a:t> #8 </a:t>
            </a:r>
            <a:r>
              <a:rPr lang="en-US" altLang="zh-TW" dirty="0" smtClean="0"/>
              <a:t>(Polymorphism)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Monster</a:t>
            </a:r>
            <a:r>
              <a:rPr lang="en-US" altLang="zh-TW" dirty="0" smtClean="0"/>
              <a:t>s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en-US" altLang="zh-TW" dirty="0" smtClean="0"/>
              <a:t>s and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Monster</a:t>
            </a:r>
            <a:r>
              <a:rPr lang="en-US" altLang="zh-TW" dirty="0" smtClean="0"/>
              <a:t>s can attack each other</a:t>
            </a:r>
          </a:p>
          <a:p>
            <a:pPr lvl="1"/>
            <a:r>
              <a:rPr lang="en-US" altLang="zh-TW" dirty="0" smtClean="0"/>
              <a:t>Virtualize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specialSkill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dirty="0" smtClean="0">
                <a:cs typeface="Consolas" panose="020B0609020204030204" pitchFamily="49" charset="0"/>
              </a:rPr>
              <a:t> (combine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heal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dirty="0" smtClean="0"/>
              <a:t> and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pray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dirty="0" smtClean="0"/>
              <a:t>) </a:t>
            </a:r>
          </a:p>
          <a:p>
            <a:r>
              <a:rPr lang="en-US" altLang="zh-TW" b="1" dirty="0" smtClean="0"/>
              <a:t>Assignment #</a:t>
            </a:r>
            <a:r>
              <a:rPr lang="en-US" altLang="zh-TW" b="1" dirty="0" smtClean="0"/>
              <a:t>9 </a:t>
            </a:r>
            <a:r>
              <a:rPr lang="en-US" altLang="zh-TW" dirty="0" smtClean="0"/>
              <a:t>(Serialization)</a:t>
            </a:r>
          </a:p>
          <a:p>
            <a:pPr lvl="1"/>
            <a:r>
              <a:rPr lang="en-US" altLang="zh-TW" dirty="0" smtClean="0"/>
              <a:t>Battle system (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Battle</a:t>
            </a:r>
            <a:r>
              <a:rPr lang="en-US" altLang="zh-TW" dirty="0" smtClean="0"/>
              <a:t> class), multi-player versus multi-monster</a:t>
            </a:r>
          </a:p>
          <a:p>
            <a:pPr lvl="1"/>
            <a:r>
              <a:rPr lang="en-US" altLang="zh-TW" dirty="0" smtClean="0"/>
              <a:t>Money system</a:t>
            </a:r>
          </a:p>
          <a:p>
            <a:pPr lvl="1"/>
            <a:r>
              <a:rPr lang="en-US" altLang="zh-TW" dirty="0" smtClean="0"/>
              <a:t>Serialization feature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46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on Previous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925619"/>
            <a:ext cx="10786872" cy="4711849"/>
          </a:xfrm>
        </p:spPr>
        <p:txBody>
          <a:bodyPr numCol="1">
            <a:normAutofit/>
          </a:bodyPr>
          <a:lstStyle/>
          <a:p>
            <a:r>
              <a:rPr lang="en-US" altLang="zh-TW" b="1" dirty="0" smtClean="0"/>
              <a:t>Assignment #10 </a:t>
            </a:r>
            <a:r>
              <a:rPr lang="en-US" altLang="zh-TW" dirty="0" smtClean="0"/>
              <a:t>(Trying to write test files)</a:t>
            </a:r>
          </a:p>
          <a:p>
            <a:pPr lvl="1"/>
            <a:r>
              <a:rPr lang="en-US" altLang="zh-TW" dirty="0" smtClean="0"/>
              <a:t>Map system (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zh-TW" dirty="0" smtClean="0"/>
              <a:t> class)</a:t>
            </a:r>
          </a:p>
          <a:p>
            <a:pPr lvl="1"/>
            <a:r>
              <a:rPr lang="en-US" altLang="zh-TW" dirty="0" smtClean="0"/>
              <a:t>Players will encounter monsters then enter (form) a battle</a:t>
            </a:r>
          </a:p>
          <a:p>
            <a:pPr lvl="1"/>
            <a:r>
              <a:rPr lang="en-US" altLang="zh-TW" dirty="0" smtClean="0"/>
              <a:t>A main procedure (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main.cpp</a:t>
            </a:r>
            <a:r>
              <a:rPr lang="en-US" altLang="zh-TW" dirty="0" smtClean="0"/>
              <a:t>) with simple storyline</a:t>
            </a:r>
            <a:endParaRPr lang="en-US" altLang="zh-TW" dirty="0"/>
          </a:p>
          <a:p>
            <a:r>
              <a:rPr lang="en-US" altLang="zh-TW" b="1" dirty="0" smtClean="0"/>
              <a:t>Assignment #11 </a:t>
            </a:r>
            <a:r>
              <a:rPr lang="en-US" altLang="zh-TW" dirty="0" smtClean="0"/>
              <a:t>(Run-time type checking/casting)</a:t>
            </a:r>
          </a:p>
          <a:p>
            <a:pPr lvl="1"/>
            <a:r>
              <a:rPr lang="en-US" altLang="zh-TW" dirty="0" smtClean="0"/>
              <a:t>Item system (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zh-TW" dirty="0" smtClean="0"/>
              <a:t> series classes)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layers </a:t>
            </a:r>
            <a:r>
              <a:rPr lang="en-US" altLang="zh-TW" dirty="0"/>
              <a:t>can view their “backpack”</a:t>
            </a:r>
          </a:p>
          <a:p>
            <a:pPr lvl="1"/>
            <a:r>
              <a:rPr lang="en-US" altLang="zh-TW" dirty="0" smtClean="0"/>
              <a:t>Players </a:t>
            </a:r>
            <a:r>
              <a:rPr lang="en-US" altLang="zh-TW" dirty="0"/>
              <a:t>can change their equipment such as weapons and armors</a:t>
            </a:r>
          </a:p>
          <a:p>
            <a:pPr lvl="1"/>
            <a:r>
              <a:rPr lang="en-US" altLang="zh-TW" dirty="0" smtClean="0"/>
              <a:t>Players </a:t>
            </a:r>
            <a:r>
              <a:rPr lang="en-US" altLang="zh-TW" dirty="0"/>
              <a:t>can use consumable items (while they are in or not in a battle)</a:t>
            </a:r>
          </a:p>
          <a:p>
            <a:pPr lvl="1"/>
            <a:r>
              <a:rPr lang="en-US" altLang="zh-TW" dirty="0" smtClean="0"/>
              <a:t>Monsters will drop </a:t>
            </a:r>
            <a:r>
              <a:rPr lang="en-US" altLang="zh-TW" dirty="0"/>
              <a:t>money and items after they dead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6268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Implement game-save </a:t>
            </a:r>
            <a:r>
              <a:rPr lang="en-US" altLang="zh-TW" b="1" dirty="0"/>
              <a:t>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Design and Implement the following classes</a:t>
            </a:r>
          </a:p>
          <a:p>
            <a:pPr marL="688086" lvl="1" indent="-514350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altLang="zh-TW" dirty="0"/>
              <a:t> </a:t>
            </a:r>
            <a:r>
              <a:rPr lang="en-US" altLang="zh-TW" dirty="0" smtClean="0"/>
              <a:t>class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8086" lvl="1" indent="-514350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altLang="zh-TW" dirty="0" smtClean="0"/>
              <a:t> series classes</a:t>
            </a:r>
          </a:p>
          <a:p>
            <a:pPr marL="688086" lvl="1" indent="-514350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altLang="zh-TW" dirty="0" smtClean="0"/>
              <a:t> series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Make a simple Role-Playing Game (RPG)</a:t>
            </a:r>
          </a:p>
          <a:p>
            <a:pPr marL="688086" lvl="1" indent="-514350"/>
            <a:r>
              <a:rPr lang="en-US" altLang="zh-TW" dirty="0" smtClean="0"/>
              <a:t>Combine all your works so far (HW#7, #8, #</a:t>
            </a:r>
            <a:r>
              <a:rPr lang="en-US" altLang="zh-TW" dirty="0" smtClean="0"/>
              <a:t>9, </a:t>
            </a:r>
            <a:r>
              <a:rPr lang="en-US" altLang="zh-TW" dirty="0" smtClean="0"/>
              <a:t>#10, #11, #12)</a:t>
            </a:r>
          </a:p>
          <a:p>
            <a:pPr marL="688086" lvl="1" indent="-514350"/>
            <a:r>
              <a:rPr lang="en-US" altLang="zh-TW" dirty="0"/>
              <a:t>Complete a full game with full features and story</a:t>
            </a:r>
          </a:p>
          <a:p>
            <a:pPr marL="688086" lvl="1" indent="-514350"/>
            <a:r>
              <a:rPr lang="en-US" altLang="zh-TW" dirty="0" smtClean="0"/>
              <a:t>(see “Final Project Requirements” page)</a:t>
            </a:r>
          </a:p>
        </p:txBody>
      </p:sp>
    </p:spTree>
    <p:extLst>
      <p:ext uri="{BB962C8B-B14F-4D97-AF65-F5344CB8AC3E}">
        <p14:creationId xmlns:p14="http://schemas.microsoft.com/office/powerpoint/2010/main" val="83611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Game-Save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Save the current game status to a file (</a:t>
            </a:r>
            <a:r>
              <a:rPr lang="en-US" altLang="zh-TW" dirty="0" smtClean="0">
                <a:solidFill>
                  <a:schemeClr val="accent2"/>
                </a:solidFill>
              </a:rPr>
              <a:t>SAVE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Player list</a:t>
            </a:r>
          </a:p>
          <a:p>
            <a:pPr lvl="1"/>
            <a:r>
              <a:rPr lang="en-US" altLang="zh-TW" dirty="0" smtClean="0"/>
              <a:t>Players’ status (HP, MP, </a:t>
            </a:r>
            <a:r>
              <a:rPr lang="en-US" altLang="zh-TW" dirty="0"/>
              <a:t>l</a:t>
            </a:r>
            <a:r>
              <a:rPr lang="en-US" altLang="zh-TW" dirty="0" smtClean="0"/>
              <a:t>evel, equipment, inventory, …)</a:t>
            </a:r>
          </a:p>
          <a:p>
            <a:pPr lvl="1"/>
            <a:r>
              <a:rPr lang="en-US" altLang="zh-TW" dirty="0"/>
              <a:t>Players’ current </a:t>
            </a:r>
            <a:r>
              <a:rPr lang="en-US" altLang="zh-TW" dirty="0" smtClean="0"/>
              <a:t>position</a:t>
            </a:r>
          </a:p>
          <a:p>
            <a:pPr lvl="1"/>
            <a:r>
              <a:rPr lang="en-US" altLang="zh-TW" dirty="0" smtClean="0"/>
              <a:t>Storyline progress (which events are completed/triggered?)</a:t>
            </a:r>
          </a:p>
          <a:p>
            <a:pPr lvl="1"/>
            <a:r>
              <a:rPr lang="en-US" altLang="zh-TW" dirty="0" smtClean="0"/>
              <a:t>Event list</a:t>
            </a:r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en-US" altLang="zh-TW" dirty="0"/>
              <a:t>Your game should able to load status from a file as well (</a:t>
            </a:r>
            <a:r>
              <a:rPr lang="en-US" altLang="zh-TW" dirty="0">
                <a:solidFill>
                  <a:schemeClr val="accent2"/>
                </a:solidFill>
              </a:rPr>
              <a:t>LOAD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You </a:t>
            </a:r>
            <a:r>
              <a:rPr lang="en-US" altLang="zh-TW" dirty="0"/>
              <a:t>can </a:t>
            </a:r>
            <a:r>
              <a:rPr lang="en-US" altLang="zh-TW" dirty="0" smtClean="0"/>
              <a:t>implement this using </a:t>
            </a:r>
            <a:r>
              <a:rPr lang="en-US" altLang="zh-TW" dirty="0" smtClean="0">
                <a:solidFill>
                  <a:srgbClr val="C00000"/>
                </a:solidFill>
              </a:rPr>
              <a:t>serialization</a:t>
            </a:r>
            <a:r>
              <a:rPr lang="en-US" altLang="zh-TW" dirty="0" smtClean="0"/>
              <a:t> feature we’ve done before</a:t>
            </a:r>
          </a:p>
        </p:txBody>
      </p:sp>
    </p:spTree>
    <p:extLst>
      <p:ext uri="{BB962C8B-B14F-4D97-AF65-F5344CB8AC3E}">
        <p14:creationId xmlns:p14="http://schemas.microsoft.com/office/powerpoint/2010/main" val="67171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The Architecture More Clear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studying </a:t>
            </a:r>
            <a:r>
              <a:rPr lang="en-US" altLang="zh-TW" dirty="0" smtClean="0">
                <a:solidFill>
                  <a:schemeClr val="accent2"/>
                </a:solidFill>
              </a:rPr>
              <a:t>chapter 25 and 26</a:t>
            </a:r>
            <a:r>
              <a:rPr lang="en-US" altLang="zh-TW" dirty="0" smtClean="0"/>
              <a:t>, we’d like to refactor our code with a more clear and descriptive architecture</a:t>
            </a:r>
          </a:p>
          <a:p>
            <a:r>
              <a:rPr lang="en-US" altLang="zh-TW" dirty="0" smtClean="0"/>
              <a:t>We now introducing the following classes: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altLang="zh-TW" dirty="0" smtClean="0"/>
              <a:t> class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altLang="zh-TW" dirty="0" smtClean="0"/>
              <a:t> class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altLang="zh-TW" dirty="0" smtClean="0"/>
              <a:t> class</a:t>
            </a:r>
          </a:p>
          <a:p>
            <a:r>
              <a:rPr lang="en-US" altLang="zh-TW" dirty="0" smtClean="0"/>
              <a:t>For the concept in this three new classes (and object-oriented design), please refer to </a:t>
            </a:r>
            <a:r>
              <a:rPr lang="en-US" altLang="zh-TW" dirty="0" smtClean="0">
                <a:solidFill>
                  <a:schemeClr val="accent2"/>
                </a:solidFill>
              </a:rPr>
              <a:t>chapter 25 and 26</a:t>
            </a:r>
            <a:r>
              <a:rPr lang="en-US" altLang="zh-TW" dirty="0" smtClean="0"/>
              <a:t> (ATM case study)</a:t>
            </a:r>
          </a:p>
        </p:txBody>
      </p:sp>
    </p:spTree>
    <p:extLst>
      <p:ext uri="{BB962C8B-B14F-4D97-AF65-F5344CB8AC3E}">
        <p14:creationId xmlns:p14="http://schemas.microsoft.com/office/powerpoint/2010/main" val="173315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altLang="zh-TW" dirty="0" smtClean="0"/>
              <a:t> Class: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This class wraps </a:t>
            </a:r>
            <a:r>
              <a:rPr lang="en-US" altLang="zh-TW" dirty="0"/>
              <a:t>all </a:t>
            </a:r>
            <a:r>
              <a:rPr lang="en-US" altLang="zh-TW" dirty="0" smtClean="0"/>
              <a:t>top-level procedures of your game</a:t>
            </a:r>
          </a:p>
          <a:p>
            <a:pPr lvl="1"/>
            <a:r>
              <a:rPr lang="en-US" altLang="zh-TW" dirty="0" smtClean="0"/>
              <a:t>Control flow</a:t>
            </a:r>
          </a:p>
          <a:p>
            <a:pPr lvl="1"/>
            <a:r>
              <a:rPr lang="en-US" altLang="zh-TW" dirty="0" smtClean="0"/>
              <a:t>Game logics</a:t>
            </a:r>
          </a:p>
          <a:p>
            <a:pPr lvl="1"/>
            <a:r>
              <a:rPr lang="en-US" altLang="zh-TW" dirty="0" smtClean="0"/>
              <a:t>Game status</a:t>
            </a:r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Reference: the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ATM</a:t>
            </a:r>
            <a:r>
              <a:rPr lang="en-US" altLang="zh-TW" dirty="0" smtClean="0"/>
              <a:t> class in chapter 26 of the textbook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328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altLang="zh-TW" dirty="0" smtClean="0"/>
              <a:t> Class: Data Members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data members are </a:t>
            </a:r>
            <a:r>
              <a:rPr lang="en-US" altLang="zh-TW" dirty="0"/>
              <a:t>current game </a:t>
            </a:r>
            <a:r>
              <a:rPr lang="en-US" altLang="zh-TW" dirty="0" smtClean="0"/>
              <a:t>status:</a:t>
            </a:r>
          </a:p>
          <a:p>
            <a:pPr lvl="1"/>
            <a:r>
              <a:rPr lang="en-US" altLang="zh-TW" dirty="0" smtClean="0"/>
              <a:t>Player list</a:t>
            </a:r>
          </a:p>
          <a:p>
            <a:pPr lvl="1"/>
            <a:r>
              <a:rPr lang="en-US" altLang="zh-TW" dirty="0" smtClean="0"/>
              <a:t>Current position and map</a:t>
            </a:r>
          </a:p>
          <a:p>
            <a:pPr lvl="1"/>
            <a:r>
              <a:rPr lang="en-US" altLang="zh-TW" dirty="0" smtClean="0"/>
              <a:t>Storyline progress</a:t>
            </a:r>
          </a:p>
          <a:p>
            <a:pPr lvl="1"/>
            <a:r>
              <a:rPr lang="en-US" altLang="zh-TW" dirty="0" smtClean="0"/>
              <a:t>Files loaded</a:t>
            </a:r>
          </a:p>
          <a:p>
            <a:pPr lvl="1"/>
            <a:r>
              <a:rPr lang="en-US" altLang="zh-TW" dirty="0" smtClean="0"/>
              <a:t>Statistics (optional, e.g., # of monster killed)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51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altLang="zh-TW" dirty="0" smtClean="0"/>
              <a:t> Class: Sample </a:t>
            </a:r>
            <a:r>
              <a:rPr lang="en-US" altLang="zh-TW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main.cpp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i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super concise main.cpp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altLang="zh-TW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Game.h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altLang="zh-TW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 {</a:t>
            </a:r>
            <a:b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TW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yRPG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myRPG</a:t>
            </a:r>
            <a:r>
              <a:rPr lang="en-US" altLang="zh-TW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b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04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4378</TotalTime>
  <Words>1244</Words>
  <Application>Microsoft Office PowerPoint</Application>
  <PresentationFormat>寬螢幕</PresentationFormat>
  <Paragraphs>166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Consolas</vt:lpstr>
      <vt:lpstr>Tw Cen MT</vt:lpstr>
      <vt:lpstr>Tw Cen MT Condensed</vt:lpstr>
      <vt:lpstr>Wingdings 3</vt:lpstr>
      <vt:lpstr>積分</vt:lpstr>
      <vt:lpstr>Assignment #12: Final Project Making a Role-Playing GAME</vt:lpstr>
      <vt:lpstr>Review on Previous Works</vt:lpstr>
      <vt:lpstr>Review on Previous Works</vt:lpstr>
      <vt:lpstr>Tasks</vt:lpstr>
      <vt:lpstr>Game-Save</vt:lpstr>
      <vt:lpstr>Make The Architecture More Clear</vt:lpstr>
      <vt:lpstr>Game Class: Concept</vt:lpstr>
      <vt:lpstr>Game Class: Data Members</vt:lpstr>
      <vt:lpstr>Game Class: Sample main.cpp</vt:lpstr>
      <vt:lpstr>Menu Class: Concept</vt:lpstr>
      <vt:lpstr>Menu Class: Sample Inheritance Hierarchy</vt:lpstr>
      <vt:lpstr>Event Class: Concept</vt:lpstr>
      <vt:lpstr>Event Class: Concept</vt:lpstr>
      <vt:lpstr>Event Class: Example</vt:lpstr>
      <vt:lpstr>Wrap-Up: A Simple Example of Game Flow</vt:lpstr>
      <vt:lpstr>Final Project Requirements</vt:lpstr>
      <vt:lpstr>Being Creative!</vt:lpstr>
      <vt:lpstr>Deliverables</vt:lpstr>
      <vt:lpstr>Report</vt:lpstr>
    </vt:vector>
  </TitlesOfParts>
  <Company>For 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#12 Final Project: Make a RPG Game</dc:title>
  <dc:creator>Flyoscar Liu</dc:creator>
  <cp:lastModifiedBy>jwhuang</cp:lastModifiedBy>
  <cp:revision>38</cp:revision>
  <dcterms:created xsi:type="dcterms:W3CDTF">2015-05-30T19:48:32Z</dcterms:created>
  <dcterms:modified xsi:type="dcterms:W3CDTF">2017-05-31T09:28:15Z</dcterms:modified>
</cp:coreProperties>
</file>